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426.xml" ContentType="application/vnd.openxmlformats-officedocument.presentationml.slide+xml"/>
  <Override PartName="/ppt/slides/slide473.xml" ContentType="application/vnd.openxmlformats-officedocument.presentationml.slide+xml"/>
  <Override PartName="/ppt/slides/slide120.xml" ContentType="application/vnd.openxmlformats-officedocument.presentationml.slide+xml"/>
  <Override PartName="/ppt/slides/slide218.xml" ContentType="application/vnd.openxmlformats-officedocument.presentationml.slide+xml"/>
  <Override PartName="/ppt/slides/slide265.xml" ContentType="application/vnd.openxmlformats-officedocument.presentationml.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s/slide388.xml" ContentType="application/vnd.openxmlformats-officedocument.presentationml.slide+xml"/>
  <Override PartName="/ppt/slides/slide404.xml" ContentType="application/vnd.openxmlformats-officedocument.presentationml.slide+xml"/>
  <Override PartName="/ppt/slides/slide451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50.xml" ContentType="application/vnd.openxmlformats-officedocument.presentationml.slide+xml"/>
  <Override PartName="/ppt/slides/slide243.xml" ContentType="application/vnd.openxmlformats-officedocument.presentationml.slide+xml"/>
  <Override PartName="/ppt/slides/slide290.xml" ContentType="application/vnd.openxmlformats-officedocument.presentationml.slide+xml"/>
  <Override PartName="/ppt/slides/slide221.xml" ContentType="application/vnd.openxmlformats-officedocument.presentationml.slide+xml"/>
  <Override PartName="/ppt/slides/slide319.xml" ContentType="application/vnd.openxmlformats-officedocument.presentationml.slide+xml"/>
  <Override PartName="/ppt/slides/slide366.xml" ContentType="application/vnd.openxmlformats-officedocument.presentationml.slide+xml"/>
  <Override PartName="/ppt/slides/slide158.xml" ContentType="application/vnd.openxmlformats-officedocument.presentationml.slide+xml"/>
  <Override PartName="/ppt/slides/slide344.xml" ContentType="application/vnd.openxmlformats-officedocument.presentationml.slide+xml"/>
  <Override PartName="/ppt/slides/slide391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slides/slide467.xml" ContentType="application/vnd.openxmlformats-officedocument.presentationml.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slides/slide88.xml" ContentType="application/vnd.openxmlformats-officedocument.presentationml.slide+xml"/>
  <Override PartName="/ppt/slides/slide259.xml" ContentType="application/vnd.openxmlformats-officedocument.presentationml.slide+xml"/>
  <Override PartName="/ppt/slides/slide322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14.xml" ContentType="application/vnd.openxmlformats-officedocument.presentationml.slide+xml"/>
  <Override PartName="/ppt/slides/slide161.xml" ContentType="application/vnd.openxmlformats-officedocument.presentationml.slide+xml"/>
  <Override PartName="/ppt/slides/slide300.xml" ContentType="application/vnd.openxmlformats-officedocument.presentationml.slide+xml"/>
  <Override PartName="/ppt/slides/slide445.xml" ContentType="application/vnd.openxmlformats-officedocument.presentationml.slide+xml"/>
  <Default Extension="png" ContentType="image/png"/>
  <Override PartName="/ppt/slides/slide237.xml" ContentType="application/vnd.openxmlformats-officedocument.presentationml.slide+xml"/>
  <Override PartName="/ppt/slides/slide284.xml" ContentType="application/vnd.openxmlformats-officedocument.presentationml.slide+xml"/>
  <Override PartName="/ppt/slides/slide423.xml" ContentType="application/vnd.openxmlformats-officedocument.presentationml.slide+xml"/>
  <Override PartName="/ppt/slides/slide470.xml" ContentType="application/vnd.openxmlformats-officedocument.presentationml.slide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slides/slide44.xml" ContentType="application/vnd.openxmlformats-officedocument.presentationml.slide+xml"/>
  <Override PartName="/ppt/slides/slide91.xml" ContentType="application/vnd.openxmlformats-officedocument.presentationml.slide+xml"/>
  <Override PartName="/ppt/slides/slide215.xml" ContentType="application/vnd.openxmlformats-officedocument.presentationml.slide+xml"/>
  <Override PartName="/ppt/slides/slide262.xml" ContentType="application/vnd.openxmlformats-officedocument.presentationml.slide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slides/slide401.xml" ContentType="application/vnd.openxmlformats-officedocument.presentationml.slide+xml"/>
  <Override PartName="/ppt/slides/slide240.xml" ContentType="application/vnd.openxmlformats-officedocument.presentationml.slide+xml"/>
  <Override PartName="/ppt/slides/slide338.xml" ContentType="application/vnd.openxmlformats-officedocument.presentationml.slide+xml"/>
  <Override PartName="/ppt/slides/slide385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77.xml" ContentType="application/vnd.openxmlformats-officedocument.presentationml.slide+xml"/>
  <Override PartName="/ppt/slides/slide316.xml" ContentType="application/vnd.openxmlformats-officedocument.presentationml.slide+xml"/>
  <Override PartName="/ppt/slides/slide363.xml" ContentType="application/vnd.openxmlformats-officedocument.presentationml.slide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slides/slide439.xml" ContentType="application/vnd.openxmlformats-officedocument.presentationml.slide+xml"/>
  <Override PartName="/ppt/slides/slide278.xml" ContentType="application/vnd.openxmlformats-officedocument.presentationml.slide+xml"/>
  <Override PartName="/ppt/slides/slide341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slides/slide417.xml" ContentType="application/vnd.openxmlformats-officedocument.presentationml.slide+xml"/>
  <Override PartName="/ppt/slides/slide464.xml" ContentType="application/vnd.openxmlformats-officedocument.presentationml.slide+xml"/>
  <Override PartName="/ppt/diagrams/colors1.xml" ContentType="application/vnd.openxmlformats-officedocument.drawingml.diagramColors+xml"/>
  <Override PartName="/ppt/slides/slide111.xml" ContentType="application/vnd.openxmlformats-officedocument.presentationml.slide+xml"/>
  <Override PartName="/ppt/slides/slide209.xml" ContentType="application/vnd.openxmlformats-officedocument.presentationml.slide+xml"/>
  <Override PartName="/ppt/slides/slide256.xml" ContentType="application/vnd.openxmlformats-officedocument.presentationml.slide+xml"/>
  <Override PartName="/ppt/slides/slide442.xml" ContentType="application/vnd.openxmlformats-officedocument.presentationml.slide+xml"/>
  <Override PartName="/ppt/slides/slide16.xml" ContentType="application/vnd.openxmlformats-officedocument.presentationml.slide+xml"/>
  <Override PartName="/ppt/slides/slide63.xml" ContentType="application/vnd.openxmlformats-officedocument.presentationml.slide+xml"/>
  <Override PartName="/ppt/slides/slide234.xml" ContentType="application/vnd.openxmlformats-officedocument.presentationml.slide+xml"/>
  <Override PartName="/ppt/slides/slide281.xml" ContentType="application/vnd.openxmlformats-officedocument.presentationml.slide+xml"/>
  <Override PartName="/ppt/slides/slide379.xml" ContentType="application/vnd.openxmlformats-officedocument.presentationml.slide+xml"/>
  <Override PartName="/ppt/slides/slide41.xml" ContentType="application/vnd.openxmlformats-officedocument.presentationml.slide+xml"/>
  <Override PartName="/ppt/slides/slide357.xml" ContentType="application/vnd.openxmlformats-officedocument.presentationml.slide+xml"/>
  <Override PartName="/ppt/slides/slide420.xml" ContentType="application/vnd.openxmlformats-officedocument.presentationml.slide+xml"/>
  <Override PartName="/ppt/slides/slide149.xml" ContentType="application/vnd.openxmlformats-officedocument.presentationml.slide+xml"/>
  <Override PartName="/ppt/slides/slide196.xml" ContentType="application/vnd.openxmlformats-officedocument.presentationml.slide+xml"/>
  <Override PartName="/ppt/slides/slide212.xml" ContentType="application/vnd.openxmlformats-officedocument.presentationml.slide+xml"/>
  <Override PartName="/ppt/slides/slide335.xml" ContentType="application/vnd.openxmlformats-officedocument.presentationml.slide+xml"/>
  <Override PartName="/ppt/slides/slide382.xml" ContentType="application/vnd.openxmlformats-officedocument.presentationml.slide+xml"/>
  <Override PartName="/ppt/diagrams/layout3.xml" ContentType="application/vnd.openxmlformats-officedocument.drawingml.diagramLayout+xml"/>
  <Override PartName="/ppt/slides/slide79.xml" ContentType="application/vnd.openxmlformats-officedocument.presentationml.slide+xml"/>
  <Override PartName="/ppt/slides/slide127.xml" ContentType="application/vnd.openxmlformats-officedocument.presentationml.slide+xml"/>
  <Override PartName="/ppt/slides/slide174.xml" ContentType="application/vnd.openxmlformats-officedocument.presentationml.slide+xml"/>
  <Override PartName="/ppt/slides/slide458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297.xml" ContentType="application/vnd.openxmlformats-officedocument.presentationml.slide+xml"/>
  <Override PartName="/ppt/slides/slide313.xml" ContentType="application/vnd.openxmlformats-officedocument.presentationml.slide+xml"/>
  <Override PartName="/ppt/slides/slide360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57.xml" ContentType="application/vnd.openxmlformats-officedocument.presentationml.slide+xml"/>
  <Override PartName="/ppt/slides/slide105.xml" ContentType="application/vnd.openxmlformats-officedocument.presentationml.slide+xml"/>
  <Override PartName="/ppt/slides/slide152.xml" ContentType="application/vnd.openxmlformats-officedocument.presentationml.slide+xml"/>
  <Override PartName="/ppt/slides/slide436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130.xml" ContentType="application/vnd.openxmlformats-officedocument.presentationml.slide+xml"/>
  <Override PartName="/ppt/slides/slide228.xml" ContentType="application/vnd.openxmlformats-officedocument.presentationml.slide+xml"/>
  <Override PartName="/ppt/slides/slide275.xml" ContentType="application/vnd.openxmlformats-officedocument.presentationml.slide+xml"/>
  <Override PartName="/ppt/slides/slide414.xml" ContentType="application/vnd.openxmlformats-officedocument.presentationml.slide+xml"/>
  <Override PartName="/ppt/slides/slide461.xml" ContentType="application/vnd.openxmlformats-officedocument.presentationml.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Override PartName="/ppt/slides/slide253.xml" ContentType="application/vnd.openxmlformats-officedocument.presentationml.slide+xml"/>
  <Override PartName="/ppt/slides/slide398.xml" ContentType="application/vnd.openxmlformats-officedocument.presentationml.slide+xml"/>
  <Override PartName="/ppt/slides/slide403.xml" ContentType="application/vnd.openxmlformats-officedocument.presentationml.slide+xml"/>
  <Override PartName="/ppt/slides/slide450.xml" ContentType="application/vnd.openxmlformats-officedocument.presentationml.slide+xml"/>
  <Override PartName="/ppt/slides/slide13.xml" ContentType="application/vnd.openxmlformats-officedocument.presentationml.slide+xml"/>
  <Override PartName="/ppt/slides/slide60.xml" ContentType="application/vnd.openxmlformats-officedocument.presentationml.slide+xml"/>
  <Override PartName="/ppt/slides/slide242.xml" ContentType="application/vnd.openxmlformats-officedocument.presentationml.slide+xml"/>
  <Override PartName="/ppt/slides/slide329.xml" ContentType="application/vnd.openxmlformats-officedocument.presentationml.slide+xml"/>
  <Override PartName="/ppt/slides/slide376.xml" ContentType="application/vnd.openxmlformats-officedocument.presentationml.slide+xml"/>
  <Override PartName="/ppt/slides/slide387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s/slide231.xml" ContentType="application/vnd.openxmlformats-officedocument.presentationml.slide+xml"/>
  <Override PartName="/ppt/slides/slide318.xml" ContentType="application/vnd.openxmlformats-officedocument.presentationml.slide+xml"/>
  <Override PartName="/ppt/slides/slide365.xml" ContentType="application/vnd.openxmlformats-officedocument.presentationml.slide+xml"/>
  <Override PartName="/ppt/slides/slide157.xml" ContentType="application/vnd.openxmlformats-officedocument.presentationml.slide+xml"/>
  <Override PartName="/ppt/slides/slide220.xml" ContentType="application/vnd.openxmlformats-officedocument.presentationml.slide+xml"/>
  <Override PartName="/ppt/slides/slide307.xml" ContentType="application/vnd.openxmlformats-officedocument.presentationml.slide+xml"/>
  <Override PartName="/ppt/slides/slide354.xml" ContentType="application/vnd.openxmlformats-officedocument.presentationml.slide+xml"/>
  <Override PartName="/ppt/slides/slide98.xml" ContentType="application/vnd.openxmlformats-officedocument.presentationml.slide+xml"/>
  <Override PartName="/ppt/slides/slide146.xml" ContentType="application/vnd.openxmlformats-officedocument.presentationml.slide+xml"/>
  <Override PartName="/ppt/slides/slide193.xml" ContentType="application/vnd.openxmlformats-officedocument.presentationml.slide+xml"/>
  <Override PartName="/ppt/slides/slide332.xml" ContentType="application/vnd.openxmlformats-officedocument.presentationml.slide+xml"/>
  <Override PartName="/ppt/slides/slide343.xml" ContentType="application/vnd.openxmlformats-officedocument.presentationml.slide+xml"/>
  <Override PartName="/ppt/slides/slide390.xml" ContentType="application/vnd.openxmlformats-officedocument.presentationml.slide+xml"/>
  <Override PartName="/ppt/slides/slide477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7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slides/slide269.xml" ContentType="application/vnd.openxmlformats-officedocument.presentationml.slide+xml"/>
  <Override PartName="/ppt/slides/slide321.xml" ContentType="application/vnd.openxmlformats-officedocument.presentationml.slide+xml"/>
  <Override PartName="/ppt/slides/slide419.xml" ContentType="application/vnd.openxmlformats-officedocument.presentationml.slide+xml"/>
  <Override PartName="/ppt/slides/slide466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258.xml" ContentType="application/vnd.openxmlformats-officedocument.presentationml.slide+xml"/>
  <Override PartName="/ppt/slides/slide310.xml" ContentType="application/vnd.openxmlformats-officedocument.presentationml.slide+xml"/>
  <Override PartName="/ppt/slides/slide408.xml" ContentType="application/vnd.openxmlformats-officedocument.presentationml.slide+xml"/>
  <Override PartName="/ppt/slides/slide444.xml" ContentType="application/vnd.openxmlformats-officedocument.presentationml.slide+xml"/>
  <Override PartName="/ppt/slides/slide455.xml" ContentType="application/vnd.openxmlformats-officedocument.presentationml.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s/slide236.xml" ContentType="application/vnd.openxmlformats-officedocument.presentationml.slide+xml"/>
  <Override PartName="/ppt/slides/slide247.xml" ContentType="application/vnd.openxmlformats-officedocument.presentationml.slide+xml"/>
  <Override PartName="/ppt/slides/slide283.xml" ContentType="application/vnd.openxmlformats-officedocument.presentationml.slide+xml"/>
  <Override PartName="/ppt/slides/slide294.xml" ContentType="application/vnd.openxmlformats-officedocument.presentationml.slide+xml"/>
  <Override PartName="/ppt/slides/slide433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slides/slide225.xml" ContentType="application/vnd.openxmlformats-officedocument.presentationml.slide+xml"/>
  <Override PartName="/ppt/slides/slide272.xml" ContentType="application/vnd.openxmlformats-officedocument.presentationml.slide+xml"/>
  <Override PartName="/ppt/slides/slide422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slides/slide214.xml" ContentType="application/vnd.openxmlformats-officedocument.presentationml.slide+xml"/>
  <Override PartName="/ppt/slides/slide261.xml" ContentType="application/vnd.openxmlformats-officedocument.presentationml.slide+xml"/>
  <Override PartName="/ppt/slides/slide348.xml" ContentType="application/vnd.openxmlformats-officedocument.presentationml.slide+xml"/>
  <Override PartName="/ppt/slides/slide359.xml" ContentType="application/vnd.openxmlformats-officedocument.presentationml.slide+xml"/>
  <Override PartName="/ppt/slides/slide395.xml" ContentType="application/vnd.openxmlformats-officedocument.presentationml.slide+xml"/>
  <Override PartName="/ppt/slides/slide400.xml" ContentType="application/vnd.openxmlformats-officedocument.presentationml.slide+xml"/>
  <Override PartName="/ppt/slides/slide41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ppt/slides/slide250.xml" ContentType="application/vnd.openxmlformats-officedocument.presentationml.slide+xml"/>
  <Override PartName="/ppt/slides/slide337.xml" ContentType="application/vnd.openxmlformats-officedocument.presentationml.slide+xml"/>
  <Override PartName="/ppt/slides/slide384.xml" ContentType="application/vnd.openxmlformats-officedocument.presentationml.slide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slides/slide326.xml" ContentType="application/vnd.openxmlformats-officedocument.presentationml.slide+xml"/>
  <Override PartName="/ppt/slides/slide373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slides/slide299.xml" ContentType="application/vnd.openxmlformats-officedocument.presentationml.slide+xml"/>
  <Override PartName="/ppt/slides/slide304.xml" ContentType="application/vnd.openxmlformats-officedocument.presentationml.slide+xml"/>
  <Override PartName="/ppt/slides/slide315.xml" ContentType="application/vnd.openxmlformats-officedocument.presentationml.slide+xml"/>
  <Override PartName="/ppt/slides/slide351.xml" ContentType="application/vnd.openxmlformats-officedocument.presentationml.slide+xml"/>
  <Override PartName="/ppt/slides/slide362.xml" ContentType="application/vnd.openxmlformats-officedocument.presentationml.slide+xml"/>
  <Override PartName="/ppt/slides/slide449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slides/slide288.xml" ContentType="application/vnd.openxmlformats-officedocument.presentationml.slide+xml"/>
  <Override PartName="/ppt/slides/slide340.xml" ContentType="application/vnd.openxmlformats-officedocument.presentationml.slide+xml"/>
  <Override PartName="/ppt/slides/slide438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slides/slide277.xml" ContentType="application/vnd.openxmlformats-officedocument.presentationml.slide+xml"/>
  <Override PartName="/ppt/slides/slide416.xml" ContentType="application/vnd.openxmlformats-officedocument.presentationml.slide+xml"/>
  <Override PartName="/ppt/slides/slide427.xml" ContentType="application/vnd.openxmlformats-officedocument.presentationml.slide+xml"/>
  <Override PartName="/ppt/slides/slide463.xml" ContentType="application/vnd.openxmlformats-officedocument.presentationml.slide+xml"/>
  <Override PartName="/ppt/slides/slide474.xml" ContentType="application/vnd.openxmlformats-officedocument.presentationml.slide+xml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slides/slide208.xml" ContentType="application/vnd.openxmlformats-officedocument.presentationml.slide+xml"/>
  <Override PartName="/ppt/slides/slide219.xml" ContentType="application/vnd.openxmlformats-officedocument.presentationml.slide+xml"/>
  <Override PartName="/ppt/slides/slide255.xml" ContentType="application/vnd.openxmlformats-officedocument.presentationml.slide+xml"/>
  <Override PartName="/ppt/slides/slide266.xml" ContentType="application/vnd.openxmlformats-officedocument.presentationml.slide+xml"/>
  <Override PartName="/ppt/slides/slide405.xml" ContentType="application/vnd.openxmlformats-officedocument.presentationml.slide+xml"/>
  <Override PartName="/ppt/slides/slide452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s/slide244.xml" ContentType="application/vnd.openxmlformats-officedocument.presentationml.slide+xml"/>
  <Override PartName="/ppt/slides/slide291.xml" ContentType="application/vnd.openxmlformats-officedocument.presentationml.slide+xml"/>
  <Override PartName="/ppt/slides/slide378.xml" ContentType="application/vnd.openxmlformats-officedocument.presentationml.slide+xml"/>
  <Override PartName="/ppt/slides/slide389.xml" ContentType="application/vnd.openxmlformats-officedocument.presentationml.slide+xml"/>
  <Override PartName="/ppt/slides/slide441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51.xml" ContentType="application/vnd.openxmlformats-officedocument.presentationml.slide+xml"/>
  <Override PartName="/ppt/slides/slide233.xml" ContentType="application/vnd.openxmlformats-officedocument.presentationml.slide+xml"/>
  <Override PartName="/ppt/slides/slide280.xml" ContentType="application/vnd.openxmlformats-officedocument.presentationml.slide+xml"/>
  <Override PartName="/ppt/slides/slide367.xml" ContentType="application/vnd.openxmlformats-officedocument.presentationml.slide+xml"/>
  <Override PartName="/ppt/slides/slide430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211.xml" ContentType="application/vnd.openxmlformats-officedocument.presentationml.slide+xml"/>
  <Override PartName="/ppt/slides/slide222.xml" ContentType="application/vnd.openxmlformats-officedocument.presentationml.slide+xml"/>
  <Override PartName="/ppt/slides/slide309.xml" ContentType="application/vnd.openxmlformats-officedocument.presentationml.slide+xml"/>
  <Override PartName="/ppt/slides/slide356.xml" ContentType="application/vnd.openxmlformats-officedocument.presentationml.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Override PartName="/ppt/slides/slide345.xml" ContentType="application/vnd.openxmlformats-officedocument.presentationml.slide+xml"/>
  <Override PartName="/ppt/slides/slide392.xml" ContentType="application/vnd.openxmlformats-officedocument.presentationml.slide+xml"/>
  <Default Extension="vml" ContentType="application/vnd.openxmlformats-officedocument.vmlDrawing"/>
  <Override PartName="/ppt/diagrams/layout2.xml" ContentType="application/vnd.openxmlformats-officedocument.drawingml.diagramLayout+xml"/>
  <Override PartName="/ppt/notesSlides/notesSlide8.xml" ContentType="application/vnd.openxmlformats-officedocument.presentationml.notesSlide+xml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323.xml" ContentType="application/vnd.openxmlformats-officedocument.presentationml.slide+xml"/>
  <Override PartName="/ppt/slides/slide334.xml" ContentType="application/vnd.openxmlformats-officedocument.presentationml.slide+xml"/>
  <Override PartName="/ppt/slides/slide370.xml" ContentType="application/vnd.openxmlformats-officedocument.presentationml.slide+xml"/>
  <Override PartName="/ppt/slides/slide381.xml" ContentType="application/vnd.openxmlformats-officedocument.presentationml.slide+xml"/>
  <Override PartName="/ppt/slides/slide468.xml" ContentType="application/vnd.openxmlformats-officedocument.presentationml.slide+xml"/>
  <Override PartName="/ppt/diagrams/data3.xml" ContentType="application/vnd.openxmlformats-officedocument.drawingml.diagramData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ppt/slides/slide312.xml" ContentType="application/vnd.openxmlformats-officedocument.presentationml.slide+xml"/>
  <Override PartName="/ppt/slides/slide446.xml" ContentType="application/vnd.openxmlformats-officedocument.presentationml.slide+xml"/>
  <Override PartName="/ppt/slides/slide457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s/slide238.xml" ContentType="application/vnd.openxmlformats-officedocument.presentationml.slide+xml"/>
  <Override PartName="/ppt/slides/slide249.xml" ContentType="application/vnd.openxmlformats-officedocument.presentationml.slide+xml"/>
  <Override PartName="/ppt/slides/slide285.xml" ContentType="application/vnd.openxmlformats-officedocument.presentationml.slide+xml"/>
  <Override PartName="/ppt/slides/slide296.xml" ContentType="application/vnd.openxmlformats-officedocument.presentationml.slide+xml"/>
  <Override PartName="/ppt/slides/slide301.xml" ContentType="application/vnd.openxmlformats-officedocument.presentationml.slide+xml"/>
  <Override PartName="/ppt/slides/slide43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slides/slide227.xml" ContentType="application/vnd.openxmlformats-officedocument.presentationml.slide+xml"/>
  <Override PartName="/ppt/slides/slide274.xml" ContentType="application/vnd.openxmlformats-officedocument.presentationml.slide+xml"/>
  <Override PartName="/ppt/slides/slide424.xml" ContentType="application/vnd.openxmlformats-officedocument.presentationml.slide+xml"/>
  <Override PartName="/ppt/slides/slide471.xml" ContentType="application/vnd.openxmlformats-officedocument.presentationml.slide+xml"/>
  <Override PartName="/ppt/theme/theme3.xml" ContentType="application/vnd.openxmlformats-officedocument.them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slides/slide216.xml" ContentType="application/vnd.openxmlformats-officedocument.presentationml.slide+xml"/>
  <Override PartName="/ppt/slides/slide263.xml" ContentType="application/vnd.openxmlformats-officedocument.presentationml.slide+xml"/>
  <Override PartName="/ppt/slides/slide397.xml" ContentType="application/vnd.openxmlformats-officedocument.presentationml.slide+xml"/>
  <Override PartName="/ppt/slides/slide402.xml" ContentType="application/vnd.openxmlformats-officedocument.presentationml.slide+xml"/>
  <Override PartName="/ppt/slides/slide413.xml" ContentType="application/vnd.openxmlformats-officedocument.presentationml.slide+xml"/>
  <Override PartName="/ppt/slides/slide46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slides/slide241.xml" ContentType="application/vnd.openxmlformats-officedocument.presentationml.slide+xml"/>
  <Override PartName="/ppt/slides/slide252.xml" ContentType="application/vnd.openxmlformats-officedocument.presentationml.slide+xml"/>
  <Override PartName="/ppt/slides/slide339.xml" ContentType="application/vnd.openxmlformats-officedocument.presentationml.slide+xml"/>
  <Override PartName="/ppt/slides/slide386.xml" ContentType="application/vnd.openxmlformats-officedocument.presentationml.slide+xml"/>
  <Override PartName="/ppt/slides/slide12.xml" ContentType="application/vnd.openxmlformats-officedocument.presentationml.slide+xml"/>
  <Override PartName="/ppt/slides/slide178.xml" ContentType="application/vnd.openxmlformats-officedocument.presentationml.slide+xml"/>
  <Override PartName="/ppt/slides/slide230.xml" ContentType="application/vnd.openxmlformats-officedocument.presentationml.slide+xml"/>
  <Override PartName="/ppt/slides/slide328.xml" ContentType="application/vnd.openxmlformats-officedocument.presentationml.slide+xml"/>
  <Override PartName="/ppt/slides/slide375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s/slide167.xml" ContentType="application/vnd.openxmlformats-officedocument.presentationml.slide+xml"/>
  <Override PartName="/ppt/slides/slide306.xml" ContentType="application/vnd.openxmlformats-officedocument.presentationml.slide+xml"/>
  <Override PartName="/ppt/slides/slide317.xml" ContentType="application/vnd.openxmlformats-officedocument.presentationml.slide+xml"/>
  <Override PartName="/ppt/slides/slide353.xml" ContentType="application/vnd.openxmlformats-officedocument.presentationml.slide+xml"/>
  <Override PartName="/ppt/slides/slide364.xml" ContentType="application/vnd.openxmlformats-officedocument.presentationml.slide+xml"/>
  <Override PartName="/ppt/slides/slide109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92.xml" ContentType="application/vnd.openxmlformats-officedocument.presentationml.slide+xml"/>
  <Override PartName="/ppt/slides/slide342.xml" ContentType="application/vnd.openxmlformats-officedocument.presentationml.slide+xml"/>
  <Override PartName="/ppt/slides/slide97.xml" ContentType="application/vnd.openxmlformats-officedocument.presentationml.slide+xml"/>
  <Override PartName="/ppt/slides/slide134.xml" ContentType="application/vnd.openxmlformats-officedocument.presentationml.slide+xml"/>
  <Override PartName="/ppt/slides/slide181.xml" ContentType="application/vnd.openxmlformats-officedocument.presentationml.slide+xml"/>
  <Override PartName="/ppt/slides/slide279.xml" ContentType="application/vnd.openxmlformats-officedocument.presentationml.slide+xml"/>
  <Override PartName="/ppt/slides/slide331.xml" ContentType="application/vnd.openxmlformats-officedocument.presentationml.slide+xml"/>
  <Override PartName="/ppt/slides/slide418.xml" ContentType="application/vnd.openxmlformats-officedocument.presentationml.slide+xml"/>
  <Override PartName="/ppt/slides/slide429.xml" ContentType="application/vnd.openxmlformats-officedocument.presentationml.slide+xml"/>
  <Override PartName="/ppt/slides/slide465.xml" ContentType="application/vnd.openxmlformats-officedocument.presentationml.slide+xml"/>
  <Override PartName="/ppt/slides/slide476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23.xml" ContentType="application/vnd.openxmlformats-officedocument.presentationml.slide+xml"/>
  <Override PartName="/ppt/slides/slide170.xml" ContentType="application/vnd.openxmlformats-officedocument.presentationml.slide+xml"/>
  <Override PartName="/ppt/slides/slide257.xml" ContentType="application/vnd.openxmlformats-officedocument.presentationml.slide+xml"/>
  <Override PartName="/ppt/slides/slide268.xml" ContentType="application/vnd.openxmlformats-officedocument.presentationml.slide+xml"/>
  <Override PartName="/ppt/slides/slide320.xml" ContentType="application/vnd.openxmlformats-officedocument.presentationml.slide+xml"/>
  <Override PartName="/ppt/slides/slide407.xml" ContentType="application/vnd.openxmlformats-officedocument.presentationml.slide+xml"/>
  <Override PartName="/ppt/slides/slide454.xml" ContentType="application/vnd.openxmlformats-officedocument.presentationml.slide+xml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64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246.xml" ContentType="application/vnd.openxmlformats-officedocument.presentationml.slide+xml"/>
  <Override PartName="/ppt/slides/slide293.xml" ContentType="application/vnd.openxmlformats-officedocument.presentationml.slide+xml"/>
  <Override PartName="/ppt/slides/slide443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slides/slide53.xml" ContentType="application/vnd.openxmlformats-officedocument.presentationml.slide+xml"/>
  <Override PartName="/ppt/slides/slide235.xml" ContentType="application/vnd.openxmlformats-officedocument.presentationml.slide+xml"/>
  <Override PartName="/ppt/slides/slide282.xml" ContentType="application/vnd.openxmlformats-officedocument.presentationml.slide+xml"/>
  <Override PartName="/ppt/slides/slide369.xml" ContentType="application/vnd.openxmlformats-officedocument.presentationml.slide+xml"/>
  <Override PartName="/ppt/slides/slide421.xml" ContentType="application/vnd.openxmlformats-officedocument.presentationml.slide+xml"/>
  <Override PartName="/ppt/slides/slide432.xml" ContentType="application/vnd.openxmlformats-officedocument.presentationml.slide+xml"/>
  <Default Extension="jpeg" ContentType="image/jpeg"/>
  <Override PartName="/ppt/diagrams/quickStyle1.xml" ContentType="application/vnd.openxmlformats-officedocument.drawingml.diagramStyl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213.xml" ContentType="application/vnd.openxmlformats-officedocument.presentationml.slide+xml"/>
  <Override PartName="/ppt/slides/slide224.xml" ContentType="application/vnd.openxmlformats-officedocument.presentationml.slide+xml"/>
  <Override PartName="/ppt/slides/slide260.xml" ContentType="application/vnd.openxmlformats-officedocument.presentationml.slide+xml"/>
  <Override PartName="/ppt/slides/slide271.xml" ContentType="application/vnd.openxmlformats-officedocument.presentationml.slide+xml"/>
  <Override PartName="/ppt/slides/slide358.xml" ContentType="application/vnd.openxmlformats-officedocument.presentationml.slide+xml"/>
  <Override PartName="/ppt/slides/slide410.xml" ContentType="application/vnd.openxmlformats-officedocument.presentationml.slide+xml"/>
  <Override PartName="/ppt/slides/slide20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slides/slide347.xml" ContentType="application/vnd.openxmlformats-officedocument.presentationml.slide+xml"/>
  <Override PartName="/ppt/slides/slide394.xml" ContentType="application/vnd.openxmlformats-officedocument.presentationml.slide+xml"/>
  <Override PartName="/ppt/slides/slide139.xml" ContentType="application/vnd.openxmlformats-officedocument.presentationml.slide+xml"/>
  <Override PartName="/ppt/slides/slide186.xml" ContentType="application/vnd.openxmlformats-officedocument.presentationml.slide+xml"/>
  <Override PartName="/ppt/slides/slide325.xml" ContentType="application/vnd.openxmlformats-officedocument.presentationml.slide+xml"/>
  <Override PartName="/ppt/slides/slide336.xml" ContentType="application/vnd.openxmlformats-officedocument.presentationml.slide+xml"/>
  <Override PartName="/ppt/slides/slide372.xml" ContentType="application/vnd.openxmlformats-officedocument.presentationml.slide+xml"/>
  <Override PartName="/ppt/slides/slide383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314.xml" ContentType="application/vnd.openxmlformats-officedocument.presentationml.slide+xml"/>
  <Override PartName="/ppt/slides/slide361.xml" ContentType="application/vnd.openxmlformats-officedocument.presentationml.slide+xml"/>
  <Override PartName="/ppt/slides/slide448.xml" ContentType="application/vnd.openxmlformats-officedocument.presentationml.slide+xml"/>
  <Override PartName="/ppt/slides/slide459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106.xml" ContentType="application/vnd.openxmlformats-officedocument.presentationml.slide+xml"/>
  <Override PartName="/ppt/slides/slide153.xml" ContentType="application/vnd.openxmlformats-officedocument.presentationml.slide+xml"/>
  <Override PartName="/ppt/slides/slide287.xml" ContentType="application/vnd.openxmlformats-officedocument.presentationml.slide+xml"/>
  <Override PartName="/ppt/slides/slide298.xml" ContentType="application/vnd.openxmlformats-officedocument.presentationml.slide+xml"/>
  <Override PartName="/ppt/slides/slide303.xml" ContentType="application/vnd.openxmlformats-officedocument.presentationml.slide+xml"/>
  <Override PartName="/ppt/slides/slide350.xml" ContentType="application/vnd.openxmlformats-officedocument.presentationml.slide+xml"/>
  <Override PartName="/ppt/slides/slide437.xml" ContentType="application/vnd.openxmlformats-officedocument.presentationml.slide+xml"/>
  <Override PartName="/ppt/slides/slide58.xml" ContentType="application/vnd.openxmlformats-officedocument.presentationml.slide+xml"/>
  <Override PartName="/ppt/slides/slide229.xml" ContentType="application/vnd.openxmlformats-officedocument.presentationml.slide+xml"/>
  <Override PartName="/ppt/slides/slide2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31.xml" ContentType="application/vnd.openxmlformats-officedocument.presentationml.slide+xml"/>
  <Override PartName="/ppt/slides/slide399.xml" ContentType="application/vnd.openxmlformats-officedocument.presentationml.slide+xml"/>
  <Override PartName="/ppt/slides/slide415.xml" ContentType="application/vnd.openxmlformats-officedocument.presentationml.slide+xml"/>
  <Override PartName="/ppt/slides/slide462.xml" ContentType="application/vnd.openxmlformats-officedocument.presentationml.slide+xml"/>
  <Override PartName="/ppt/slides/slide207.xml" ContentType="application/vnd.openxmlformats-officedocument.presentationml.slide+xml"/>
  <Override PartName="/ppt/slides/slide254.xml" ContentType="application/vnd.openxmlformats-officedocument.presentationml.slide+xml"/>
  <Override PartName="/ppt/slides/slide440.xml" ContentType="application/vnd.openxmlformats-officedocument.presentationml.slide+xml"/>
  <Override PartName="/ppt/slides/slide14.xml" ContentType="application/vnd.openxmlformats-officedocument.presentationml.slide+xml"/>
  <Override PartName="/ppt/slides/slide61.xml" ContentType="application/vnd.openxmlformats-officedocument.presentationml.slide+xml"/>
  <Override PartName="/ppt/slides/slide232.xml" ContentType="application/vnd.openxmlformats-officedocument.presentationml.slide+xml"/>
  <Override PartName="/ppt/slides/slide377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69.xml" ContentType="application/vnd.openxmlformats-officedocument.presentationml.slide+xml"/>
  <Override PartName="/ppt/slides/slide308.xml" ContentType="application/vnd.openxmlformats-officedocument.presentationml.slide+xml"/>
  <Override PartName="/ppt/slides/slide355.xml" ContentType="application/vnd.openxmlformats-officedocument.presentationml.slide+xml"/>
  <Override PartName="/ppt/tableStyles.xml" ContentType="application/vnd.openxmlformats-officedocument.presentationml.tableStyles+xml"/>
  <Override PartName="/ppt/slides/slide147.xml" ContentType="application/vnd.openxmlformats-officedocument.presentationml.slide+xml"/>
  <Override PartName="/ppt/slides/slide194.xml" ContentType="application/vnd.openxmlformats-officedocument.presentationml.slide+xml"/>
  <Override PartName="/ppt/slides/slide210.xml" ContentType="application/vnd.openxmlformats-officedocument.presentationml.slide+xml"/>
  <Override PartName="/ppt/slides/slide99.xml" ContentType="application/vnd.openxmlformats-officedocument.presentationml.slide+xml"/>
  <Override PartName="/ppt/slides/slide333.xml" ContentType="application/vnd.openxmlformats-officedocument.presentationml.slide+xml"/>
  <Override PartName="/ppt/slides/slide380.xml" ContentType="application/vnd.openxmlformats-officedocument.presentationml.slide+xml"/>
  <Override PartName="/ppt/slides/slide478.xml" ContentType="application/vnd.openxmlformats-officedocument.presentationml.slide+xml"/>
  <Override PartName="/ppt/diagrams/layout1.xml" ContentType="application/vnd.openxmlformats-officedocument.drawingml.diagramLayout+xml"/>
  <Override PartName="/ppt/slides/slide77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409.xml" ContentType="application/vnd.openxmlformats-officedocument.presentationml.slide+xml"/>
  <Override PartName="/ppt/slides/slide456.xml" ContentType="application/vnd.openxmlformats-officedocument.presentationml.slide+xml"/>
  <Override PartName="/ppt/slides/slide5.xml" ContentType="application/vnd.openxmlformats-officedocument.presentationml.slide+xml"/>
  <Override PartName="/ppt/slides/slide103.xml" ContentType="application/vnd.openxmlformats-officedocument.presentationml.slide+xml"/>
  <Override PartName="/ppt/slides/slide150.xml" ContentType="application/vnd.openxmlformats-officedocument.presentationml.slide+xml"/>
  <Override PartName="/ppt/slides/slide248.xml" ContentType="application/vnd.openxmlformats-officedocument.presentationml.slide+xml"/>
  <Override PartName="/ppt/slides/slide295.xml" ContentType="application/vnd.openxmlformats-officedocument.presentationml.slide+xml"/>
  <Override PartName="/ppt/slides/slide311.xml" ContentType="application/vnd.openxmlformats-officedocument.presentationml.slide+xml"/>
  <Override PartName="/ppt/slideLayouts/slideLayout7.xml" ContentType="application/vnd.openxmlformats-officedocument.presentationml.slideLayout+xml"/>
  <Override PartName="/ppt/diagrams/drawing3.xml" ContentType="application/vnd.ms-office.drawingml.diagramDrawing+xml"/>
  <Override PartName="/ppt/slides/slide55.xml" ContentType="application/vnd.openxmlformats-officedocument.presentationml.slide+xml"/>
  <Override PartName="/ppt/slides/slide434.xml" ContentType="application/vnd.openxmlformats-officedocument.presentationml.slide+xml"/>
  <Override PartName="/ppt/slides/slide33.xml" ContentType="application/vnd.openxmlformats-officedocument.presentationml.slide+xml"/>
  <Override PartName="/ppt/slides/slide80.xml" ContentType="application/vnd.openxmlformats-officedocument.presentationml.slide+xml"/>
  <Override PartName="/ppt/slides/slide226.xml" ContentType="application/vnd.openxmlformats-officedocument.presentationml.slide+xml"/>
  <Override PartName="/ppt/slides/slide273.xml" ContentType="application/vnd.openxmlformats-officedocument.presentationml.slide+xml"/>
  <Override PartName="/ppt/slides/slide412.xml" ContentType="application/vnd.openxmlformats-officedocument.presentationml.slide+xml"/>
  <Override PartName="/ppt/presentation.xml" ContentType="application/vnd.openxmlformats-officedocument.presentationml.presentation.main+xml"/>
  <Override PartName="/ppt/slides/slide204.xml" ContentType="application/vnd.openxmlformats-officedocument.presentationml.slide+xml"/>
  <Override PartName="/ppt/slides/slide251.xml" ContentType="application/vnd.openxmlformats-officedocument.presentationml.slide+xml"/>
  <Override PartName="/ppt/slides/slide349.xml" ContentType="application/vnd.openxmlformats-officedocument.presentationml.slide+xml"/>
  <Override PartName="/ppt/slides/slide396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slides/slide327.xml" ContentType="application/vnd.openxmlformats-officedocument.presentationml.slide+xml"/>
  <Override PartName="/ppt/slides/slide374.xml" ContentType="application/vnd.openxmlformats-officedocument.presentationml.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305.xml" ContentType="application/vnd.openxmlformats-officedocument.presentationml.slide+xml"/>
  <Override PartName="/ppt/slides/slide352.xml" ContentType="application/vnd.openxmlformats-officedocument.presentationml.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slides/slide289.xml" ContentType="application/vnd.openxmlformats-officedocument.presentationml.slide+xml"/>
  <Override PartName="/ppt/slides/slide330.xml" ContentType="application/vnd.openxmlformats-officedocument.presentationml.slide+xml"/>
  <Override PartName="/ppt/slides/slide428.xml" ContentType="application/vnd.openxmlformats-officedocument.presentationml.slide+xml"/>
  <Override PartName="/ppt/slides/slide475.xml" ContentType="application/vnd.openxmlformats-officedocument.presentationml.slide+xml"/>
  <Override PartName="/ppt/slides/slide122.xml" ContentType="application/vnd.openxmlformats-officedocument.presentationml.slide+xml"/>
  <Override PartName="/ppt/slides/slide267.xml" ContentType="application/vnd.openxmlformats-officedocument.presentationml.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406.xml" ContentType="application/vnd.openxmlformats-officedocument.presentationml.slide+xml"/>
  <Override PartName="/ppt/slides/slide453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52.xml" ContentType="application/vnd.openxmlformats-officedocument.presentationml.slide+xml"/>
  <Override PartName="/ppt/slides/slide100.xml" ContentType="application/vnd.openxmlformats-officedocument.presentationml.slide+xml"/>
  <Override PartName="/ppt/slides/slide245.xml" ContentType="application/vnd.openxmlformats-officedocument.presentationml.slide+xml"/>
  <Override PartName="/ppt/slides/slide292.xml" ContentType="application/vnd.openxmlformats-officedocument.presentationml.slide+xml"/>
  <Override PartName="/ppt/slides/slide431.xml" ContentType="application/vnd.openxmlformats-officedocument.presentationml.slide+xml"/>
  <Default Extension="wmf" ContentType="image/x-wmf"/>
  <Override PartName="/ppt/slides/slide223.xml" ContentType="application/vnd.openxmlformats-officedocument.presentationml.slide+xml"/>
  <Override PartName="/ppt/slides/slide270.xml" ContentType="application/vnd.openxmlformats-officedocument.presentationml.slide+xml"/>
  <Override PartName="/ppt/slides/slide368.xml" ContentType="application/vnd.openxmlformats-officedocument.presentationml.slide+xml"/>
  <Override PartName="/ppt/slides/slide30.xml" ContentType="application/vnd.openxmlformats-officedocument.presentationml.slide+xml"/>
  <Override PartName="/ppt/slides/slide346.xml" ContentType="application/vnd.openxmlformats-officedocument.presentationml.slide+xml"/>
  <Override PartName="/ppt/slides/slide393.xml" ContentType="application/vnd.openxmlformats-officedocument.presentationml.slide+xml"/>
  <Override PartName="/ppt/slides/slide138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slides/slide46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324.xml" ContentType="application/vnd.openxmlformats-officedocument.presentationml.slide+xml"/>
  <Override PartName="/ppt/slides/slide371.xml" ContentType="application/vnd.openxmlformats-officedocument.presentationml.slide+xml"/>
  <Override PartName="/ppt/slides/slide68.xml" ContentType="application/vnd.openxmlformats-officedocument.presentationml.slide+xml"/>
  <Override PartName="/ppt/slides/slide116.xml" ContentType="application/vnd.openxmlformats-officedocument.presentationml.slide+xml"/>
  <Override PartName="/ppt/slides/slide163.xml" ContentType="application/vnd.openxmlformats-officedocument.presentationml.slide+xml"/>
  <Override PartName="/ppt/slides/slide302.xml" ContentType="application/vnd.openxmlformats-officedocument.presentationml.slide+xml"/>
  <Override PartName="/ppt/slides/slide447.xml" ContentType="application/vnd.openxmlformats-officedocument.presentationml.slide+xml"/>
  <Override PartName="/ppt/slides/slide141.xml" ContentType="application/vnd.openxmlformats-officedocument.presentationml.slide+xml"/>
  <Override PartName="/ppt/slides/slide239.xml" ContentType="application/vnd.openxmlformats-officedocument.presentationml.slide+xml"/>
  <Override PartName="/ppt/slides/slide286.xml" ContentType="application/vnd.openxmlformats-officedocument.presentationml.slide+xml"/>
  <Override PartName="/ppt/slides/slide425.xml" ContentType="application/vnd.openxmlformats-officedocument.presentationml.slide+xml"/>
  <Override PartName="/ppt/slides/slide472.xml" ContentType="application/vnd.openxmlformats-officedocument.presentationml.slide+xml"/>
  <Override PartName="/ppt/slides/slide46.xml" ContentType="application/vnd.openxmlformats-officedocument.presentationml.slide+xml"/>
  <Override PartName="/ppt/slides/slide93.xml" ContentType="application/vnd.openxmlformats-officedocument.presentationml.slide+xml"/>
  <Override PartName="/ppt/slides/slide217.xml" ContentType="application/vnd.openxmlformats-officedocument.presentationml.slide+xml"/>
  <Override PartName="/ppt/slides/slide264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0"/>
  </p:notesMasterIdLst>
  <p:handoutMasterIdLst>
    <p:handoutMasterId r:id="rId481"/>
  </p:handoutMasterIdLst>
  <p:sldIdLst>
    <p:sldId id="686" r:id="rId2"/>
    <p:sldId id="1385" r:id="rId3"/>
    <p:sldId id="1328" r:id="rId4"/>
    <p:sldId id="1329" r:id="rId5"/>
    <p:sldId id="1330" r:id="rId6"/>
    <p:sldId id="1331" r:id="rId7"/>
    <p:sldId id="1332" r:id="rId8"/>
    <p:sldId id="1334" r:id="rId9"/>
    <p:sldId id="1335" r:id="rId10"/>
    <p:sldId id="1336" r:id="rId11"/>
    <p:sldId id="1337" r:id="rId12"/>
    <p:sldId id="1338" r:id="rId13"/>
    <p:sldId id="1339" r:id="rId14"/>
    <p:sldId id="1340" r:id="rId15"/>
    <p:sldId id="1341" r:id="rId16"/>
    <p:sldId id="1342" r:id="rId17"/>
    <p:sldId id="1343" r:id="rId18"/>
    <p:sldId id="1460" r:id="rId19"/>
    <p:sldId id="1344" r:id="rId20"/>
    <p:sldId id="1345" r:id="rId21"/>
    <p:sldId id="1346" r:id="rId22"/>
    <p:sldId id="1386" r:id="rId23"/>
    <p:sldId id="1383" r:id="rId24"/>
    <p:sldId id="1348" r:id="rId25"/>
    <p:sldId id="1349" r:id="rId26"/>
    <p:sldId id="1350" r:id="rId27"/>
    <p:sldId id="1351" r:id="rId28"/>
    <p:sldId id="1352" r:id="rId29"/>
    <p:sldId id="1353" r:id="rId30"/>
    <p:sldId id="1354" r:id="rId31"/>
    <p:sldId id="1355" r:id="rId32"/>
    <p:sldId id="1356" r:id="rId33"/>
    <p:sldId id="1357" r:id="rId34"/>
    <p:sldId id="1358" r:id="rId35"/>
    <p:sldId id="1359" r:id="rId36"/>
    <p:sldId id="1360" r:id="rId37"/>
    <p:sldId id="1361" r:id="rId38"/>
    <p:sldId id="1362" r:id="rId39"/>
    <p:sldId id="1363" r:id="rId40"/>
    <p:sldId id="1364" r:id="rId41"/>
    <p:sldId id="1365" r:id="rId42"/>
    <p:sldId id="1366" r:id="rId43"/>
    <p:sldId id="1367" r:id="rId44"/>
    <p:sldId id="1368" r:id="rId45"/>
    <p:sldId id="1369" r:id="rId46"/>
    <p:sldId id="1370" r:id="rId47"/>
    <p:sldId id="1375" r:id="rId48"/>
    <p:sldId id="1376" r:id="rId49"/>
    <p:sldId id="1377" r:id="rId50"/>
    <p:sldId id="1378" r:id="rId51"/>
    <p:sldId id="1379" r:id="rId52"/>
    <p:sldId id="1380" r:id="rId53"/>
    <p:sldId id="1381" r:id="rId54"/>
    <p:sldId id="1382" r:id="rId55"/>
    <p:sldId id="1371" r:id="rId56"/>
    <p:sldId id="1372" r:id="rId57"/>
    <p:sldId id="1373" r:id="rId58"/>
    <p:sldId id="1374" r:id="rId59"/>
    <p:sldId id="1384" r:id="rId60"/>
    <p:sldId id="862" r:id="rId61"/>
    <p:sldId id="1279" r:id="rId62"/>
    <p:sldId id="1291" r:id="rId63"/>
    <p:sldId id="1280" r:id="rId64"/>
    <p:sldId id="1281" r:id="rId65"/>
    <p:sldId id="1283" r:id="rId66"/>
    <p:sldId id="1284" r:id="rId67"/>
    <p:sldId id="1285" r:id="rId68"/>
    <p:sldId id="1286" r:id="rId69"/>
    <p:sldId id="1287" r:id="rId70"/>
    <p:sldId id="1292" r:id="rId71"/>
    <p:sldId id="1293" r:id="rId72"/>
    <p:sldId id="1295" r:id="rId73"/>
    <p:sldId id="1296" r:id="rId74"/>
    <p:sldId id="1288" r:id="rId75"/>
    <p:sldId id="1297" r:id="rId76"/>
    <p:sldId id="1298" r:id="rId77"/>
    <p:sldId id="1299" r:id="rId78"/>
    <p:sldId id="1294" r:id="rId79"/>
    <p:sldId id="1300" r:id="rId80"/>
    <p:sldId id="1289" r:id="rId81"/>
    <p:sldId id="1301" r:id="rId82"/>
    <p:sldId id="1302" r:id="rId83"/>
    <p:sldId id="1303" r:id="rId84"/>
    <p:sldId id="1306" r:id="rId85"/>
    <p:sldId id="1387" r:id="rId86"/>
    <p:sldId id="1389" r:id="rId87"/>
    <p:sldId id="1390" r:id="rId88"/>
    <p:sldId id="1391" r:id="rId89"/>
    <p:sldId id="1392" r:id="rId90"/>
    <p:sldId id="1393" r:id="rId91"/>
    <p:sldId id="1394" r:id="rId92"/>
    <p:sldId id="1464" r:id="rId93"/>
    <p:sldId id="1395" r:id="rId94"/>
    <p:sldId id="1396" r:id="rId95"/>
    <p:sldId id="1397" r:id="rId96"/>
    <p:sldId id="1401" r:id="rId97"/>
    <p:sldId id="1398" r:id="rId98"/>
    <p:sldId id="1399" r:id="rId99"/>
    <p:sldId id="1402" r:id="rId100"/>
    <p:sldId id="1403" r:id="rId101"/>
    <p:sldId id="1404" r:id="rId102"/>
    <p:sldId id="1410" r:id="rId103"/>
    <p:sldId id="1411" r:id="rId104"/>
    <p:sldId id="1405" r:id="rId105"/>
    <p:sldId id="1406" r:id="rId106"/>
    <p:sldId id="1412" r:id="rId107"/>
    <p:sldId id="1413" r:id="rId108"/>
    <p:sldId id="1414" r:id="rId109"/>
    <p:sldId id="1415" r:id="rId110"/>
    <p:sldId id="1416" r:id="rId111"/>
    <p:sldId id="1417" r:id="rId112"/>
    <p:sldId id="1418" r:id="rId113"/>
    <p:sldId id="1307" r:id="rId114"/>
    <p:sldId id="1419" r:id="rId115"/>
    <p:sldId id="1420" r:id="rId116"/>
    <p:sldId id="1388" r:id="rId117"/>
    <p:sldId id="1308" r:id="rId118"/>
    <p:sldId id="1309" r:id="rId119"/>
    <p:sldId id="1310" r:id="rId120"/>
    <p:sldId id="1311" r:id="rId121"/>
    <p:sldId id="1312" r:id="rId122"/>
    <p:sldId id="1313" r:id="rId123"/>
    <p:sldId id="1314" r:id="rId124"/>
    <p:sldId id="1315" r:id="rId125"/>
    <p:sldId id="1316" r:id="rId126"/>
    <p:sldId id="1317" r:id="rId127"/>
    <p:sldId id="1318" r:id="rId128"/>
    <p:sldId id="1319" r:id="rId129"/>
    <p:sldId id="1320" r:id="rId130"/>
    <p:sldId id="1321" r:id="rId131"/>
    <p:sldId id="1322" r:id="rId132"/>
    <p:sldId id="1323" r:id="rId133"/>
    <p:sldId id="1324" r:id="rId134"/>
    <p:sldId id="1325" r:id="rId135"/>
    <p:sldId id="1326" r:id="rId136"/>
    <p:sldId id="1327" r:id="rId137"/>
    <p:sldId id="571" r:id="rId138"/>
    <p:sldId id="863" r:id="rId139"/>
    <p:sldId id="572" r:id="rId140"/>
    <p:sldId id="864" r:id="rId141"/>
    <p:sldId id="573" r:id="rId142"/>
    <p:sldId id="865" r:id="rId143"/>
    <p:sldId id="574" r:id="rId144"/>
    <p:sldId id="866" r:id="rId145"/>
    <p:sldId id="767" r:id="rId146"/>
    <p:sldId id="867" r:id="rId147"/>
    <p:sldId id="576" r:id="rId148"/>
    <p:sldId id="868" r:id="rId149"/>
    <p:sldId id="580" r:id="rId150"/>
    <p:sldId id="869" r:id="rId151"/>
    <p:sldId id="581" r:id="rId152"/>
    <p:sldId id="870" r:id="rId153"/>
    <p:sldId id="607" r:id="rId154"/>
    <p:sldId id="871" r:id="rId155"/>
    <p:sldId id="713" r:id="rId156"/>
    <p:sldId id="872" r:id="rId157"/>
    <p:sldId id="608" r:id="rId158"/>
    <p:sldId id="873" r:id="rId159"/>
    <p:sldId id="716" r:id="rId160"/>
    <p:sldId id="874" r:id="rId161"/>
    <p:sldId id="577" r:id="rId162"/>
    <p:sldId id="875" r:id="rId163"/>
    <p:sldId id="609" r:id="rId164"/>
    <p:sldId id="876" r:id="rId165"/>
    <p:sldId id="610" r:id="rId166"/>
    <p:sldId id="877" r:id="rId167"/>
    <p:sldId id="714" r:id="rId168"/>
    <p:sldId id="878" r:id="rId169"/>
    <p:sldId id="715" r:id="rId170"/>
    <p:sldId id="879" r:id="rId171"/>
    <p:sldId id="718" r:id="rId172"/>
    <p:sldId id="1056" r:id="rId173"/>
    <p:sldId id="880" r:id="rId174"/>
    <p:sldId id="1055" r:id="rId175"/>
    <p:sldId id="881" r:id="rId176"/>
    <p:sldId id="720" r:id="rId177"/>
    <p:sldId id="719" r:id="rId178"/>
    <p:sldId id="882" r:id="rId179"/>
    <p:sldId id="884" r:id="rId180"/>
    <p:sldId id="582" r:id="rId181"/>
    <p:sldId id="1117" r:id="rId182"/>
    <p:sldId id="1118" r:id="rId183"/>
    <p:sldId id="1116" r:id="rId184"/>
    <p:sldId id="717" r:id="rId185"/>
    <p:sldId id="723" r:id="rId186"/>
    <p:sldId id="1124" r:id="rId187"/>
    <p:sldId id="1123" r:id="rId188"/>
    <p:sldId id="887" r:id="rId189"/>
    <p:sldId id="890" r:id="rId190"/>
    <p:sldId id="726" r:id="rId191"/>
    <p:sldId id="1125" r:id="rId192"/>
    <p:sldId id="1127" r:id="rId193"/>
    <p:sldId id="1126" r:id="rId194"/>
    <p:sldId id="579" r:id="rId195"/>
    <p:sldId id="615" r:id="rId196"/>
    <p:sldId id="894" r:id="rId197"/>
    <p:sldId id="1130" r:id="rId198"/>
    <p:sldId id="1474" r:id="rId199"/>
    <p:sldId id="1131" r:id="rId200"/>
    <p:sldId id="1132" r:id="rId201"/>
    <p:sldId id="727" r:id="rId202"/>
    <p:sldId id="896" r:id="rId203"/>
    <p:sldId id="1143" r:id="rId204"/>
    <p:sldId id="728" r:id="rId205"/>
    <p:sldId id="1144" r:id="rId206"/>
    <p:sldId id="1145" r:id="rId207"/>
    <p:sldId id="1146" r:id="rId208"/>
    <p:sldId id="1147" r:id="rId209"/>
    <p:sldId id="1148" r:id="rId210"/>
    <p:sldId id="1149" r:id="rId211"/>
    <p:sldId id="1150" r:id="rId212"/>
    <p:sldId id="1151" r:id="rId213"/>
    <p:sldId id="1152" r:id="rId214"/>
    <p:sldId id="1153" r:id="rId215"/>
    <p:sldId id="1154" r:id="rId216"/>
    <p:sldId id="1155" r:id="rId217"/>
    <p:sldId id="1156" r:id="rId218"/>
    <p:sldId id="1461" r:id="rId219"/>
    <p:sldId id="1463" r:id="rId220"/>
    <p:sldId id="1462" r:id="rId221"/>
    <p:sldId id="1159" r:id="rId222"/>
    <p:sldId id="898" r:id="rId223"/>
    <p:sldId id="733" r:id="rId224"/>
    <p:sldId id="899" r:id="rId225"/>
    <p:sldId id="768" r:id="rId226"/>
    <p:sldId id="900" r:id="rId227"/>
    <p:sldId id="1157" r:id="rId228"/>
    <p:sldId id="1134" r:id="rId229"/>
    <p:sldId id="1158" r:id="rId230"/>
    <p:sldId id="1135" r:id="rId231"/>
    <p:sldId id="1136" r:id="rId232"/>
    <p:sldId id="1137" r:id="rId233"/>
    <p:sldId id="1133" r:id="rId234"/>
    <p:sldId id="1139" r:id="rId235"/>
    <p:sldId id="1141" r:id="rId236"/>
    <p:sldId id="1142" r:id="rId237"/>
    <p:sldId id="1140" r:id="rId238"/>
    <p:sldId id="586" r:id="rId239"/>
    <p:sldId id="909" r:id="rId240"/>
    <p:sldId id="618" r:id="rId241"/>
    <p:sldId id="910" r:id="rId242"/>
    <p:sldId id="619" r:id="rId243"/>
    <p:sldId id="911" r:id="rId244"/>
    <p:sldId id="587" r:id="rId245"/>
    <p:sldId id="1465" r:id="rId246"/>
    <p:sldId id="1162" r:id="rId247"/>
    <p:sldId id="1160" r:id="rId248"/>
    <p:sldId id="1161" r:id="rId249"/>
    <p:sldId id="912" r:id="rId250"/>
    <p:sldId id="746" r:id="rId251"/>
    <p:sldId id="913" r:id="rId252"/>
    <p:sldId id="620" r:id="rId253"/>
    <p:sldId id="1163" r:id="rId254"/>
    <p:sldId id="914" r:id="rId255"/>
    <p:sldId id="747" r:id="rId256"/>
    <p:sldId id="1122" r:id="rId257"/>
    <p:sldId id="1164" r:id="rId258"/>
    <p:sldId id="915" r:id="rId259"/>
    <p:sldId id="588" r:id="rId260"/>
    <p:sldId id="1422" r:id="rId261"/>
    <p:sldId id="1421" r:id="rId262"/>
    <p:sldId id="916" r:id="rId263"/>
    <p:sldId id="1165" r:id="rId264"/>
    <p:sldId id="748" r:id="rId265"/>
    <p:sldId id="1166" r:id="rId266"/>
    <p:sldId id="917" r:id="rId267"/>
    <p:sldId id="749" r:id="rId268"/>
    <p:sldId id="919" r:id="rId269"/>
    <p:sldId id="920" r:id="rId270"/>
    <p:sldId id="622" r:id="rId271"/>
    <p:sldId id="921" r:id="rId272"/>
    <p:sldId id="750" r:id="rId273"/>
    <p:sldId id="922" r:id="rId274"/>
    <p:sldId id="621" r:id="rId275"/>
    <p:sldId id="924" r:id="rId276"/>
    <p:sldId id="589" r:id="rId277"/>
    <p:sldId id="925" r:id="rId278"/>
    <p:sldId id="624" r:id="rId279"/>
    <p:sldId id="926" r:id="rId280"/>
    <p:sldId id="625" r:id="rId281"/>
    <p:sldId id="1425" r:id="rId282"/>
    <p:sldId id="1426" r:id="rId283"/>
    <p:sldId id="1427" r:id="rId284"/>
    <p:sldId id="1428" r:id="rId285"/>
    <p:sldId id="1429" r:id="rId286"/>
    <p:sldId id="1430" r:id="rId287"/>
    <p:sldId id="1431" r:id="rId288"/>
    <p:sldId id="1432" r:id="rId289"/>
    <p:sldId id="927" r:id="rId290"/>
    <p:sldId id="928" r:id="rId291"/>
    <p:sldId id="1179" r:id="rId292"/>
    <p:sldId id="752" r:id="rId293"/>
    <p:sldId id="779" r:id="rId294"/>
    <p:sldId id="590" r:id="rId295"/>
    <p:sldId id="1423" r:id="rId296"/>
    <p:sldId id="929" r:id="rId297"/>
    <p:sldId id="1433" r:id="rId298"/>
    <p:sldId id="1424" r:id="rId299"/>
    <p:sldId id="1180" r:id="rId300"/>
    <p:sldId id="1434" r:id="rId301"/>
    <p:sldId id="930" r:id="rId302"/>
    <p:sldId id="1183" r:id="rId303"/>
    <p:sldId id="1184" r:id="rId304"/>
    <p:sldId id="626" r:id="rId305"/>
    <p:sldId id="931" r:id="rId306"/>
    <p:sldId id="847" r:id="rId307"/>
    <p:sldId id="1181" r:id="rId308"/>
    <p:sldId id="1182" r:id="rId309"/>
    <p:sldId id="932" r:id="rId310"/>
    <p:sldId id="933" r:id="rId311"/>
    <p:sldId id="934" r:id="rId312"/>
    <p:sldId id="842" r:id="rId313"/>
    <p:sldId id="936" r:id="rId314"/>
    <p:sldId id="939" r:id="rId315"/>
    <p:sldId id="735" r:id="rId316"/>
    <p:sldId id="945" r:id="rId317"/>
    <p:sldId id="736" r:id="rId318"/>
    <p:sldId id="946" r:id="rId319"/>
    <p:sldId id="737" r:id="rId320"/>
    <p:sldId id="947" r:id="rId321"/>
    <p:sldId id="593" r:id="rId322"/>
    <p:sldId id="948" r:id="rId323"/>
    <p:sldId id="738" r:id="rId324"/>
    <p:sldId id="949" r:id="rId325"/>
    <p:sldId id="631" r:id="rId326"/>
    <p:sldId id="1466" r:id="rId327"/>
    <p:sldId id="950" r:id="rId328"/>
    <p:sldId id="1196" r:id="rId329"/>
    <p:sldId id="1467" r:id="rId330"/>
    <p:sldId id="632" r:id="rId331"/>
    <p:sldId id="1468" r:id="rId332"/>
    <p:sldId id="951" r:id="rId333"/>
    <p:sldId id="739" r:id="rId334"/>
    <p:sldId id="1469" r:id="rId335"/>
    <p:sldId id="952" r:id="rId336"/>
    <p:sldId id="1197" r:id="rId337"/>
    <p:sldId id="1199" r:id="rId338"/>
    <p:sldId id="1470" r:id="rId339"/>
    <p:sldId id="1471" r:id="rId340"/>
    <p:sldId id="1200" r:id="rId341"/>
    <p:sldId id="594" r:id="rId342"/>
    <p:sldId id="1201" r:id="rId343"/>
    <p:sldId id="953" r:id="rId344"/>
    <p:sldId id="633" r:id="rId345"/>
    <p:sldId id="954" r:id="rId346"/>
    <p:sldId id="740" r:id="rId347"/>
    <p:sldId id="1472" r:id="rId348"/>
    <p:sldId id="955" r:id="rId349"/>
    <p:sldId id="744" r:id="rId350"/>
    <p:sldId id="1473" r:id="rId351"/>
    <p:sldId id="956" r:id="rId352"/>
    <p:sldId id="598" r:id="rId353"/>
    <p:sldId id="599" r:id="rId354"/>
    <p:sldId id="1202" r:id="rId355"/>
    <p:sldId id="958" r:id="rId356"/>
    <p:sldId id="1203" r:id="rId357"/>
    <p:sldId id="1204" r:id="rId358"/>
    <p:sldId id="1205" r:id="rId359"/>
    <p:sldId id="1206" r:id="rId360"/>
    <p:sldId id="1207" r:id="rId361"/>
    <p:sldId id="1208" r:id="rId362"/>
    <p:sldId id="1209" r:id="rId363"/>
    <p:sldId id="1210" r:id="rId364"/>
    <p:sldId id="1211" r:id="rId365"/>
    <p:sldId id="1214" r:id="rId366"/>
    <p:sldId id="1215" r:id="rId367"/>
    <p:sldId id="1216" r:id="rId368"/>
    <p:sldId id="1222" r:id="rId369"/>
    <p:sldId id="1217" r:id="rId370"/>
    <p:sldId id="1218" r:id="rId371"/>
    <p:sldId id="1223" r:id="rId372"/>
    <p:sldId id="1219" r:id="rId373"/>
    <p:sldId id="1220" r:id="rId374"/>
    <p:sldId id="1267" r:id="rId375"/>
    <p:sldId id="1268" r:id="rId376"/>
    <p:sldId id="1269" r:id="rId377"/>
    <p:sldId id="1270" r:id="rId378"/>
    <p:sldId id="1271" r:id="rId379"/>
    <p:sldId id="1272" r:id="rId380"/>
    <p:sldId id="1093" r:id="rId381"/>
    <p:sldId id="1094" r:id="rId382"/>
    <p:sldId id="603" r:id="rId383"/>
    <p:sldId id="1098" r:id="rId384"/>
    <p:sldId id="959" r:id="rId385"/>
    <p:sldId id="960" r:id="rId386"/>
    <p:sldId id="1096" r:id="rId387"/>
    <p:sldId id="1095" r:id="rId388"/>
    <p:sldId id="787" r:id="rId389"/>
    <p:sldId id="1097" r:id="rId390"/>
    <p:sldId id="775" r:id="rId391"/>
    <p:sldId id="1099" r:id="rId392"/>
    <p:sldId id="788" r:id="rId393"/>
    <p:sldId id="963" r:id="rId394"/>
    <p:sldId id="770" r:id="rId395"/>
    <p:sldId id="762" r:id="rId396"/>
    <p:sldId id="789" r:id="rId397"/>
    <p:sldId id="966" r:id="rId398"/>
    <p:sldId id="967" r:id="rId399"/>
    <p:sldId id="1230" r:id="rId400"/>
    <p:sldId id="771" r:id="rId401"/>
    <p:sldId id="968" r:id="rId402"/>
    <p:sldId id="791" r:id="rId403"/>
    <p:sldId id="1100" r:id="rId404"/>
    <p:sldId id="793" r:id="rId405"/>
    <p:sldId id="1101" r:id="rId406"/>
    <p:sldId id="1102" r:id="rId407"/>
    <p:sldId id="1103" r:id="rId408"/>
    <p:sldId id="1105" r:id="rId409"/>
    <p:sldId id="1104" r:id="rId410"/>
    <p:sldId id="1237" r:id="rId411"/>
    <p:sldId id="1233" r:id="rId412"/>
    <p:sldId id="1232" r:id="rId413"/>
    <p:sldId id="1234" r:id="rId414"/>
    <p:sldId id="1235" r:id="rId415"/>
    <p:sldId id="1236" r:id="rId416"/>
    <p:sldId id="1057" r:id="rId417"/>
    <p:sldId id="1060" r:id="rId418"/>
    <p:sldId id="1212" r:id="rId419"/>
    <p:sldId id="1213" r:id="rId420"/>
    <p:sldId id="1068" r:id="rId421"/>
    <p:sldId id="1250" r:id="rId422"/>
    <p:sldId id="1251" r:id="rId423"/>
    <p:sldId id="1252" r:id="rId424"/>
    <p:sldId id="1253" r:id="rId425"/>
    <p:sldId id="783" r:id="rId426"/>
    <p:sldId id="980" r:id="rId427"/>
    <p:sldId id="1238" r:id="rId428"/>
    <p:sldId id="605" r:id="rId429"/>
    <p:sldId id="1239" r:id="rId430"/>
    <p:sldId id="982" r:id="rId431"/>
    <p:sldId id="808" r:id="rId432"/>
    <p:sldId id="810" r:id="rId433"/>
    <p:sldId id="985" r:id="rId434"/>
    <p:sldId id="983" r:id="rId435"/>
    <p:sldId id="1256" r:id="rId436"/>
    <p:sldId id="1255" r:id="rId437"/>
    <p:sldId id="1087" r:id="rId438"/>
    <p:sldId id="1089" r:id="rId439"/>
    <p:sldId id="1090" r:id="rId440"/>
    <p:sldId id="1257" r:id="rId441"/>
    <p:sldId id="1435" r:id="rId442"/>
    <p:sldId id="1436" r:id="rId443"/>
    <p:sldId id="1437" r:id="rId444"/>
    <p:sldId id="1438" r:id="rId445"/>
    <p:sldId id="1439" r:id="rId446"/>
    <p:sldId id="1440" r:id="rId447"/>
    <p:sldId id="1441" r:id="rId448"/>
    <p:sldId id="1442" r:id="rId449"/>
    <p:sldId id="1459" r:id="rId450"/>
    <p:sldId id="1443" r:id="rId451"/>
    <p:sldId id="1444" r:id="rId452"/>
    <p:sldId id="1445" r:id="rId453"/>
    <p:sldId id="1446" r:id="rId454"/>
    <p:sldId id="1447" r:id="rId455"/>
    <p:sldId id="1448" r:id="rId456"/>
    <p:sldId id="1449" r:id="rId457"/>
    <p:sldId id="1450" r:id="rId458"/>
    <p:sldId id="1451" r:id="rId459"/>
    <p:sldId id="1452" r:id="rId460"/>
    <p:sldId id="1453" r:id="rId461"/>
    <p:sldId id="1454" r:id="rId462"/>
    <p:sldId id="1455" r:id="rId463"/>
    <p:sldId id="1456" r:id="rId464"/>
    <p:sldId id="1457" r:id="rId465"/>
    <p:sldId id="1458" r:id="rId466"/>
    <p:sldId id="1258" r:id="rId467"/>
    <p:sldId id="1259" r:id="rId468"/>
    <p:sldId id="1168" r:id="rId469"/>
    <p:sldId id="1171" r:id="rId470"/>
    <p:sldId id="1260" r:id="rId471"/>
    <p:sldId id="1262" r:id="rId472"/>
    <p:sldId id="1261" r:id="rId473"/>
    <p:sldId id="1273" r:id="rId474"/>
    <p:sldId id="1274" r:id="rId475"/>
    <p:sldId id="1275" r:id="rId476"/>
    <p:sldId id="1276" r:id="rId477"/>
    <p:sldId id="1277" r:id="rId478"/>
    <p:sldId id="1278" r:id="rId479"/>
  </p:sldIdLst>
  <p:sldSz cx="14401800" cy="10801350"/>
  <p:notesSz cx="7099300" cy="1023461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pitchFamily="34" charset="0"/>
        <a:ea typeface="휴먼둥근고딕" pitchFamily="2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pitchFamily="34" charset="0"/>
        <a:ea typeface="휴먼둥근고딕" pitchFamily="2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pitchFamily="34" charset="0"/>
        <a:ea typeface="휴먼둥근고딕" pitchFamily="2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pitchFamily="34" charset="0"/>
        <a:ea typeface="휴먼둥근고딕" pitchFamily="2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pitchFamily="34" charset="0"/>
        <a:ea typeface="휴먼둥근고딕" pitchFamily="2" charset="-127"/>
        <a:cs typeface="+mn-cs"/>
      </a:defRPr>
    </a:lvl5pPr>
    <a:lvl6pPr marL="2286000" algn="l" defTabSz="914400" rtl="0" eaLnBrk="1" latinLnBrk="1" hangingPunct="1">
      <a:defRPr kumimoji="1" b="1" kern="1200">
        <a:solidFill>
          <a:schemeClr val="tx1"/>
        </a:solidFill>
        <a:latin typeface="Arial" pitchFamily="34" charset="0"/>
        <a:ea typeface="휴먼둥근고딕" pitchFamily="2" charset="-127"/>
        <a:cs typeface="+mn-cs"/>
      </a:defRPr>
    </a:lvl6pPr>
    <a:lvl7pPr marL="2743200" algn="l" defTabSz="914400" rtl="0" eaLnBrk="1" latinLnBrk="1" hangingPunct="1">
      <a:defRPr kumimoji="1" b="1" kern="1200">
        <a:solidFill>
          <a:schemeClr val="tx1"/>
        </a:solidFill>
        <a:latin typeface="Arial" pitchFamily="34" charset="0"/>
        <a:ea typeface="휴먼둥근고딕" pitchFamily="2" charset="-127"/>
        <a:cs typeface="+mn-cs"/>
      </a:defRPr>
    </a:lvl7pPr>
    <a:lvl8pPr marL="3200400" algn="l" defTabSz="914400" rtl="0" eaLnBrk="1" latinLnBrk="1" hangingPunct="1">
      <a:defRPr kumimoji="1" b="1" kern="1200">
        <a:solidFill>
          <a:schemeClr val="tx1"/>
        </a:solidFill>
        <a:latin typeface="Arial" pitchFamily="34" charset="0"/>
        <a:ea typeface="휴먼둥근고딕" pitchFamily="2" charset="-127"/>
        <a:cs typeface="+mn-cs"/>
      </a:defRPr>
    </a:lvl8pPr>
    <a:lvl9pPr marL="3657600" algn="l" defTabSz="914400" rtl="0" eaLnBrk="1" latinLnBrk="1" hangingPunct="1">
      <a:defRPr kumimoji="1" b="1" kern="1200">
        <a:solidFill>
          <a:schemeClr val="tx1"/>
        </a:solidFill>
        <a:latin typeface="Arial" pitchFamily="34" charset="0"/>
        <a:ea typeface="휴먼둥근고딕" pitchFamily="2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0066"/>
    <a:srgbClr val="FFFF66"/>
    <a:srgbClr val="080808"/>
    <a:srgbClr val="800000"/>
    <a:srgbClr val="F9EBD3"/>
    <a:srgbClr val="FAEFDC"/>
    <a:srgbClr val="FFD7D7"/>
    <a:srgbClr val="E2ECF4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7650" autoAdjust="0"/>
    <p:restoredTop sz="92217" autoAdjust="0"/>
  </p:normalViewPr>
  <p:slideViewPr>
    <p:cSldViewPr>
      <p:cViewPr varScale="1">
        <p:scale>
          <a:sx n="46" d="100"/>
          <a:sy n="46" d="100"/>
        </p:scale>
        <p:origin x="-1644" y="-96"/>
      </p:cViewPr>
      <p:guideLst>
        <p:guide orient="horz" pos="-756"/>
        <p:guide pos="2094"/>
        <p:guide pos="7327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41060"/>
    </p:cViewPr>
  </p:sorterViewPr>
  <p:notesViewPr>
    <p:cSldViewPr>
      <p:cViewPr varScale="1">
        <p:scale>
          <a:sx n="57" d="100"/>
          <a:sy n="57" d="100"/>
        </p:scale>
        <p:origin x="-1794" y="-84"/>
      </p:cViewPr>
      <p:guideLst>
        <p:guide orient="horz" pos="3198"/>
        <p:guide pos="1901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358" Type="http://schemas.openxmlformats.org/officeDocument/2006/relationships/slide" Target="slides/slide357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25" Type="http://schemas.openxmlformats.org/officeDocument/2006/relationships/slide" Target="slides/slide424.xml"/><Relationship Id="rId446" Type="http://schemas.openxmlformats.org/officeDocument/2006/relationships/slide" Target="slides/slide445.xml"/><Relationship Id="rId467" Type="http://schemas.openxmlformats.org/officeDocument/2006/relationships/slide" Target="slides/slide466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slide" Target="slides/slide456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478" Type="http://schemas.openxmlformats.org/officeDocument/2006/relationships/slide" Target="slides/slide47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notesMaster" Target="notesMasters/notesMaster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handoutMaster" Target="handoutMasters/handout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presProps" Target="presProps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viewProps" Target="viewProps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theme" Target="theme/theme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tableStyles" Target="tableStyles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288.xml"/><Relationship Id="rId3" Type="http://schemas.openxmlformats.org/officeDocument/2006/relationships/slide" Target="slides/slide283.xml"/><Relationship Id="rId7" Type="http://schemas.openxmlformats.org/officeDocument/2006/relationships/slide" Target="slides/slide287.xml"/><Relationship Id="rId2" Type="http://schemas.openxmlformats.org/officeDocument/2006/relationships/slide" Target="slides/slide282.xml"/><Relationship Id="rId1" Type="http://schemas.openxmlformats.org/officeDocument/2006/relationships/slide" Target="slides/slide281.xml"/><Relationship Id="rId6" Type="http://schemas.openxmlformats.org/officeDocument/2006/relationships/slide" Target="slides/slide286.xml"/><Relationship Id="rId5" Type="http://schemas.openxmlformats.org/officeDocument/2006/relationships/slide" Target="slides/slide285.xml"/><Relationship Id="rId4" Type="http://schemas.openxmlformats.org/officeDocument/2006/relationships/slide" Target="slides/slide28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B7E429-3913-429D-A84B-ECCC4CCC9C75}" type="doc">
      <dgm:prSet loTypeId="urn:microsoft.com/office/officeart/2005/8/layout/hProcess9" loCatId="process" qsTypeId="urn:microsoft.com/office/officeart/2005/8/quickstyle/simple2" qsCatId="simple" csTypeId="urn:microsoft.com/office/officeart/2005/8/colors/accent1_2" csCatId="accent1" phldr="1"/>
      <dgm:spPr/>
    </dgm:pt>
    <dgm:pt modelId="{F4AB6B14-9090-4269-A359-88A3C0C27A66}">
      <dgm:prSet phldrT="[텍스트]"/>
      <dgm:spPr>
        <a:solidFill>
          <a:srgbClr val="92D050"/>
        </a:solidFill>
      </dgm:spPr>
      <dgm:t>
        <a:bodyPr/>
        <a:lstStyle/>
        <a:p>
          <a:pPr latinLnBrk="1"/>
          <a:r>
            <a:rPr lang="en-US" altLang="ko-KR" smtClean="0">
              <a:latin typeface="HY중고딕" pitchFamily="18" charset="-127"/>
              <a:ea typeface="HY중고딕" pitchFamily="18" charset="-127"/>
            </a:rPr>
            <a:t>(1) 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조사범위 결정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9BF301D2-33C6-45AA-903A-36E4345EF69D}" type="parTrans" cxnId="{BFDDEBDF-E1A3-42C7-80FC-055C0C69FFC0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2ED47654-4176-4824-A06B-EF7122149FAC}" type="sibTrans" cxnId="{BFDDEBDF-E1A3-42C7-80FC-055C0C69FFC0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76B47E8F-30C4-43A8-80FD-0E6D7B391398}">
      <dgm:prSet phldrT="[텍스트]"/>
      <dgm:spPr>
        <a:solidFill>
          <a:srgbClr val="00B0F0"/>
        </a:solidFill>
      </dgm:spPr>
      <dgm:t>
        <a:bodyPr/>
        <a:lstStyle/>
        <a:p>
          <a:pPr latinLnBrk="1"/>
          <a:r>
            <a:rPr lang="en-US" altLang="ko-KR" smtClean="0">
              <a:latin typeface="HY중고딕" pitchFamily="18" charset="-127"/>
              <a:ea typeface="HY중고딕" pitchFamily="18" charset="-127"/>
            </a:rPr>
            <a:t>(2) 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요구사항 수집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AF9CE20C-6B59-43D0-99C8-64BFDBE14A58}" type="parTrans" cxnId="{7B48F341-DC17-4870-B25C-3B41513050CE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6B4702A6-D420-47A4-A66C-4AA94E3D13C6}" type="sibTrans" cxnId="{7B48F341-DC17-4870-B25C-3B41513050CE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2CC0E8FC-287C-4D33-BEEE-B74A540D8076}">
      <dgm:prSet phldrT="[텍스트]"/>
      <dgm:spPr>
        <a:solidFill>
          <a:srgbClr val="0070C0"/>
        </a:solidFill>
      </dgm:spPr>
      <dgm:t>
        <a:bodyPr/>
        <a:lstStyle/>
        <a:p>
          <a:pPr latinLnBrk="1"/>
          <a:r>
            <a:rPr lang="en-US" altLang="ko-KR" smtClean="0">
              <a:latin typeface="HY중고딕" pitchFamily="18" charset="-127"/>
              <a:ea typeface="HY중고딕" pitchFamily="18" charset="-127"/>
            </a:rPr>
            <a:t>(3) 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요구사항 검토</a:t>
          </a:r>
          <a:r>
            <a:rPr lang="en-US" altLang="ko-KR" smtClean="0">
              <a:latin typeface="HY중고딕" pitchFamily="18" charset="-127"/>
              <a:ea typeface="HY중고딕" pitchFamily="18" charset="-127"/>
            </a:rPr>
            <a:t>/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승인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086BEC15-08B9-4DC0-8042-8D1FF1F6FAEB}" type="parTrans" cxnId="{2A167920-4E09-47A0-8657-E6B4F029B289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4B2E23FA-6F83-415F-9638-E8268DFDD6BB}" type="sibTrans" cxnId="{2A167920-4E09-47A0-8657-E6B4F029B289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F6258211-47F7-409D-AE22-2A75AB454323}" type="pres">
      <dgm:prSet presAssocID="{07B7E429-3913-429D-A84B-ECCC4CCC9C75}" presName="CompostProcess" presStyleCnt="0">
        <dgm:presLayoutVars>
          <dgm:dir/>
          <dgm:resizeHandles val="exact"/>
        </dgm:presLayoutVars>
      </dgm:prSet>
      <dgm:spPr/>
    </dgm:pt>
    <dgm:pt modelId="{5560D231-7C84-4074-9E2D-23624694086E}" type="pres">
      <dgm:prSet presAssocID="{07B7E429-3913-429D-A84B-ECCC4CCC9C75}" presName="arrow" presStyleLbl="bgShp" presStyleIdx="0" presStyleCnt="1"/>
      <dgm:spPr/>
    </dgm:pt>
    <dgm:pt modelId="{BF2A62AE-3AE5-40B0-B8D2-261B256C653D}" type="pres">
      <dgm:prSet presAssocID="{07B7E429-3913-429D-A84B-ECCC4CCC9C75}" presName="linearProcess" presStyleCnt="0"/>
      <dgm:spPr/>
    </dgm:pt>
    <dgm:pt modelId="{29284521-0F61-4E08-A6DE-C766D72C4BB2}" type="pres">
      <dgm:prSet presAssocID="{F4AB6B14-9090-4269-A359-88A3C0C27A66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E267784-7B9C-448F-B8CB-AAA8B18C9279}" type="pres">
      <dgm:prSet presAssocID="{2ED47654-4176-4824-A06B-EF7122149FAC}" presName="sibTrans" presStyleCnt="0"/>
      <dgm:spPr/>
    </dgm:pt>
    <dgm:pt modelId="{AEBAF0F9-FA46-493F-9ADB-77A5837937C3}" type="pres">
      <dgm:prSet presAssocID="{76B47E8F-30C4-43A8-80FD-0E6D7B391398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31A3DF3-B124-4A1D-9D99-818D99BAD348}" type="pres">
      <dgm:prSet presAssocID="{6B4702A6-D420-47A4-A66C-4AA94E3D13C6}" presName="sibTrans" presStyleCnt="0"/>
      <dgm:spPr/>
    </dgm:pt>
    <dgm:pt modelId="{3083B10D-5D84-40DB-AD8E-29FC74377DCA}" type="pres">
      <dgm:prSet presAssocID="{2CC0E8FC-287C-4D33-BEEE-B74A540D8076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FDDEBDF-E1A3-42C7-80FC-055C0C69FFC0}" srcId="{07B7E429-3913-429D-A84B-ECCC4CCC9C75}" destId="{F4AB6B14-9090-4269-A359-88A3C0C27A66}" srcOrd="0" destOrd="0" parTransId="{9BF301D2-33C6-45AA-903A-36E4345EF69D}" sibTransId="{2ED47654-4176-4824-A06B-EF7122149FAC}"/>
    <dgm:cxn modelId="{2A167920-4E09-47A0-8657-E6B4F029B289}" srcId="{07B7E429-3913-429D-A84B-ECCC4CCC9C75}" destId="{2CC0E8FC-287C-4D33-BEEE-B74A540D8076}" srcOrd="2" destOrd="0" parTransId="{086BEC15-08B9-4DC0-8042-8D1FF1F6FAEB}" sibTransId="{4B2E23FA-6F83-415F-9638-E8268DFDD6BB}"/>
    <dgm:cxn modelId="{7B48F341-DC17-4870-B25C-3B41513050CE}" srcId="{07B7E429-3913-429D-A84B-ECCC4CCC9C75}" destId="{76B47E8F-30C4-43A8-80FD-0E6D7B391398}" srcOrd="1" destOrd="0" parTransId="{AF9CE20C-6B59-43D0-99C8-64BFDBE14A58}" sibTransId="{6B4702A6-D420-47A4-A66C-4AA94E3D13C6}"/>
    <dgm:cxn modelId="{5478F687-E4FB-4DB1-B925-4CA74AA8F032}" type="presOf" srcId="{F4AB6B14-9090-4269-A359-88A3C0C27A66}" destId="{29284521-0F61-4E08-A6DE-C766D72C4BB2}" srcOrd="0" destOrd="0" presId="urn:microsoft.com/office/officeart/2005/8/layout/hProcess9"/>
    <dgm:cxn modelId="{7CE6BC50-2737-443D-B8F0-703DFDD18DD5}" type="presOf" srcId="{76B47E8F-30C4-43A8-80FD-0E6D7B391398}" destId="{AEBAF0F9-FA46-493F-9ADB-77A5837937C3}" srcOrd="0" destOrd="0" presId="urn:microsoft.com/office/officeart/2005/8/layout/hProcess9"/>
    <dgm:cxn modelId="{05327502-17FD-4EED-9A3F-1BA972B66652}" type="presOf" srcId="{07B7E429-3913-429D-A84B-ECCC4CCC9C75}" destId="{F6258211-47F7-409D-AE22-2A75AB454323}" srcOrd="0" destOrd="0" presId="urn:microsoft.com/office/officeart/2005/8/layout/hProcess9"/>
    <dgm:cxn modelId="{666791B5-2166-42F3-B1A5-AA7B52EEFE68}" type="presOf" srcId="{2CC0E8FC-287C-4D33-BEEE-B74A540D8076}" destId="{3083B10D-5D84-40DB-AD8E-29FC74377DCA}" srcOrd="0" destOrd="0" presId="urn:microsoft.com/office/officeart/2005/8/layout/hProcess9"/>
    <dgm:cxn modelId="{21E66481-EBE9-44A6-8D1F-13670BBBF439}" type="presParOf" srcId="{F6258211-47F7-409D-AE22-2A75AB454323}" destId="{5560D231-7C84-4074-9E2D-23624694086E}" srcOrd="0" destOrd="0" presId="urn:microsoft.com/office/officeart/2005/8/layout/hProcess9"/>
    <dgm:cxn modelId="{140FC0C3-3CFB-408E-B40F-D43D95304CB1}" type="presParOf" srcId="{F6258211-47F7-409D-AE22-2A75AB454323}" destId="{BF2A62AE-3AE5-40B0-B8D2-261B256C653D}" srcOrd="1" destOrd="0" presId="urn:microsoft.com/office/officeart/2005/8/layout/hProcess9"/>
    <dgm:cxn modelId="{75E37790-389A-4097-AD33-D9126800BD49}" type="presParOf" srcId="{BF2A62AE-3AE5-40B0-B8D2-261B256C653D}" destId="{29284521-0F61-4E08-A6DE-C766D72C4BB2}" srcOrd="0" destOrd="0" presId="urn:microsoft.com/office/officeart/2005/8/layout/hProcess9"/>
    <dgm:cxn modelId="{8034C2E3-9A88-4893-83D8-AE878B3B682B}" type="presParOf" srcId="{BF2A62AE-3AE5-40B0-B8D2-261B256C653D}" destId="{9E267784-7B9C-448F-B8CB-AAA8B18C9279}" srcOrd="1" destOrd="0" presId="urn:microsoft.com/office/officeart/2005/8/layout/hProcess9"/>
    <dgm:cxn modelId="{2ACC0D6A-205F-48FA-A960-8BD2B43DD76C}" type="presParOf" srcId="{BF2A62AE-3AE5-40B0-B8D2-261B256C653D}" destId="{AEBAF0F9-FA46-493F-9ADB-77A5837937C3}" srcOrd="2" destOrd="0" presId="urn:microsoft.com/office/officeart/2005/8/layout/hProcess9"/>
    <dgm:cxn modelId="{3CE1B5BF-8726-48C2-84A4-3D6EC73D320B}" type="presParOf" srcId="{BF2A62AE-3AE5-40B0-B8D2-261B256C653D}" destId="{331A3DF3-B124-4A1D-9D99-818D99BAD348}" srcOrd="3" destOrd="0" presId="urn:microsoft.com/office/officeart/2005/8/layout/hProcess9"/>
    <dgm:cxn modelId="{DC0E133F-ECB2-4685-AA4C-F861AFC3D560}" type="presParOf" srcId="{BF2A62AE-3AE5-40B0-B8D2-261B256C653D}" destId="{3083B10D-5D84-40DB-AD8E-29FC74377DCA}" srcOrd="4" destOrd="0" presId="urn:microsoft.com/office/officeart/2005/8/layout/hProcess9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151D8D-8C79-433D-A384-F8A9194F4CE1}" type="doc">
      <dgm:prSet loTypeId="urn:microsoft.com/office/officeart/2005/8/layout/vList5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A4F9510A-5939-45F0-B803-7E90DB25FD4D}">
      <dgm:prSet phldrT="[텍스트]"/>
      <dgm:spPr>
        <a:solidFill>
          <a:srgbClr val="92D050"/>
        </a:solidFill>
      </dgm:spPr>
      <dgm:t>
        <a:bodyPr/>
        <a:lstStyle/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개체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FA3E9A41-3D27-4535-99A5-9147140088C5}" type="parTrans" cxnId="{FF27AAE5-BB4D-4309-8556-C091AA1906ED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47EF1B9A-C09A-4EAA-B122-C236E4428FC3}" type="sibTrans" cxnId="{FF27AAE5-BB4D-4309-8556-C091AA1906ED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5FA0006D-A687-4C84-9340-87D8E321157C}">
      <dgm:prSet phldrT="[텍스트]"/>
      <dgm:spPr/>
      <dgm:t>
        <a:bodyPr/>
        <a:lstStyle/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한국건설의 사원</a:t>
          </a:r>
          <a:r>
            <a:rPr lang="en-US" altLang="en-US" smtClean="0">
              <a:latin typeface="HY중고딕" pitchFamily="18" charset="-127"/>
              <a:ea typeface="HY중고딕" pitchFamily="18" charset="-127"/>
            </a:rPr>
            <a:t>, 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사업장</a:t>
          </a:r>
          <a:r>
            <a:rPr lang="en-US" altLang="en-US" smtClean="0">
              <a:latin typeface="HY중고딕" pitchFamily="18" charset="-127"/>
              <a:ea typeface="HY중고딕" pitchFamily="18" charset="-127"/>
            </a:rPr>
            <a:t>, 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사업장자재는 모두 개체이며 서로 구별 가능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0C3155BC-4CB1-43F9-ABBF-0425887D12D9}" type="parTrans" cxnId="{4C65D83E-BAE5-457D-BDC7-EB6D8100466E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C94865EC-41EF-4BD8-AA1D-6571588584E6}" type="sibTrans" cxnId="{4C65D83E-BAE5-457D-BDC7-EB6D8100466E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33D7E7F2-1935-4E7F-974C-6FED5B9BC8D6}">
      <dgm:prSet phldrT="[텍스트]"/>
      <dgm:spPr>
        <a:solidFill>
          <a:srgbClr val="00B0F0"/>
        </a:solidFill>
      </dgm:spPr>
      <dgm:t>
        <a:bodyPr/>
        <a:lstStyle/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속성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BAB27687-A84A-47B4-946A-70CC22B9C15C}" type="parTrans" cxnId="{BE4C4388-2EB8-492C-90A9-1405C2A57D1E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8BD5D408-CD48-4B03-AC06-FF7C4B6939B9}" type="sibTrans" cxnId="{BE4C4388-2EB8-492C-90A9-1405C2A57D1E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DF233E8E-5007-46E6-AFEA-AFDAF352E1F5}">
      <dgm:prSet phldrT="[텍스트]"/>
      <dgm:spPr/>
      <dgm:t>
        <a:bodyPr/>
        <a:lstStyle/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사원 개체는 속성으로 사원번호</a:t>
          </a:r>
          <a:r>
            <a:rPr lang="en-US" altLang="en-US" smtClean="0">
              <a:latin typeface="HY중고딕" pitchFamily="18" charset="-127"/>
              <a:ea typeface="HY중고딕" pitchFamily="18" charset="-127"/>
            </a:rPr>
            <a:t>, 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사원명</a:t>
          </a:r>
          <a:r>
            <a:rPr lang="en-US" altLang="en-US" smtClean="0">
              <a:latin typeface="HY중고딕" pitchFamily="18" charset="-127"/>
              <a:ea typeface="HY중고딕" pitchFamily="18" charset="-127"/>
            </a:rPr>
            <a:t>, 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주소</a:t>
          </a:r>
          <a:r>
            <a:rPr lang="en-US" altLang="en-US" smtClean="0">
              <a:latin typeface="HY중고딕" pitchFamily="18" charset="-127"/>
              <a:ea typeface="HY중고딕" pitchFamily="18" charset="-127"/>
            </a:rPr>
            <a:t>, 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전화번호</a:t>
          </a:r>
          <a:r>
            <a:rPr lang="en-US" altLang="en-US" smtClean="0">
              <a:latin typeface="HY중고딕" pitchFamily="18" charset="-127"/>
              <a:ea typeface="HY중고딕" pitchFamily="18" charset="-127"/>
            </a:rPr>
            <a:t>, 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직급</a:t>
          </a:r>
          <a:r>
            <a:rPr lang="en-US" altLang="en-US" smtClean="0">
              <a:latin typeface="HY중고딕" pitchFamily="18" charset="-127"/>
              <a:ea typeface="HY중고딕" pitchFamily="18" charset="-127"/>
            </a:rPr>
            <a:t>, 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부서명 등의 속성을 가짐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F2517881-5266-4945-A199-8A04F6DE093F}" type="parTrans" cxnId="{7F2896AD-5A67-4614-BDBD-FD7A435588A3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D0F69C0C-1278-4EA4-B067-735E2EEE75C2}" type="sibTrans" cxnId="{7F2896AD-5A67-4614-BDBD-FD7A435588A3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F6DFAD17-9E7C-4AA0-85D7-906BCFCCEBDE}">
      <dgm:prSet phldrT="[텍스트]"/>
      <dgm:spPr/>
      <dgm:t>
        <a:bodyPr/>
        <a:lstStyle/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사원번호는 한국건설의 특정 사원을 유일하게 구분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38B1D40C-4455-4471-889F-DD862AAAF192}" type="parTrans" cxnId="{CBF61F99-6D16-4C67-AAA4-4FDBDE11594F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9D8D8F2C-8A54-4CE8-B52F-1F84CF232D72}" type="sibTrans" cxnId="{CBF61F99-6D16-4C67-AAA4-4FDBDE11594F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E4B7C535-461C-41E8-8D86-5B583A04287C}">
      <dgm:prSet phldrT="[텍스트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관계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EBC48E90-3A04-48A6-BE97-0966EBB8AF24}" type="parTrans" cxnId="{A9D448C1-C480-4368-A677-BB4C57F9E8C0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B5D97263-B191-49B4-9084-2EB840D35B4E}" type="sibTrans" cxnId="{A9D448C1-C480-4368-A677-BB4C57F9E8C0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CAD73D86-3254-4DE2-88DF-A21B26EB724E}">
      <dgm:prSet phldrT="[텍스트]"/>
      <dgm:spPr/>
      <dgm:t>
        <a:bodyPr/>
        <a:lstStyle/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사원이 사업장에서 근무를 하고 있다면 사원과 사업장간에 근무라는 관계가 성립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23618835-1DCA-434C-959B-21B60C370214}" type="parTrans" cxnId="{B68CAF2F-A2C5-457C-BAC2-9444F01BEB3C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E8A22CFA-F61E-4E72-8211-F01E595E31ED}" type="sibTrans" cxnId="{B68CAF2F-A2C5-457C-BAC2-9444F01BEB3C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7871DC54-11C2-485E-A873-960D4A4E7A86}">
      <dgm:prSet phldrT="[텍스트]"/>
      <dgm:spPr/>
      <dgm:t>
        <a:bodyPr/>
        <a:lstStyle/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한 사업장에서는 여러 개의 사업장자재를 관리하는 관계가 성립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A3F36F2C-729B-4D53-8C2E-1B8BF877B712}" type="parTrans" cxnId="{CDC7A0CF-0C2A-4898-B5E6-A1C6314AB0D8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33D193B8-038F-43D8-A0A8-080568066D35}" type="sibTrans" cxnId="{CDC7A0CF-0C2A-4898-B5E6-A1C6314AB0D8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5C9CADA1-33F8-4EBA-9916-DBB91465E87E}" type="pres">
      <dgm:prSet presAssocID="{89151D8D-8C79-433D-A384-F8A9194F4CE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19D6D9-663E-4547-B803-72F2F9F66736}" type="pres">
      <dgm:prSet presAssocID="{A4F9510A-5939-45F0-B803-7E90DB25FD4D}" presName="linNode" presStyleCnt="0"/>
      <dgm:spPr/>
    </dgm:pt>
    <dgm:pt modelId="{AB88F8EF-18EF-401B-AB0E-BE0D0813B134}" type="pres">
      <dgm:prSet presAssocID="{A4F9510A-5939-45F0-B803-7E90DB25FD4D}" presName="parentText" presStyleLbl="node1" presStyleIdx="0" presStyleCnt="3" custScaleX="65279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3CA681F-4FD0-44DE-B45E-A72FA687F78D}" type="pres">
      <dgm:prSet presAssocID="{A4F9510A-5939-45F0-B803-7E90DB25FD4D}" presName="descendantText" presStyleLbl="alignAccFollowNode1" presStyleIdx="0" presStyleCnt="3" custScaleX="11796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396BA13-E4F9-412B-9A70-84ED7B0F1A6D}" type="pres">
      <dgm:prSet presAssocID="{47EF1B9A-C09A-4EAA-B122-C236E4428FC3}" presName="sp" presStyleCnt="0"/>
      <dgm:spPr/>
    </dgm:pt>
    <dgm:pt modelId="{F35E4B24-5D78-4D5F-8DCA-C7C57F7E697E}" type="pres">
      <dgm:prSet presAssocID="{33D7E7F2-1935-4E7F-974C-6FED5B9BC8D6}" presName="linNode" presStyleCnt="0"/>
      <dgm:spPr/>
    </dgm:pt>
    <dgm:pt modelId="{B73CD239-2B43-41A0-9790-B70D1BFCFBCD}" type="pres">
      <dgm:prSet presAssocID="{33D7E7F2-1935-4E7F-974C-6FED5B9BC8D6}" presName="parentText" presStyleLbl="node1" presStyleIdx="1" presStyleCnt="3" custScaleX="65279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9332B4F-2D75-40C2-ACED-3D8615E79C18}" type="pres">
      <dgm:prSet presAssocID="{33D7E7F2-1935-4E7F-974C-6FED5B9BC8D6}" presName="descendantText" presStyleLbl="alignAccFollowNode1" presStyleIdx="1" presStyleCnt="3" custScaleX="11796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5001680-F22A-4CC0-8C27-42896C7E7CDB}" type="pres">
      <dgm:prSet presAssocID="{8BD5D408-CD48-4B03-AC06-FF7C4B6939B9}" presName="sp" presStyleCnt="0"/>
      <dgm:spPr/>
    </dgm:pt>
    <dgm:pt modelId="{48053A73-B85E-40CC-80BB-FA965FC73A5D}" type="pres">
      <dgm:prSet presAssocID="{E4B7C535-461C-41E8-8D86-5B583A04287C}" presName="linNode" presStyleCnt="0"/>
      <dgm:spPr/>
    </dgm:pt>
    <dgm:pt modelId="{820BEE86-82E1-4A71-BF6D-6DAA0CBC7DA8}" type="pres">
      <dgm:prSet presAssocID="{E4B7C535-461C-41E8-8D86-5B583A04287C}" presName="parentText" presStyleLbl="node1" presStyleIdx="2" presStyleCnt="3" custScaleX="65279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543158B-104D-4166-94C2-893BA9661B51}" type="pres">
      <dgm:prSet presAssocID="{E4B7C535-461C-41E8-8D86-5B583A04287C}" presName="descendantText" presStyleLbl="alignAccFollowNode1" presStyleIdx="2" presStyleCnt="3" custScaleX="11796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BD3F314-9C3A-4B92-AF62-E0BE269BE289}" type="presOf" srcId="{33D7E7F2-1935-4E7F-974C-6FED5B9BC8D6}" destId="{B73CD239-2B43-41A0-9790-B70D1BFCFBCD}" srcOrd="0" destOrd="0" presId="urn:microsoft.com/office/officeart/2005/8/layout/vList5"/>
    <dgm:cxn modelId="{C445584D-054B-4861-8AE2-BB71CE430B36}" type="presOf" srcId="{DF233E8E-5007-46E6-AFEA-AFDAF352E1F5}" destId="{79332B4F-2D75-40C2-ACED-3D8615E79C18}" srcOrd="0" destOrd="0" presId="urn:microsoft.com/office/officeart/2005/8/layout/vList5"/>
    <dgm:cxn modelId="{BE4C4388-2EB8-492C-90A9-1405C2A57D1E}" srcId="{89151D8D-8C79-433D-A384-F8A9194F4CE1}" destId="{33D7E7F2-1935-4E7F-974C-6FED5B9BC8D6}" srcOrd="1" destOrd="0" parTransId="{BAB27687-A84A-47B4-946A-70CC22B9C15C}" sibTransId="{8BD5D408-CD48-4B03-AC06-FF7C4B6939B9}"/>
    <dgm:cxn modelId="{4C65D83E-BAE5-457D-BDC7-EB6D8100466E}" srcId="{A4F9510A-5939-45F0-B803-7E90DB25FD4D}" destId="{5FA0006D-A687-4C84-9340-87D8E321157C}" srcOrd="0" destOrd="0" parTransId="{0C3155BC-4CB1-43F9-ABBF-0425887D12D9}" sibTransId="{C94865EC-41EF-4BD8-AA1D-6571588584E6}"/>
    <dgm:cxn modelId="{A9D448C1-C480-4368-A677-BB4C57F9E8C0}" srcId="{89151D8D-8C79-433D-A384-F8A9194F4CE1}" destId="{E4B7C535-461C-41E8-8D86-5B583A04287C}" srcOrd="2" destOrd="0" parTransId="{EBC48E90-3A04-48A6-BE97-0966EBB8AF24}" sibTransId="{B5D97263-B191-49B4-9084-2EB840D35B4E}"/>
    <dgm:cxn modelId="{B68CAF2F-A2C5-457C-BAC2-9444F01BEB3C}" srcId="{E4B7C535-461C-41E8-8D86-5B583A04287C}" destId="{CAD73D86-3254-4DE2-88DF-A21B26EB724E}" srcOrd="0" destOrd="0" parTransId="{23618835-1DCA-434C-959B-21B60C370214}" sibTransId="{E8A22CFA-F61E-4E72-8211-F01E595E31ED}"/>
    <dgm:cxn modelId="{CDC7A0CF-0C2A-4898-B5E6-A1C6314AB0D8}" srcId="{E4B7C535-461C-41E8-8D86-5B583A04287C}" destId="{7871DC54-11C2-485E-A873-960D4A4E7A86}" srcOrd="1" destOrd="0" parTransId="{A3F36F2C-729B-4D53-8C2E-1B8BF877B712}" sibTransId="{33D193B8-038F-43D8-A0A8-080568066D35}"/>
    <dgm:cxn modelId="{8CDD26E3-643E-4EBA-9FE3-D4BF86DDCA78}" type="presOf" srcId="{5FA0006D-A687-4C84-9340-87D8E321157C}" destId="{83CA681F-4FD0-44DE-B45E-A72FA687F78D}" srcOrd="0" destOrd="0" presId="urn:microsoft.com/office/officeart/2005/8/layout/vList5"/>
    <dgm:cxn modelId="{CBF61F99-6D16-4C67-AAA4-4FDBDE11594F}" srcId="{33D7E7F2-1935-4E7F-974C-6FED5B9BC8D6}" destId="{F6DFAD17-9E7C-4AA0-85D7-906BCFCCEBDE}" srcOrd="1" destOrd="0" parTransId="{38B1D40C-4455-4471-889F-DD862AAAF192}" sibTransId="{9D8D8F2C-8A54-4CE8-B52F-1F84CF232D72}"/>
    <dgm:cxn modelId="{BE9CCA1C-73D2-49BF-978C-A6BF241BF771}" type="presOf" srcId="{89151D8D-8C79-433D-A384-F8A9194F4CE1}" destId="{5C9CADA1-33F8-4EBA-9916-DBB91465E87E}" srcOrd="0" destOrd="0" presId="urn:microsoft.com/office/officeart/2005/8/layout/vList5"/>
    <dgm:cxn modelId="{BBA494E2-FEF4-4FB3-B9B2-BFD81DD6ECC1}" type="presOf" srcId="{E4B7C535-461C-41E8-8D86-5B583A04287C}" destId="{820BEE86-82E1-4A71-BF6D-6DAA0CBC7DA8}" srcOrd="0" destOrd="0" presId="urn:microsoft.com/office/officeart/2005/8/layout/vList5"/>
    <dgm:cxn modelId="{F409AF48-EF29-4DC4-86E5-F6420BA4AA9B}" type="presOf" srcId="{F6DFAD17-9E7C-4AA0-85D7-906BCFCCEBDE}" destId="{79332B4F-2D75-40C2-ACED-3D8615E79C18}" srcOrd="0" destOrd="1" presId="urn:microsoft.com/office/officeart/2005/8/layout/vList5"/>
    <dgm:cxn modelId="{FF27AAE5-BB4D-4309-8556-C091AA1906ED}" srcId="{89151D8D-8C79-433D-A384-F8A9194F4CE1}" destId="{A4F9510A-5939-45F0-B803-7E90DB25FD4D}" srcOrd="0" destOrd="0" parTransId="{FA3E9A41-3D27-4535-99A5-9147140088C5}" sibTransId="{47EF1B9A-C09A-4EAA-B122-C236E4428FC3}"/>
    <dgm:cxn modelId="{B87CBAAA-3D6B-428D-AEF2-02F7743D919A}" type="presOf" srcId="{CAD73D86-3254-4DE2-88DF-A21B26EB724E}" destId="{D543158B-104D-4166-94C2-893BA9661B51}" srcOrd="0" destOrd="0" presId="urn:microsoft.com/office/officeart/2005/8/layout/vList5"/>
    <dgm:cxn modelId="{6D566240-2CEF-404E-9F32-B01D37500417}" type="presOf" srcId="{7871DC54-11C2-485E-A873-960D4A4E7A86}" destId="{D543158B-104D-4166-94C2-893BA9661B51}" srcOrd="0" destOrd="1" presId="urn:microsoft.com/office/officeart/2005/8/layout/vList5"/>
    <dgm:cxn modelId="{7F2896AD-5A67-4614-BDBD-FD7A435588A3}" srcId="{33D7E7F2-1935-4E7F-974C-6FED5B9BC8D6}" destId="{DF233E8E-5007-46E6-AFEA-AFDAF352E1F5}" srcOrd="0" destOrd="0" parTransId="{F2517881-5266-4945-A199-8A04F6DE093F}" sibTransId="{D0F69C0C-1278-4EA4-B067-735E2EEE75C2}"/>
    <dgm:cxn modelId="{77130B66-C4E4-4B65-A34A-96D8EFCEE285}" type="presOf" srcId="{A4F9510A-5939-45F0-B803-7E90DB25FD4D}" destId="{AB88F8EF-18EF-401B-AB0E-BE0D0813B134}" srcOrd="0" destOrd="0" presId="urn:microsoft.com/office/officeart/2005/8/layout/vList5"/>
    <dgm:cxn modelId="{DFCE6EC3-4666-4834-B8C9-FA4F04F3FCE6}" type="presParOf" srcId="{5C9CADA1-33F8-4EBA-9916-DBB91465E87E}" destId="{8B19D6D9-663E-4547-B803-72F2F9F66736}" srcOrd="0" destOrd="0" presId="urn:microsoft.com/office/officeart/2005/8/layout/vList5"/>
    <dgm:cxn modelId="{F6614790-B300-4A12-85B5-3B788A63C52D}" type="presParOf" srcId="{8B19D6D9-663E-4547-B803-72F2F9F66736}" destId="{AB88F8EF-18EF-401B-AB0E-BE0D0813B134}" srcOrd="0" destOrd="0" presId="urn:microsoft.com/office/officeart/2005/8/layout/vList5"/>
    <dgm:cxn modelId="{E6FF4B4F-7343-40F7-8715-0D38850D937A}" type="presParOf" srcId="{8B19D6D9-663E-4547-B803-72F2F9F66736}" destId="{83CA681F-4FD0-44DE-B45E-A72FA687F78D}" srcOrd="1" destOrd="0" presId="urn:microsoft.com/office/officeart/2005/8/layout/vList5"/>
    <dgm:cxn modelId="{D43F9C0D-52B7-4FAA-8789-F1C567371740}" type="presParOf" srcId="{5C9CADA1-33F8-4EBA-9916-DBB91465E87E}" destId="{B396BA13-E4F9-412B-9A70-84ED7B0F1A6D}" srcOrd="1" destOrd="0" presId="urn:microsoft.com/office/officeart/2005/8/layout/vList5"/>
    <dgm:cxn modelId="{8792FC3F-35AB-4E65-8502-4E41B6C114B9}" type="presParOf" srcId="{5C9CADA1-33F8-4EBA-9916-DBB91465E87E}" destId="{F35E4B24-5D78-4D5F-8DCA-C7C57F7E697E}" srcOrd="2" destOrd="0" presId="urn:microsoft.com/office/officeart/2005/8/layout/vList5"/>
    <dgm:cxn modelId="{6D8D29BE-0FF2-47CD-8737-DCDD378545EA}" type="presParOf" srcId="{F35E4B24-5D78-4D5F-8DCA-C7C57F7E697E}" destId="{B73CD239-2B43-41A0-9790-B70D1BFCFBCD}" srcOrd="0" destOrd="0" presId="urn:microsoft.com/office/officeart/2005/8/layout/vList5"/>
    <dgm:cxn modelId="{2A1FD090-1898-49E3-A4E2-9D62EDB052E1}" type="presParOf" srcId="{F35E4B24-5D78-4D5F-8DCA-C7C57F7E697E}" destId="{79332B4F-2D75-40C2-ACED-3D8615E79C18}" srcOrd="1" destOrd="0" presId="urn:microsoft.com/office/officeart/2005/8/layout/vList5"/>
    <dgm:cxn modelId="{EB5A6305-B05F-4F92-B932-22F9727288BC}" type="presParOf" srcId="{5C9CADA1-33F8-4EBA-9916-DBB91465E87E}" destId="{45001680-F22A-4CC0-8C27-42896C7E7CDB}" srcOrd="3" destOrd="0" presId="urn:microsoft.com/office/officeart/2005/8/layout/vList5"/>
    <dgm:cxn modelId="{C602A489-F421-4DB0-9F59-A2FBC92E4A70}" type="presParOf" srcId="{5C9CADA1-33F8-4EBA-9916-DBB91465E87E}" destId="{48053A73-B85E-40CC-80BB-FA965FC73A5D}" srcOrd="4" destOrd="0" presId="urn:microsoft.com/office/officeart/2005/8/layout/vList5"/>
    <dgm:cxn modelId="{F2A228A4-C9D4-454A-932B-72A718461806}" type="presParOf" srcId="{48053A73-B85E-40CC-80BB-FA965FC73A5D}" destId="{820BEE86-82E1-4A71-BF6D-6DAA0CBC7DA8}" srcOrd="0" destOrd="0" presId="urn:microsoft.com/office/officeart/2005/8/layout/vList5"/>
    <dgm:cxn modelId="{C2E7C003-0C07-4C18-AC3E-0DA419014749}" type="presParOf" srcId="{48053A73-B85E-40CC-80BB-FA965FC73A5D}" destId="{D543158B-104D-4166-94C2-893BA9661B51}" srcOrd="1" destOrd="0" presId="urn:microsoft.com/office/officeart/2005/8/layout/vList5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151D8D-8C79-433D-A384-F8A9194F4CE1}" type="doc">
      <dgm:prSet loTypeId="urn:microsoft.com/office/officeart/2005/8/layout/vList5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A4F9510A-5939-45F0-B803-7E90DB25FD4D}">
      <dgm:prSet phldrT="[텍스트]"/>
      <dgm:spPr>
        <a:solidFill>
          <a:srgbClr val="92D050"/>
        </a:solidFill>
      </dgm:spPr>
      <dgm:t>
        <a:bodyPr/>
        <a:lstStyle/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개념 </a:t>
          </a:r>
          <a:endParaRPr lang="en-US" altLang="ko-KR" smtClean="0">
            <a:latin typeface="HY중고딕" pitchFamily="18" charset="-127"/>
            <a:ea typeface="HY중고딕" pitchFamily="18" charset="-127"/>
          </a:endParaRPr>
        </a:p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데이터 </a:t>
          </a:r>
          <a:endParaRPr lang="en-US" altLang="ko-KR" smtClean="0">
            <a:latin typeface="HY중고딕" pitchFamily="18" charset="-127"/>
            <a:ea typeface="HY중고딕" pitchFamily="18" charset="-127"/>
          </a:endParaRPr>
        </a:p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모델링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FA3E9A41-3D27-4535-99A5-9147140088C5}" type="parTrans" cxnId="{FF27AAE5-BB4D-4309-8556-C091AA1906ED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47EF1B9A-C09A-4EAA-B122-C236E4428FC3}" type="sibTrans" cxnId="{FF27AAE5-BB4D-4309-8556-C091AA1906ED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5FA0006D-A687-4C84-9340-87D8E321157C}">
      <dgm:prSet phldrT="[텍스트]"/>
      <dgm:spPr/>
      <dgm:t>
        <a:bodyPr/>
        <a:lstStyle/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주제별로 분류 가능한 업무를 분석한 후 핵심 </a:t>
          </a:r>
          <a:r>
            <a:rPr lang="ko-KR" altLang="en-US" err="1" smtClean="0">
              <a:latin typeface="HY중고딕" pitchFamily="18" charset="-127"/>
              <a:ea typeface="HY중고딕" pitchFamily="18" charset="-127"/>
            </a:rPr>
            <a:t>엔터티</a:t>
          </a:r>
          <a:r>
            <a:rPr lang="en-US" altLang="ko-KR" smtClean="0">
              <a:latin typeface="HY중고딕" pitchFamily="18" charset="-127"/>
              <a:ea typeface="HY중고딕" pitchFamily="18" charset="-127"/>
            </a:rPr>
            <a:t>(Entity)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를 추출하고</a:t>
          </a:r>
          <a:r>
            <a:rPr lang="en-US" altLang="ko-KR" smtClean="0">
              <a:latin typeface="HY중고딕" pitchFamily="18" charset="-127"/>
              <a:ea typeface="HY중고딕" pitchFamily="18" charset="-127"/>
            </a:rPr>
            <a:t>, 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그들 간의 관계를 정의하여 전체 데이터 모델의 골격을 생성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0C3155BC-4CB1-43F9-ABBF-0425887D12D9}" type="parTrans" cxnId="{4C65D83E-BAE5-457D-BDC7-EB6D8100466E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C94865EC-41EF-4BD8-AA1D-6571588584E6}" type="sibTrans" cxnId="{4C65D83E-BAE5-457D-BDC7-EB6D8100466E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33D7E7F2-1935-4E7F-974C-6FED5B9BC8D6}">
      <dgm:prSet phldrT="[텍스트]"/>
      <dgm:spPr>
        <a:solidFill>
          <a:srgbClr val="00B0F0"/>
        </a:solidFill>
      </dgm:spPr>
      <dgm:t>
        <a:bodyPr/>
        <a:lstStyle/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논리 </a:t>
          </a:r>
          <a:endParaRPr lang="en-US" altLang="ko-KR" smtClean="0">
            <a:latin typeface="HY중고딕" pitchFamily="18" charset="-127"/>
            <a:ea typeface="HY중고딕" pitchFamily="18" charset="-127"/>
          </a:endParaRPr>
        </a:p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데이터 </a:t>
          </a:r>
          <a:endParaRPr lang="en-US" altLang="ko-KR" smtClean="0">
            <a:latin typeface="HY중고딕" pitchFamily="18" charset="-127"/>
            <a:ea typeface="HY중고딕" pitchFamily="18" charset="-127"/>
          </a:endParaRPr>
        </a:p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모델링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BAB27687-A84A-47B4-946A-70CC22B9C15C}" type="parTrans" cxnId="{BE4C4388-2EB8-492C-90A9-1405C2A57D1E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8BD5D408-CD48-4B03-AC06-FF7C4B6939B9}" type="sibTrans" cxnId="{BE4C4388-2EB8-492C-90A9-1405C2A57D1E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DF233E8E-5007-46E6-AFEA-AFDAF352E1F5}">
      <dgm:prSet phldrT="[텍스트]"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F2517881-5266-4945-A199-8A04F6DE093F}" type="parTrans" cxnId="{7F2896AD-5A67-4614-BDBD-FD7A435588A3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D0F69C0C-1278-4EA4-B067-735E2EEE75C2}" type="sibTrans" cxnId="{7F2896AD-5A67-4614-BDBD-FD7A435588A3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F6DFAD17-9E7C-4AA0-85D7-906BCFCCEBDE}">
      <dgm:prSet phldrT="[텍스트]"/>
      <dgm:spPr/>
      <dgm:t>
        <a:bodyPr/>
        <a:lstStyle/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개념 데이터 모델링 단계에서 정의한 핵심 </a:t>
          </a:r>
          <a:r>
            <a:rPr lang="ko-KR" altLang="en-US" err="1" smtClean="0">
              <a:latin typeface="HY중고딕" pitchFamily="18" charset="-127"/>
              <a:ea typeface="HY중고딕" pitchFamily="18" charset="-127"/>
            </a:rPr>
            <a:t>엔터티와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 관계를 바탕으로 상세 속성을 정의하고 </a:t>
          </a:r>
          <a:r>
            <a:rPr lang="ko-KR" altLang="en-US" err="1" smtClean="0">
              <a:latin typeface="HY중고딕" pitchFamily="18" charset="-127"/>
              <a:ea typeface="HY중고딕" pitchFamily="18" charset="-127"/>
            </a:rPr>
            <a:t>식별자를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 확정하며 정규화와 같은 상세화 과정을 수행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38B1D40C-4455-4471-889F-DD862AAAF192}" type="parTrans" cxnId="{CBF61F99-6D16-4C67-AAA4-4FDBDE11594F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9D8D8F2C-8A54-4CE8-B52F-1F84CF232D72}" type="sibTrans" cxnId="{CBF61F99-6D16-4C67-AAA4-4FDBDE11594F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E4B7C535-461C-41E8-8D86-5B583A04287C}">
      <dgm:prSet phldrT="[텍스트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물리 </a:t>
          </a:r>
          <a:endParaRPr lang="en-US" altLang="ko-KR" smtClean="0">
            <a:latin typeface="HY중고딕" pitchFamily="18" charset="-127"/>
            <a:ea typeface="HY중고딕" pitchFamily="18" charset="-127"/>
          </a:endParaRPr>
        </a:p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데이터 </a:t>
          </a:r>
          <a:endParaRPr lang="en-US" altLang="ko-KR" smtClean="0">
            <a:latin typeface="HY중고딕" pitchFamily="18" charset="-127"/>
            <a:ea typeface="HY중고딕" pitchFamily="18" charset="-127"/>
          </a:endParaRPr>
        </a:p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모델링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EBC48E90-3A04-48A6-BE97-0966EBB8AF24}" type="parTrans" cxnId="{A9D448C1-C480-4368-A677-BB4C57F9E8C0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B5D97263-B191-49B4-9084-2EB840D35B4E}" type="sibTrans" cxnId="{A9D448C1-C480-4368-A677-BB4C57F9E8C0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CAD73D86-3254-4DE2-88DF-A21B26EB724E}">
      <dgm:prSet phldrT="[텍스트]"/>
      <dgm:spPr/>
      <dgm:t>
        <a:bodyPr/>
        <a:lstStyle/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논리 데이터 모델을 기반으로 목표하는 </a:t>
          </a:r>
          <a:r>
            <a:rPr lang="en-US" altLang="ko-KR" smtClean="0">
              <a:latin typeface="HY중고딕" pitchFamily="18" charset="-127"/>
              <a:ea typeface="HY중고딕" pitchFamily="18" charset="-127"/>
            </a:rPr>
            <a:t>DBMS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의 특성 및 구현 환경 등을 감안한 스키마</a:t>
          </a:r>
          <a:r>
            <a:rPr lang="en-US" altLang="ko-KR" smtClean="0">
              <a:latin typeface="HY중고딕" pitchFamily="18" charset="-127"/>
              <a:ea typeface="HY중고딕" pitchFamily="18" charset="-127"/>
            </a:rPr>
            <a:t>(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데이터 구조</a:t>
          </a:r>
          <a:r>
            <a:rPr lang="en-US" altLang="ko-KR" smtClean="0">
              <a:latin typeface="HY중고딕" pitchFamily="18" charset="-127"/>
              <a:ea typeface="HY중고딕" pitchFamily="18" charset="-127"/>
            </a:rPr>
            <a:t>)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를 일정한 기준과 규칙에 의해 도출하고 칼럼</a:t>
          </a:r>
          <a:r>
            <a:rPr lang="en-US" altLang="ko-KR" smtClean="0">
              <a:latin typeface="HY중고딕" pitchFamily="18" charset="-127"/>
              <a:ea typeface="HY중고딕" pitchFamily="18" charset="-127"/>
            </a:rPr>
            <a:t>(Column)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의 데이터 타입과 크기를 정의함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23618835-1DCA-434C-959B-21B60C370214}" type="parTrans" cxnId="{B68CAF2F-A2C5-457C-BAC2-9444F01BEB3C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E8A22CFA-F61E-4E72-8211-F01E595E31ED}" type="sibTrans" cxnId="{B68CAF2F-A2C5-457C-BAC2-9444F01BEB3C}">
      <dgm:prSet/>
      <dgm:spPr/>
      <dgm:t>
        <a:bodyPr/>
        <a:lstStyle/>
        <a:p>
          <a:pPr latinLnBrk="1"/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6CB32262-6B8A-4EDE-AEDA-67BAF29A739D}">
      <dgm:prSet phldrT="[텍스트]"/>
      <dgm:spPr/>
      <dgm:t>
        <a:bodyPr/>
        <a:lstStyle/>
        <a:p>
          <a:pPr latinLnBrk="1"/>
          <a:r>
            <a:rPr lang="ko-KR" altLang="en-US" smtClean="0">
              <a:latin typeface="HY중고딕" pitchFamily="18" charset="-127"/>
              <a:ea typeface="HY중고딕" pitchFamily="18" charset="-127"/>
            </a:rPr>
            <a:t>이렇게 도출된 </a:t>
          </a:r>
          <a:r>
            <a:rPr lang="ko-KR" altLang="en-US" err="1" smtClean="0">
              <a:latin typeface="HY중고딕" pitchFamily="18" charset="-127"/>
              <a:ea typeface="HY중고딕" pitchFamily="18" charset="-127"/>
            </a:rPr>
            <a:t>엔터티</a:t>
          </a:r>
          <a:r>
            <a:rPr lang="en-US" altLang="ko-KR" smtClean="0">
              <a:latin typeface="HY중고딕" pitchFamily="18" charset="-127"/>
              <a:ea typeface="HY중고딕" pitchFamily="18" charset="-127"/>
            </a:rPr>
            <a:t>(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업무</a:t>
          </a:r>
          <a:r>
            <a:rPr lang="en-US" altLang="ko-KR" smtClean="0">
              <a:latin typeface="HY중고딕" pitchFamily="18" charset="-127"/>
              <a:ea typeface="HY중고딕" pitchFamily="18" charset="-127"/>
            </a:rPr>
            <a:t>) 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간의 관계를 표현하기 위해 개체</a:t>
          </a:r>
          <a:r>
            <a:rPr lang="en-US" altLang="ko-KR" smtClean="0">
              <a:latin typeface="HY중고딕" pitchFamily="18" charset="-127"/>
              <a:ea typeface="HY중고딕" pitchFamily="18" charset="-127"/>
            </a:rPr>
            <a:t>-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관계 다이어그램</a:t>
          </a:r>
          <a:r>
            <a:rPr lang="en-US" altLang="ko-KR" smtClean="0">
              <a:latin typeface="HY중고딕" pitchFamily="18" charset="-127"/>
              <a:ea typeface="HY중고딕" pitchFamily="18" charset="-127"/>
            </a:rPr>
            <a:t>(ERD, Entity-Relationship Diagram)</a:t>
          </a:r>
          <a:r>
            <a:rPr lang="ko-KR" altLang="en-US" smtClean="0">
              <a:latin typeface="HY중고딕" pitchFamily="18" charset="-127"/>
              <a:ea typeface="HY중고딕" pitchFamily="18" charset="-127"/>
            </a:rPr>
            <a:t>을 작성</a:t>
          </a:r>
          <a:endParaRPr lang="ko-KR" altLang="en-US">
            <a:latin typeface="HY중고딕" pitchFamily="18" charset="-127"/>
            <a:ea typeface="HY중고딕" pitchFamily="18" charset="-127"/>
          </a:endParaRPr>
        </a:p>
      </dgm:t>
    </dgm:pt>
    <dgm:pt modelId="{6DA29455-9FFA-4DF3-92DC-AAED77ED7653}" type="parTrans" cxnId="{DC510F45-BCE8-40BD-B0B2-4E76071DF4E7}">
      <dgm:prSet/>
      <dgm:spPr/>
    </dgm:pt>
    <dgm:pt modelId="{3E45BE34-5900-48A2-AD78-72CA399C5FE1}" type="sibTrans" cxnId="{DC510F45-BCE8-40BD-B0B2-4E76071DF4E7}">
      <dgm:prSet/>
      <dgm:spPr/>
    </dgm:pt>
    <dgm:pt modelId="{5C9CADA1-33F8-4EBA-9916-DBB91465E87E}" type="pres">
      <dgm:prSet presAssocID="{89151D8D-8C79-433D-A384-F8A9194F4CE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19D6D9-663E-4547-B803-72F2F9F66736}" type="pres">
      <dgm:prSet presAssocID="{A4F9510A-5939-45F0-B803-7E90DB25FD4D}" presName="linNode" presStyleCnt="0"/>
      <dgm:spPr/>
    </dgm:pt>
    <dgm:pt modelId="{AB88F8EF-18EF-401B-AB0E-BE0D0813B134}" type="pres">
      <dgm:prSet presAssocID="{A4F9510A-5939-45F0-B803-7E90DB25FD4D}" presName="parentText" presStyleLbl="node1" presStyleIdx="0" presStyleCnt="3" custScaleX="65279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3CA681F-4FD0-44DE-B45E-A72FA687F78D}" type="pres">
      <dgm:prSet presAssocID="{A4F9510A-5939-45F0-B803-7E90DB25FD4D}" presName="descendantText" presStyleLbl="alignAccFollowNode1" presStyleIdx="0" presStyleCnt="3" custScaleX="11796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396BA13-E4F9-412B-9A70-84ED7B0F1A6D}" type="pres">
      <dgm:prSet presAssocID="{47EF1B9A-C09A-4EAA-B122-C236E4428FC3}" presName="sp" presStyleCnt="0"/>
      <dgm:spPr/>
    </dgm:pt>
    <dgm:pt modelId="{F35E4B24-5D78-4D5F-8DCA-C7C57F7E697E}" type="pres">
      <dgm:prSet presAssocID="{33D7E7F2-1935-4E7F-974C-6FED5B9BC8D6}" presName="linNode" presStyleCnt="0"/>
      <dgm:spPr/>
    </dgm:pt>
    <dgm:pt modelId="{B73CD239-2B43-41A0-9790-B70D1BFCFBCD}" type="pres">
      <dgm:prSet presAssocID="{33D7E7F2-1935-4E7F-974C-6FED5B9BC8D6}" presName="parentText" presStyleLbl="node1" presStyleIdx="1" presStyleCnt="3" custScaleX="65279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9332B4F-2D75-40C2-ACED-3D8615E79C18}" type="pres">
      <dgm:prSet presAssocID="{33D7E7F2-1935-4E7F-974C-6FED5B9BC8D6}" presName="descendantText" presStyleLbl="alignAccFollowNode1" presStyleIdx="1" presStyleCnt="3" custScaleX="11796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5001680-F22A-4CC0-8C27-42896C7E7CDB}" type="pres">
      <dgm:prSet presAssocID="{8BD5D408-CD48-4B03-AC06-FF7C4B6939B9}" presName="sp" presStyleCnt="0"/>
      <dgm:spPr/>
    </dgm:pt>
    <dgm:pt modelId="{48053A73-B85E-40CC-80BB-FA965FC73A5D}" type="pres">
      <dgm:prSet presAssocID="{E4B7C535-461C-41E8-8D86-5B583A04287C}" presName="linNode" presStyleCnt="0"/>
      <dgm:spPr/>
    </dgm:pt>
    <dgm:pt modelId="{820BEE86-82E1-4A71-BF6D-6DAA0CBC7DA8}" type="pres">
      <dgm:prSet presAssocID="{E4B7C535-461C-41E8-8D86-5B583A04287C}" presName="parentText" presStyleLbl="node1" presStyleIdx="2" presStyleCnt="3" custScaleX="65279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543158B-104D-4166-94C2-893BA9661B51}" type="pres">
      <dgm:prSet presAssocID="{E4B7C535-461C-41E8-8D86-5B583A04287C}" presName="descendantText" presStyleLbl="alignAccFollowNode1" presStyleIdx="2" presStyleCnt="3" custScaleX="11796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49FC6B73-F7D9-405D-9901-96F31309FA41}" type="presOf" srcId="{DF233E8E-5007-46E6-AFEA-AFDAF352E1F5}" destId="{79332B4F-2D75-40C2-ACED-3D8615E79C18}" srcOrd="0" destOrd="0" presId="urn:microsoft.com/office/officeart/2005/8/layout/vList5"/>
    <dgm:cxn modelId="{46BB3400-9E0F-454E-8EA5-3A503A29382B}" type="presOf" srcId="{6CB32262-6B8A-4EDE-AEDA-67BAF29A739D}" destId="{83CA681F-4FD0-44DE-B45E-A72FA687F78D}" srcOrd="0" destOrd="1" presId="urn:microsoft.com/office/officeart/2005/8/layout/vList5"/>
    <dgm:cxn modelId="{54194352-29FC-421E-AD64-9EBA633648AF}" type="presOf" srcId="{CAD73D86-3254-4DE2-88DF-A21B26EB724E}" destId="{D543158B-104D-4166-94C2-893BA9661B51}" srcOrd="0" destOrd="0" presId="urn:microsoft.com/office/officeart/2005/8/layout/vList5"/>
    <dgm:cxn modelId="{BE4C4388-2EB8-492C-90A9-1405C2A57D1E}" srcId="{89151D8D-8C79-433D-A384-F8A9194F4CE1}" destId="{33D7E7F2-1935-4E7F-974C-6FED5B9BC8D6}" srcOrd="1" destOrd="0" parTransId="{BAB27687-A84A-47B4-946A-70CC22B9C15C}" sibTransId="{8BD5D408-CD48-4B03-AC06-FF7C4B6939B9}"/>
    <dgm:cxn modelId="{4C65D83E-BAE5-457D-BDC7-EB6D8100466E}" srcId="{A4F9510A-5939-45F0-B803-7E90DB25FD4D}" destId="{5FA0006D-A687-4C84-9340-87D8E321157C}" srcOrd="0" destOrd="0" parTransId="{0C3155BC-4CB1-43F9-ABBF-0425887D12D9}" sibTransId="{C94865EC-41EF-4BD8-AA1D-6571588584E6}"/>
    <dgm:cxn modelId="{A9D448C1-C480-4368-A677-BB4C57F9E8C0}" srcId="{89151D8D-8C79-433D-A384-F8A9194F4CE1}" destId="{E4B7C535-461C-41E8-8D86-5B583A04287C}" srcOrd="2" destOrd="0" parTransId="{EBC48E90-3A04-48A6-BE97-0966EBB8AF24}" sibTransId="{B5D97263-B191-49B4-9084-2EB840D35B4E}"/>
    <dgm:cxn modelId="{9B3191CA-03DC-475C-8291-442C2A65110A}" type="presOf" srcId="{E4B7C535-461C-41E8-8D86-5B583A04287C}" destId="{820BEE86-82E1-4A71-BF6D-6DAA0CBC7DA8}" srcOrd="0" destOrd="0" presId="urn:microsoft.com/office/officeart/2005/8/layout/vList5"/>
    <dgm:cxn modelId="{B479D432-9925-444B-BA91-E39383B8ECE4}" type="presOf" srcId="{5FA0006D-A687-4C84-9340-87D8E321157C}" destId="{83CA681F-4FD0-44DE-B45E-A72FA687F78D}" srcOrd="0" destOrd="0" presId="urn:microsoft.com/office/officeart/2005/8/layout/vList5"/>
    <dgm:cxn modelId="{B68CAF2F-A2C5-457C-BAC2-9444F01BEB3C}" srcId="{E4B7C535-461C-41E8-8D86-5B583A04287C}" destId="{CAD73D86-3254-4DE2-88DF-A21B26EB724E}" srcOrd="0" destOrd="0" parTransId="{23618835-1DCA-434C-959B-21B60C370214}" sibTransId="{E8A22CFA-F61E-4E72-8211-F01E595E31ED}"/>
    <dgm:cxn modelId="{2348C317-C27D-451B-803F-14CF45C55398}" type="presOf" srcId="{F6DFAD17-9E7C-4AA0-85D7-906BCFCCEBDE}" destId="{79332B4F-2D75-40C2-ACED-3D8615E79C18}" srcOrd="0" destOrd="1" presId="urn:microsoft.com/office/officeart/2005/8/layout/vList5"/>
    <dgm:cxn modelId="{9CD8C381-1DD0-461A-A0EE-14CC2A98A661}" type="presOf" srcId="{33D7E7F2-1935-4E7F-974C-6FED5B9BC8D6}" destId="{B73CD239-2B43-41A0-9790-B70D1BFCFBCD}" srcOrd="0" destOrd="0" presId="urn:microsoft.com/office/officeart/2005/8/layout/vList5"/>
    <dgm:cxn modelId="{CBF61F99-6D16-4C67-AAA4-4FDBDE11594F}" srcId="{33D7E7F2-1935-4E7F-974C-6FED5B9BC8D6}" destId="{F6DFAD17-9E7C-4AA0-85D7-906BCFCCEBDE}" srcOrd="1" destOrd="0" parTransId="{38B1D40C-4455-4471-889F-DD862AAAF192}" sibTransId="{9D8D8F2C-8A54-4CE8-B52F-1F84CF232D72}"/>
    <dgm:cxn modelId="{FF27AAE5-BB4D-4309-8556-C091AA1906ED}" srcId="{89151D8D-8C79-433D-A384-F8A9194F4CE1}" destId="{A4F9510A-5939-45F0-B803-7E90DB25FD4D}" srcOrd="0" destOrd="0" parTransId="{FA3E9A41-3D27-4535-99A5-9147140088C5}" sibTransId="{47EF1B9A-C09A-4EAA-B122-C236E4428FC3}"/>
    <dgm:cxn modelId="{047E858C-1F16-489E-9B94-C20FA83C4A1D}" type="presOf" srcId="{89151D8D-8C79-433D-A384-F8A9194F4CE1}" destId="{5C9CADA1-33F8-4EBA-9916-DBB91465E87E}" srcOrd="0" destOrd="0" presId="urn:microsoft.com/office/officeart/2005/8/layout/vList5"/>
    <dgm:cxn modelId="{DC510F45-BCE8-40BD-B0B2-4E76071DF4E7}" srcId="{A4F9510A-5939-45F0-B803-7E90DB25FD4D}" destId="{6CB32262-6B8A-4EDE-AEDA-67BAF29A739D}" srcOrd="1" destOrd="0" parTransId="{6DA29455-9FFA-4DF3-92DC-AAED77ED7653}" sibTransId="{3E45BE34-5900-48A2-AD78-72CA399C5FE1}"/>
    <dgm:cxn modelId="{2D24C8ED-3F2B-4AD8-BE08-2C9F3DD8D45E}" type="presOf" srcId="{A4F9510A-5939-45F0-B803-7E90DB25FD4D}" destId="{AB88F8EF-18EF-401B-AB0E-BE0D0813B134}" srcOrd="0" destOrd="0" presId="urn:microsoft.com/office/officeart/2005/8/layout/vList5"/>
    <dgm:cxn modelId="{7F2896AD-5A67-4614-BDBD-FD7A435588A3}" srcId="{33D7E7F2-1935-4E7F-974C-6FED5B9BC8D6}" destId="{DF233E8E-5007-46E6-AFEA-AFDAF352E1F5}" srcOrd="0" destOrd="0" parTransId="{F2517881-5266-4945-A199-8A04F6DE093F}" sibTransId="{D0F69C0C-1278-4EA4-B067-735E2EEE75C2}"/>
    <dgm:cxn modelId="{8843E1A1-3A1C-4844-81BE-9BF6DBA269ED}" type="presParOf" srcId="{5C9CADA1-33F8-4EBA-9916-DBB91465E87E}" destId="{8B19D6D9-663E-4547-B803-72F2F9F66736}" srcOrd="0" destOrd="0" presId="urn:microsoft.com/office/officeart/2005/8/layout/vList5"/>
    <dgm:cxn modelId="{EAE27227-D4C1-4812-B358-27D839E10D42}" type="presParOf" srcId="{8B19D6D9-663E-4547-B803-72F2F9F66736}" destId="{AB88F8EF-18EF-401B-AB0E-BE0D0813B134}" srcOrd="0" destOrd="0" presId="urn:microsoft.com/office/officeart/2005/8/layout/vList5"/>
    <dgm:cxn modelId="{1052FE41-0368-4F88-BEB1-958125ABFED4}" type="presParOf" srcId="{8B19D6D9-663E-4547-B803-72F2F9F66736}" destId="{83CA681F-4FD0-44DE-B45E-A72FA687F78D}" srcOrd="1" destOrd="0" presId="urn:microsoft.com/office/officeart/2005/8/layout/vList5"/>
    <dgm:cxn modelId="{956026A0-DD7A-4B26-A19C-22B98DDC2395}" type="presParOf" srcId="{5C9CADA1-33F8-4EBA-9916-DBB91465E87E}" destId="{B396BA13-E4F9-412B-9A70-84ED7B0F1A6D}" srcOrd="1" destOrd="0" presId="urn:microsoft.com/office/officeart/2005/8/layout/vList5"/>
    <dgm:cxn modelId="{5CB54262-1F7D-481E-B8D7-DEC9723C1942}" type="presParOf" srcId="{5C9CADA1-33F8-4EBA-9916-DBB91465E87E}" destId="{F35E4B24-5D78-4D5F-8DCA-C7C57F7E697E}" srcOrd="2" destOrd="0" presId="urn:microsoft.com/office/officeart/2005/8/layout/vList5"/>
    <dgm:cxn modelId="{2E1017D1-3310-4EA4-9C1B-5B4792E0CADD}" type="presParOf" srcId="{F35E4B24-5D78-4D5F-8DCA-C7C57F7E697E}" destId="{B73CD239-2B43-41A0-9790-B70D1BFCFBCD}" srcOrd="0" destOrd="0" presId="urn:microsoft.com/office/officeart/2005/8/layout/vList5"/>
    <dgm:cxn modelId="{B60D1AC2-2CF8-43D1-B99A-A3E59F8A03BE}" type="presParOf" srcId="{F35E4B24-5D78-4D5F-8DCA-C7C57F7E697E}" destId="{79332B4F-2D75-40C2-ACED-3D8615E79C18}" srcOrd="1" destOrd="0" presId="urn:microsoft.com/office/officeart/2005/8/layout/vList5"/>
    <dgm:cxn modelId="{8AD028EE-23BC-49BF-8DAC-74BFD347B398}" type="presParOf" srcId="{5C9CADA1-33F8-4EBA-9916-DBB91465E87E}" destId="{45001680-F22A-4CC0-8C27-42896C7E7CDB}" srcOrd="3" destOrd="0" presId="urn:microsoft.com/office/officeart/2005/8/layout/vList5"/>
    <dgm:cxn modelId="{CFEB64F5-AEBE-4BB6-8AFA-36004E620D2E}" type="presParOf" srcId="{5C9CADA1-33F8-4EBA-9916-DBB91465E87E}" destId="{48053A73-B85E-40CC-80BB-FA965FC73A5D}" srcOrd="4" destOrd="0" presId="urn:microsoft.com/office/officeart/2005/8/layout/vList5"/>
    <dgm:cxn modelId="{2ED9C16C-D2E4-4B1E-B9E7-8645C897F87C}" type="presParOf" srcId="{48053A73-B85E-40CC-80BB-FA965FC73A5D}" destId="{820BEE86-82E1-4A71-BF6D-6DAA0CBC7DA8}" srcOrd="0" destOrd="0" presId="urn:microsoft.com/office/officeart/2005/8/layout/vList5"/>
    <dgm:cxn modelId="{40B483E7-E85B-47DD-A333-AD589E9F4E56}" type="presParOf" srcId="{48053A73-B85E-40CC-80BB-FA965FC73A5D}" destId="{D543158B-104D-4166-94C2-893BA9661B51}" srcOrd="1" destOrd="0" presId="urn:microsoft.com/office/officeart/2005/8/layout/vList5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2805867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8451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76" tIns="47638" rIns="95276" bIns="47638" numCol="1" anchor="t" anchorCtr="0" compatLnSpc="1">
            <a:prstTxWarp prst="textNoShape">
              <a:avLst/>
            </a:prstTxWarp>
          </a:bodyPr>
          <a:lstStyle>
            <a:lvl1pPr defTabSz="952500">
              <a:defRPr sz="1300" b="0">
                <a:latin typeface="HY중고딕" pitchFamily="18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59238" y="0"/>
            <a:ext cx="30035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76" tIns="47638" rIns="95276" bIns="47638" numCol="1" anchor="t" anchorCtr="0" compatLnSpc="1">
            <a:prstTxWarp prst="textNoShape">
              <a:avLst/>
            </a:prstTxWarp>
          </a:bodyPr>
          <a:lstStyle>
            <a:lvl1pPr algn="r" defTabSz="952500">
              <a:defRPr sz="1300" b="0">
                <a:latin typeface="HY중고딕" pitchFamily="18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39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36638" y="793750"/>
            <a:ext cx="5073650" cy="38052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838700"/>
            <a:ext cx="5195888" cy="4598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76" tIns="47638" rIns="95276" bIns="476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dirty="0" smtClean="0"/>
              <a:t>마스터 문자열 유형을 편집하려면 누르십시오</a:t>
            </a:r>
            <a:r>
              <a:rPr lang="en-US" altLang="ko-KR" noProof="0" dirty="0" smtClean="0"/>
              <a:t>.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err="1" smtClean="0"/>
              <a:t>세째</a:t>
            </a:r>
            <a:r>
              <a:rPr lang="ko-KR" altLang="en-US" noProof="0" dirty="0" smtClean="0"/>
              <a:t> 수준</a:t>
            </a:r>
          </a:p>
          <a:p>
            <a:pPr lvl="3"/>
            <a:r>
              <a:rPr lang="ko-KR" altLang="en-US" noProof="0" dirty="0" err="1" smtClean="0"/>
              <a:t>네째</a:t>
            </a:r>
            <a:r>
              <a:rPr lang="ko-KR" altLang="en-US" noProof="0" dirty="0" smtClean="0"/>
              <a:t> 수준</a:t>
            </a:r>
          </a:p>
          <a:p>
            <a:pPr lvl="4"/>
            <a:r>
              <a:rPr lang="ko-KR" altLang="en-US" noProof="0" dirty="0" smtClean="0"/>
              <a:t>다섯째 수준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55188"/>
            <a:ext cx="308451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76" tIns="47638" rIns="95276" bIns="47638" numCol="1" anchor="b" anchorCtr="0" compatLnSpc="1">
            <a:prstTxWarp prst="textNoShape">
              <a:avLst/>
            </a:prstTxWarp>
          </a:bodyPr>
          <a:lstStyle>
            <a:lvl1pPr defTabSz="952500">
              <a:defRPr sz="1300" b="0">
                <a:latin typeface="HY중고딕" pitchFamily="18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59238" y="9755188"/>
            <a:ext cx="30035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76" tIns="47638" rIns="95276" bIns="47638" numCol="1" anchor="b" anchorCtr="0" compatLnSpc="1">
            <a:prstTxWarp prst="textNoShape">
              <a:avLst/>
            </a:prstTxWarp>
          </a:bodyPr>
          <a:lstStyle>
            <a:lvl1pPr algn="r" defTabSz="952500">
              <a:defRPr sz="1300" b="0">
                <a:latin typeface="HY중고딕" pitchFamily="18" charset="-127"/>
              </a:defRPr>
            </a:lvl1pPr>
          </a:lstStyle>
          <a:p>
            <a:pPr>
              <a:defRPr/>
            </a:pPr>
            <a:fld id="{F4639ADA-E2E9-4A07-A9CB-8851B7FD2EB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1129346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HY중고딕" pitchFamily="18" charset="-127"/>
        <a:ea typeface="휴먼둥근고딕" pitchFamily="2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HY중고딕" pitchFamily="18" charset="-127"/>
        <a:ea typeface="휴먼둥근고딕" pitchFamily="2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HY중고딕" pitchFamily="18" charset="-127"/>
        <a:ea typeface="휴먼둥근고딕" pitchFamily="2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HY중고딕" pitchFamily="18" charset="-127"/>
        <a:ea typeface="휴먼둥근고딕" pitchFamily="2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HY중고딕" pitchFamily="18" charset="-127"/>
        <a:ea typeface="휴먼둥근고딕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4403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87D0BE-70F7-4DAB-98E3-3BC281581037}" type="slidenum">
              <a:rPr lang="en-US" altLang="ko-KR" smtClean="0"/>
              <a:pPr/>
              <a:t>2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953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 smtClean="0"/>
              <a:t>SELECT PROD_ID AS </a:t>
            </a:r>
            <a:r>
              <a:rPr lang="ko-KR" altLang="en-US" smtClean="0"/>
              <a:t>상품코드</a:t>
            </a:r>
            <a:r>
              <a:rPr lang="en-US" altLang="ko-KR" smtClean="0"/>
              <a:t>,</a:t>
            </a:r>
            <a:endParaRPr lang="ko-KR" altLang="en-US" smtClean="0"/>
          </a:p>
          <a:p>
            <a:r>
              <a:rPr lang="en-US" altLang="ko-KR" smtClean="0"/>
              <a:t>       PROD_NAME AS </a:t>
            </a:r>
            <a:r>
              <a:rPr lang="ko-KR" altLang="en-US" smtClean="0"/>
              <a:t>상품명</a:t>
            </a:r>
          </a:p>
          <a:p>
            <a:r>
              <a:rPr lang="en-US" altLang="ko-KR" smtClean="0"/>
              <a:t>FROM PROD</a:t>
            </a:r>
          </a:p>
          <a:p>
            <a:r>
              <a:rPr lang="en-US" altLang="ko-KR" smtClean="0"/>
              <a:t>WHERE PROD_NAME LIKE '___</a:t>
            </a:r>
            <a:r>
              <a:rPr lang="ko-KR" altLang="en-US" smtClean="0"/>
              <a:t>칼라</a:t>
            </a:r>
            <a:r>
              <a:rPr lang="en-US" altLang="ko-KR" smtClean="0"/>
              <a:t>%';</a:t>
            </a:r>
            <a:endParaRPr lang="ko-KR" altLang="en-US" smtClean="0"/>
          </a:p>
        </p:txBody>
      </p:sp>
      <p:sp>
        <p:nvSpPr>
          <p:cNvPr id="4495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7E62D9-DEE5-4590-A18E-CE7E4B2E59B0}" type="slidenum">
              <a:rPr lang="en-US" altLang="ko-KR" smtClean="0"/>
              <a:pPr/>
              <a:t>176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 smtClean="0"/>
              <a:t>TRUNC(n, l) : ROUND</a:t>
            </a:r>
            <a:r>
              <a:rPr lang="ko-KR" altLang="en-US" smtClean="0"/>
              <a:t>와 동일</a:t>
            </a:r>
            <a:r>
              <a:rPr lang="en-US" altLang="ko-KR" smtClean="0"/>
              <a:t>.  </a:t>
            </a:r>
            <a:r>
              <a:rPr lang="ko-KR" altLang="en-US" smtClean="0"/>
              <a:t>단</a:t>
            </a:r>
            <a:r>
              <a:rPr lang="en-US" altLang="ko-KR" smtClean="0"/>
              <a:t>, </a:t>
            </a:r>
            <a:r>
              <a:rPr lang="ko-KR" altLang="en-US" smtClean="0"/>
              <a:t>반올림이 아닌 절삭</a:t>
            </a:r>
          </a:p>
          <a:p>
            <a:endParaRPr lang="en-US" altLang="ko-KR" smtClean="0"/>
          </a:p>
          <a:p>
            <a:r>
              <a:rPr lang="en-US" altLang="ko-KR" smtClean="0"/>
              <a:t>* FLOOR(n) : n</a:t>
            </a:r>
            <a:r>
              <a:rPr lang="ko-KR" altLang="en-US" smtClean="0"/>
              <a:t>과 같거나 작은 수 중에 가장 큰 정수</a:t>
            </a:r>
            <a:endParaRPr lang="en-US" altLang="ko-KR" smtClean="0"/>
          </a:p>
          <a:p>
            <a:r>
              <a:rPr lang="en-US" altLang="ko-KR" smtClean="0"/>
              <a:t>SELECT 10000 / 7 FROM DUAL;</a:t>
            </a:r>
          </a:p>
          <a:p>
            <a:r>
              <a:rPr lang="en-US" altLang="ko-KR" smtClean="0"/>
              <a:t>SELECT FLOOR(10000 / 7 * 1000) / 1000 FROM DUAL; </a:t>
            </a:r>
            <a:r>
              <a:rPr lang="en-US" altLang="ko-KR" i="1" smtClean="0"/>
              <a:t>--</a:t>
            </a:r>
            <a:r>
              <a:rPr lang="ko-KR" altLang="en-US" i="1" smtClean="0"/>
              <a:t>소수점</a:t>
            </a:r>
            <a:r>
              <a:rPr lang="en-US" altLang="ko-KR" i="1" smtClean="0"/>
              <a:t>3</a:t>
            </a:r>
            <a:r>
              <a:rPr lang="ko-KR" altLang="en-US" i="1" smtClean="0"/>
              <a:t>째자리</a:t>
            </a:r>
          </a:p>
          <a:p>
            <a:r>
              <a:rPr lang="en-US" altLang="ko-KR" smtClean="0"/>
              <a:t>SELECT FLOOR(10000 / 7 * 100) / 100 FROM DUAL; </a:t>
            </a:r>
            <a:r>
              <a:rPr lang="en-US" altLang="ko-KR" i="1" smtClean="0"/>
              <a:t>--</a:t>
            </a:r>
            <a:r>
              <a:rPr lang="ko-KR" altLang="en-US" i="1" smtClean="0"/>
              <a:t>소수점</a:t>
            </a:r>
            <a:r>
              <a:rPr lang="en-US" altLang="ko-KR" i="1" smtClean="0"/>
              <a:t>2</a:t>
            </a:r>
            <a:r>
              <a:rPr lang="ko-KR" altLang="en-US" i="1" smtClean="0"/>
              <a:t>째자리</a:t>
            </a:r>
          </a:p>
          <a:p>
            <a:r>
              <a:rPr lang="en-US" altLang="ko-KR" smtClean="0"/>
              <a:t>SELECT FLOOR(10000 / 7 * 10) / 10 FROM DUAL; </a:t>
            </a:r>
            <a:r>
              <a:rPr lang="en-US" altLang="ko-KR" i="1" smtClean="0"/>
              <a:t>--</a:t>
            </a:r>
            <a:r>
              <a:rPr lang="ko-KR" altLang="en-US" i="1" smtClean="0"/>
              <a:t>소수점</a:t>
            </a:r>
            <a:r>
              <a:rPr lang="en-US" altLang="ko-KR" i="1" smtClean="0"/>
              <a:t>1</a:t>
            </a:r>
            <a:r>
              <a:rPr lang="ko-KR" altLang="en-US" i="1" smtClean="0"/>
              <a:t>째자리</a:t>
            </a:r>
          </a:p>
          <a:p>
            <a:r>
              <a:rPr lang="en-US" altLang="ko-KR" smtClean="0"/>
              <a:t>SELECT FLOOR(10000 / 7 ) FROM DUAL; </a:t>
            </a:r>
            <a:r>
              <a:rPr lang="en-US" altLang="ko-KR" i="1" smtClean="0"/>
              <a:t>--</a:t>
            </a:r>
            <a:r>
              <a:rPr lang="ko-KR" altLang="en-US" i="1" smtClean="0"/>
              <a:t>자연수</a:t>
            </a:r>
          </a:p>
          <a:p>
            <a:r>
              <a:rPr lang="en-US" altLang="ko-KR" smtClean="0"/>
              <a:t>SELECT FLOOR(10000 / 7 / 10) * 10 FROM DUAL; </a:t>
            </a:r>
            <a:r>
              <a:rPr lang="en-US" altLang="ko-KR" i="1" smtClean="0"/>
              <a:t>--10</a:t>
            </a:r>
            <a:r>
              <a:rPr lang="ko-KR" altLang="en-US" i="1" smtClean="0"/>
              <a:t>째자리</a:t>
            </a:r>
          </a:p>
          <a:p>
            <a:r>
              <a:rPr lang="en-US" altLang="ko-KR" smtClean="0"/>
              <a:t>SELECT FLOOR(10000 / 7 / 100) * 100 FROM DUAL; </a:t>
            </a:r>
            <a:r>
              <a:rPr lang="en-US" altLang="ko-KR" i="1" smtClean="0"/>
              <a:t>--100</a:t>
            </a:r>
            <a:r>
              <a:rPr lang="ko-KR" altLang="en-US" i="1" smtClean="0"/>
              <a:t>째자리</a:t>
            </a:r>
          </a:p>
          <a:p>
            <a:r>
              <a:rPr lang="en-US" altLang="ko-KR" smtClean="0"/>
              <a:t>SELECT FLOOR(10000 / 7 / 1000) * 1000 FROM DUAL; </a:t>
            </a:r>
            <a:r>
              <a:rPr lang="en-US" altLang="ko-KR" i="1" smtClean="0"/>
              <a:t>--1000</a:t>
            </a:r>
            <a:r>
              <a:rPr lang="ko-KR" altLang="en-US" i="1" smtClean="0"/>
              <a:t>째자리</a:t>
            </a:r>
            <a:endParaRPr lang="ko-KR" altLang="en-US" smtClean="0"/>
          </a:p>
        </p:txBody>
      </p:sp>
      <p:sp>
        <p:nvSpPr>
          <p:cNvPr id="45056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F637AF-B84F-46F5-9747-FE68C2948FE0}" type="slidenum">
              <a:rPr lang="en-US" altLang="ko-KR" smtClean="0"/>
              <a:pPr/>
              <a:t>188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158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282575">
              <a:buFont typeface="Wingdings" pitchFamily="2" charset="2"/>
              <a:buNone/>
            </a:pPr>
            <a:r>
              <a:rPr lang="en-US" altLang="ko-KR" smtClean="0"/>
              <a:t>SELECT  TO_CHAR(CAST('2008-12-25' AS DATE) , 'YYYY.MM.DD HH24:MI') </a:t>
            </a:r>
          </a:p>
          <a:p>
            <a:pPr defTabSz="282575">
              <a:buFont typeface="Wingdings" pitchFamily="2" charset="2"/>
              <a:buNone/>
            </a:pPr>
            <a:r>
              <a:rPr lang="en-US" altLang="ko-KR" smtClean="0"/>
              <a:t>FROM DUAL;</a:t>
            </a:r>
            <a:endParaRPr lang="ko-KR" altLang="en-US" smtClean="0"/>
          </a:p>
        </p:txBody>
      </p:sp>
      <p:sp>
        <p:nvSpPr>
          <p:cNvPr id="4515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C4D72B-6C4A-4DBB-A29B-F301F34B642E}" type="slidenum">
              <a:rPr lang="en-US" altLang="ko-KR" smtClean="0"/>
              <a:pPr/>
              <a:t>199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26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282575">
              <a:buFont typeface="Wingdings" pitchFamily="2" charset="2"/>
              <a:buChar char="l"/>
            </a:pPr>
            <a:r>
              <a:rPr lang="en-US" altLang="ko-KR" smtClean="0"/>
              <a:t>SELECT  TO_CHAR( 1234.6, '99,999.00')</a:t>
            </a:r>
          </a:p>
          <a:p>
            <a:pPr defTabSz="282575"/>
            <a:r>
              <a:rPr lang="en-US" altLang="ko-KR" smtClean="0"/>
              <a:t>      FROM DUAL;</a:t>
            </a:r>
            <a:endParaRPr lang="en-US" altLang="ko-KR" smtClean="0">
              <a:ea typeface="굴림체" pitchFamily="49" charset="-127"/>
            </a:endParaRPr>
          </a:p>
          <a:p>
            <a:pPr defTabSz="282575"/>
            <a:endParaRPr lang="en-US" altLang="ko-KR" smtClean="0"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</a:pPr>
            <a:r>
              <a:rPr lang="en-US" altLang="ko-KR" smtClean="0"/>
              <a:t> SELECT  TO_CHAR( -1234.6, 'L9999.00PR')</a:t>
            </a:r>
          </a:p>
          <a:p>
            <a:pPr defTabSz="282575"/>
            <a:r>
              <a:rPr lang="en-US" altLang="ko-KR" smtClean="0"/>
              <a:t>      FROM DUAL;</a:t>
            </a:r>
          </a:p>
          <a:p>
            <a:pPr defTabSz="282575"/>
            <a:endParaRPr lang="ko-KR" altLang="en-US" smtClean="0"/>
          </a:p>
        </p:txBody>
      </p:sp>
      <p:sp>
        <p:nvSpPr>
          <p:cNvPr id="45261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AF6A25-B0B0-4803-B3F1-9E0A6C937950}" type="slidenum">
              <a:rPr lang="en-US" altLang="ko-KR" smtClean="0"/>
              <a:pPr/>
              <a:t>201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639ADA-E2E9-4A07-A9CB-8851B7FD2EB7}" type="slidenum">
              <a:rPr lang="en-US" altLang="ko-KR" smtClean="0"/>
              <a:pPr>
                <a:defRPr/>
              </a:pPr>
              <a:t>274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134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44134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73D215-5FB9-44F0-A479-FB09943402B9}" type="slidenum">
              <a:rPr lang="en-US" altLang="ko-KR" smtClean="0"/>
              <a:pPr/>
              <a:t>22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237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44237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CFD7E7-18EB-4203-B1E6-95757CC96D47}" type="slidenum">
              <a:rPr lang="en-US" altLang="ko-KR" smtClean="0"/>
              <a:pPr/>
              <a:t>23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339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44339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7BEB07-E793-43D6-8878-A74CC584325C}" type="slidenum">
              <a:rPr lang="en-US" altLang="ko-KR" smtClean="0"/>
              <a:pPr/>
              <a:t>59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44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4444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0166A0-B17C-43C5-826F-6C11F682DD50}" type="slidenum">
              <a:rPr lang="en-US" altLang="ko-KR" smtClean="0"/>
              <a:pPr/>
              <a:t>62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ko-KR" altLang="en-US" err="1" smtClean="0"/>
              <a:t>콘솔창에서</a:t>
            </a:r>
            <a:r>
              <a:rPr lang="ko-KR" altLang="en-US" smtClean="0"/>
              <a:t> </a:t>
            </a:r>
            <a:r>
              <a:rPr lang="en-US" altLang="ko-KR" smtClean="0"/>
              <a:t>C:&gt; </a:t>
            </a:r>
            <a:r>
              <a:rPr lang="en-US" altLang="ko-KR" err="1" smtClean="0"/>
              <a:t>sqlplus</a:t>
            </a:r>
            <a:r>
              <a:rPr lang="en-US" altLang="ko-KR" smtClean="0"/>
              <a:t> / as </a:t>
            </a:r>
            <a:r>
              <a:rPr lang="en-US" altLang="ko-KR" err="1" smtClean="0"/>
              <a:t>sysdba</a:t>
            </a:r>
            <a:r>
              <a:rPr lang="en-US" altLang="ko-KR" smtClean="0"/>
              <a:t> </a:t>
            </a:r>
            <a:r>
              <a:rPr lang="ko-KR" altLang="en-US" smtClean="0"/>
              <a:t>를 실행한다</a:t>
            </a:r>
            <a:r>
              <a:rPr lang="en-US" altLang="ko-KR" smtClean="0"/>
              <a:t>.</a:t>
            </a:r>
          </a:p>
          <a:p>
            <a:pPr>
              <a:defRPr/>
            </a:pPr>
            <a:endParaRPr lang="en-US" altLang="ko-KR" smtClean="0"/>
          </a:p>
          <a:p>
            <a:pPr>
              <a:defRPr/>
            </a:pPr>
            <a:r>
              <a:rPr lang="ko-KR" altLang="en-US" smtClean="0"/>
              <a:t>계정과 패스워드가 없어도 </a:t>
            </a:r>
            <a:r>
              <a:rPr lang="en-US" altLang="ko-KR" smtClean="0"/>
              <a:t>sys </a:t>
            </a:r>
            <a:r>
              <a:rPr lang="ko-KR" altLang="en-US" smtClean="0"/>
              <a:t>관리자로 접속이 가능하다</a:t>
            </a:r>
            <a:r>
              <a:rPr lang="en-US" altLang="ko-KR" smtClean="0"/>
              <a:t>. </a:t>
            </a:r>
            <a:r>
              <a:rPr lang="ko-KR" altLang="en-US" smtClean="0"/>
              <a:t>관리자로 </a:t>
            </a:r>
          </a:p>
          <a:p>
            <a:pPr>
              <a:defRPr/>
            </a:pPr>
            <a:endParaRPr lang="ko-KR" altLang="en-US" smtClean="0"/>
          </a:p>
          <a:p>
            <a:pPr>
              <a:defRPr/>
            </a:pPr>
            <a:r>
              <a:rPr lang="ko-KR" altLang="en-US" smtClean="0"/>
              <a:t>접속한 이유는 계정을 만들기 위함이다</a:t>
            </a:r>
            <a:r>
              <a:rPr lang="en-US" altLang="ko-KR" smtClean="0"/>
              <a:t>.</a:t>
            </a:r>
          </a:p>
          <a:p>
            <a:pPr>
              <a:defRPr/>
            </a:pPr>
            <a:endParaRPr lang="en-US" altLang="ko-KR" smtClean="0"/>
          </a:p>
          <a:p>
            <a:pPr>
              <a:defRPr/>
            </a:pPr>
            <a:endParaRPr lang="en-US" altLang="ko-KR" smtClean="0"/>
          </a:p>
          <a:p>
            <a:pPr>
              <a:defRPr/>
            </a:pPr>
            <a:endParaRPr lang="en-US" altLang="ko-KR" smtClean="0"/>
          </a:p>
          <a:p>
            <a:pPr>
              <a:defRPr/>
            </a:pPr>
            <a:r>
              <a:rPr lang="en-US" altLang="ko-KR" err="1" smtClean="0"/>
              <a:t>tablespace</a:t>
            </a:r>
            <a:r>
              <a:rPr lang="en-US" altLang="ko-KR" smtClean="0"/>
              <a:t> </a:t>
            </a:r>
            <a:r>
              <a:rPr lang="ko-KR" altLang="en-US" smtClean="0"/>
              <a:t>를 만들기 위해 파일들이 어디에 저장되는지 알아봐야 한다</a:t>
            </a:r>
            <a:r>
              <a:rPr lang="en-US" altLang="ko-KR" smtClean="0"/>
              <a:t>.</a:t>
            </a:r>
          </a:p>
          <a:p>
            <a:pPr>
              <a:defRPr/>
            </a:pPr>
            <a:endParaRPr lang="en-US" altLang="ko-KR" smtClean="0"/>
          </a:p>
          <a:p>
            <a:pPr>
              <a:defRPr/>
            </a:pPr>
            <a:r>
              <a:rPr lang="ko-KR" altLang="en-US" err="1" smtClean="0"/>
              <a:t>그럴려면</a:t>
            </a:r>
            <a:r>
              <a:rPr lang="ko-KR" altLang="en-US" smtClean="0"/>
              <a:t> 기존에 만들어진 </a:t>
            </a:r>
            <a:r>
              <a:rPr lang="en-US" altLang="ko-KR" err="1" smtClean="0"/>
              <a:t>tablespace</a:t>
            </a:r>
            <a:r>
              <a:rPr lang="en-US" altLang="ko-KR" smtClean="0"/>
              <a:t> </a:t>
            </a:r>
            <a:r>
              <a:rPr lang="ko-KR" altLang="en-US" smtClean="0"/>
              <a:t>의 정보를 알아보자</a:t>
            </a:r>
          </a:p>
          <a:p>
            <a:pPr>
              <a:defRPr/>
            </a:pPr>
            <a:endParaRPr lang="ko-KR" altLang="en-US" smtClean="0"/>
          </a:p>
          <a:p>
            <a:pPr>
              <a:defRPr/>
            </a:pPr>
            <a:r>
              <a:rPr lang="en-US" altLang="ko-KR" smtClean="0"/>
              <a:t>SQL&gt; SELECT </a:t>
            </a:r>
            <a:r>
              <a:rPr lang="en-US" altLang="ko-KR" err="1" smtClean="0"/>
              <a:t>tablespace_name</a:t>
            </a:r>
            <a:r>
              <a:rPr lang="en-US" altLang="ko-KR" smtClean="0"/>
              <a:t>, bytes, </a:t>
            </a:r>
            <a:r>
              <a:rPr lang="en-US" altLang="ko-KR" err="1" smtClean="0"/>
              <a:t>file_name</a:t>
            </a:r>
            <a:r>
              <a:rPr lang="en-US" altLang="ko-KR" smtClean="0"/>
              <a:t> FROM </a:t>
            </a:r>
            <a:r>
              <a:rPr lang="en-US" altLang="ko-KR" err="1" smtClean="0"/>
              <a:t>dba_data_files</a:t>
            </a:r>
            <a:r>
              <a:rPr lang="en-US" altLang="ko-KR" smtClean="0"/>
              <a:t>;</a:t>
            </a:r>
          </a:p>
          <a:p>
            <a:pPr>
              <a:defRPr/>
            </a:pPr>
            <a:endParaRPr lang="en-US" altLang="ko-KR" smtClean="0"/>
          </a:p>
          <a:p>
            <a:pPr>
              <a:defRPr/>
            </a:pPr>
            <a:endParaRPr lang="en-US" altLang="ko-KR" smtClean="0"/>
          </a:p>
          <a:p>
            <a:pPr>
              <a:defRPr/>
            </a:pPr>
            <a:endParaRPr lang="en-US" altLang="ko-KR" smtClean="0"/>
          </a:p>
          <a:p>
            <a:pPr>
              <a:defRPr/>
            </a:pPr>
            <a:r>
              <a:rPr lang="ko-KR" altLang="en-US" smtClean="0"/>
              <a:t>저장된 곳을 확인했으면 그곳에 </a:t>
            </a:r>
            <a:r>
              <a:rPr lang="en-US" altLang="ko-KR" smtClean="0"/>
              <a:t>200M </a:t>
            </a:r>
            <a:r>
              <a:rPr lang="ko-KR" altLang="en-US" smtClean="0"/>
              <a:t>정도의 </a:t>
            </a:r>
            <a:r>
              <a:rPr lang="en-US" altLang="ko-KR" err="1" smtClean="0"/>
              <a:t>gon</a:t>
            </a:r>
            <a:r>
              <a:rPr lang="en-US" altLang="ko-KR" smtClean="0"/>
              <a:t> </a:t>
            </a:r>
            <a:r>
              <a:rPr lang="ko-KR" altLang="en-US" smtClean="0"/>
              <a:t>테이블 스페이스를 만든다</a:t>
            </a:r>
          </a:p>
          <a:p>
            <a:pPr>
              <a:defRPr/>
            </a:pPr>
            <a:endParaRPr lang="ko-KR" altLang="en-US" smtClean="0"/>
          </a:p>
          <a:p>
            <a:pPr>
              <a:defRPr/>
            </a:pPr>
            <a:r>
              <a:rPr lang="en-US" altLang="ko-KR" smtClean="0"/>
              <a:t>SQL&gt; CREATE TABLESPACE </a:t>
            </a:r>
            <a:r>
              <a:rPr lang="en-US" altLang="ko-KR" err="1" smtClean="0"/>
              <a:t>gon</a:t>
            </a:r>
            <a:endParaRPr lang="en-US" altLang="ko-KR" smtClean="0"/>
          </a:p>
          <a:p>
            <a:pPr>
              <a:defRPr/>
            </a:pPr>
            <a:endParaRPr lang="en-US" altLang="ko-KR" smtClean="0"/>
          </a:p>
          <a:p>
            <a:pPr>
              <a:defRPr/>
            </a:pPr>
            <a:r>
              <a:rPr lang="en-US" altLang="ko-KR" smtClean="0"/>
              <a:t>2  DATAFILE ‘C:\APP\ORA11\ORADATA\ORCL\pc01.dbf’ size 200M;</a:t>
            </a:r>
          </a:p>
          <a:p>
            <a:pPr>
              <a:defRPr/>
            </a:pPr>
            <a:endParaRPr lang="en-US" altLang="ko-KR" smtClean="0"/>
          </a:p>
          <a:p>
            <a:pPr>
              <a:defRPr/>
            </a:pPr>
            <a:endParaRPr lang="en-US" altLang="ko-KR" smtClean="0"/>
          </a:p>
          <a:p>
            <a:pPr>
              <a:defRPr/>
            </a:pPr>
            <a:endParaRPr lang="en-US" altLang="ko-KR" smtClean="0"/>
          </a:p>
          <a:p>
            <a:pPr>
              <a:defRPr/>
            </a:pPr>
            <a:endParaRPr lang="en-US" altLang="ko-KR" smtClean="0"/>
          </a:p>
          <a:p>
            <a:pPr>
              <a:defRPr/>
            </a:pPr>
            <a:endParaRPr lang="en-US" altLang="ko-KR" smtClean="0"/>
          </a:p>
          <a:p>
            <a:pPr>
              <a:defRPr/>
            </a:pPr>
            <a:r>
              <a:rPr lang="en-US" altLang="ko-KR" smtClean="0"/>
              <a:t>SQL&gt; CREATE USER pc01 // </a:t>
            </a:r>
            <a:r>
              <a:rPr lang="ko-KR" altLang="en-US" smtClean="0"/>
              <a:t>계정 생성</a:t>
            </a:r>
          </a:p>
          <a:p>
            <a:pPr>
              <a:defRPr/>
            </a:pPr>
            <a:endParaRPr lang="ko-KR" altLang="en-US" smtClean="0"/>
          </a:p>
          <a:p>
            <a:pPr>
              <a:defRPr/>
            </a:pPr>
            <a:r>
              <a:rPr lang="en-US" altLang="ko-KR" smtClean="0"/>
              <a:t>2  IDENTIFIED BY java // </a:t>
            </a:r>
            <a:r>
              <a:rPr lang="ko-KR" altLang="en-US" smtClean="0"/>
              <a:t>패스워드 생성</a:t>
            </a:r>
          </a:p>
          <a:p>
            <a:pPr>
              <a:defRPr/>
            </a:pPr>
            <a:endParaRPr lang="ko-KR" altLang="en-US" smtClean="0"/>
          </a:p>
          <a:p>
            <a:pPr>
              <a:defRPr/>
            </a:pPr>
            <a:r>
              <a:rPr lang="en-US" altLang="ko-KR" smtClean="0"/>
              <a:t>3  DEFAULT TABLESPACE pc01 // </a:t>
            </a:r>
            <a:r>
              <a:rPr lang="ko-KR" altLang="en-US" smtClean="0"/>
              <a:t>위에서 생성한 테이블스페이스 명</a:t>
            </a:r>
          </a:p>
          <a:p>
            <a:pPr>
              <a:defRPr/>
            </a:pPr>
            <a:endParaRPr lang="ko-KR" altLang="en-US" smtClean="0"/>
          </a:p>
          <a:p>
            <a:pPr>
              <a:defRPr/>
            </a:pPr>
            <a:r>
              <a:rPr lang="en-US" altLang="ko-KR" smtClean="0"/>
              <a:t>4  QUOTA UNLIMITED ON pc01; // </a:t>
            </a:r>
            <a:r>
              <a:rPr lang="ko-KR" altLang="en-US" smtClean="0"/>
              <a:t>테이블 스페이스의 </a:t>
            </a:r>
            <a:r>
              <a:rPr lang="ko-KR" altLang="en-US" err="1" smtClean="0"/>
              <a:t>제한량</a:t>
            </a:r>
            <a:r>
              <a:rPr lang="ko-KR" altLang="en-US" smtClean="0"/>
              <a:t> 무한대 </a:t>
            </a:r>
            <a:endParaRPr lang="ko-KR" altLang="en-US"/>
          </a:p>
        </p:txBody>
      </p:sp>
      <p:sp>
        <p:nvSpPr>
          <p:cNvPr id="44544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336B5E-2F7A-4454-920F-7A373172B2DA}" type="slidenum">
              <a:rPr lang="en-US" altLang="ko-KR" smtClean="0"/>
              <a:pPr/>
              <a:t>68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64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ko-KR" altLang="en-US" smtClean="0"/>
              <a:t>접속과 기타 기능을 사용할수 있도록 </a:t>
            </a:r>
            <a:r>
              <a:rPr lang="en-US" altLang="ko-KR" smtClean="0"/>
              <a:t>GRANT </a:t>
            </a:r>
            <a:r>
              <a:rPr lang="ko-KR" altLang="en-US" smtClean="0"/>
              <a:t>를 이용해 할당한다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권한은 </a:t>
            </a:r>
            <a:r>
              <a:rPr lang="en-US" altLang="ko-KR" smtClean="0"/>
              <a:t>rool </a:t>
            </a:r>
            <a:r>
              <a:rPr lang="ko-KR" altLang="en-US" smtClean="0"/>
              <a:t>개념으로 관리하는데 </a:t>
            </a:r>
            <a:r>
              <a:rPr lang="en-US" altLang="ko-KR" smtClean="0"/>
              <a:t>connect, resource </a:t>
            </a:r>
            <a:r>
              <a:rPr lang="ko-KR" altLang="en-US" smtClean="0"/>
              <a:t>롤을 할당한다</a:t>
            </a:r>
            <a:r>
              <a:rPr lang="en-US" altLang="ko-KR" smtClean="0"/>
              <a:t>. </a:t>
            </a:r>
          </a:p>
          <a:p>
            <a:r>
              <a:rPr lang="ko-KR" altLang="en-US" smtClean="0"/>
              <a:t>이것으로 왠만한 기능은 다 된다</a:t>
            </a:r>
            <a:r>
              <a:rPr lang="en-US" altLang="ko-KR" smtClean="0"/>
              <a:t>. </a:t>
            </a:r>
          </a:p>
          <a:p>
            <a:r>
              <a:rPr lang="en-US" altLang="ko-KR" smtClean="0"/>
              <a:t>SQL&gt; GRANT connect, resource TO pc01;</a:t>
            </a:r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r>
              <a:rPr lang="ko-KR" altLang="en-US" smtClean="0"/>
              <a:t>오라클에 접속하기 위해서 </a:t>
            </a:r>
            <a:r>
              <a:rPr lang="en-US" altLang="ko-KR" smtClean="0"/>
              <a:t>TNS </a:t>
            </a:r>
            <a:r>
              <a:rPr lang="ko-KR" altLang="en-US" smtClean="0"/>
              <a:t>라는 식별자를 설정해야한다</a:t>
            </a:r>
            <a:r>
              <a:rPr lang="en-US" altLang="ko-KR" smtClean="0"/>
              <a:t>. </a:t>
            </a:r>
            <a:r>
              <a:rPr lang="ko-KR" altLang="en-US" smtClean="0"/>
              <a:t>그 속에 </a:t>
            </a:r>
          </a:p>
          <a:p>
            <a:r>
              <a:rPr lang="ko-KR" altLang="en-US" smtClean="0"/>
              <a:t>접속에 필요한 호스트 아이피</a:t>
            </a:r>
            <a:r>
              <a:rPr lang="en-US" altLang="ko-KR" smtClean="0"/>
              <a:t>, </a:t>
            </a:r>
            <a:r>
              <a:rPr lang="ko-KR" altLang="en-US" smtClean="0"/>
              <a:t>포트</a:t>
            </a:r>
            <a:r>
              <a:rPr lang="en-US" altLang="ko-KR" smtClean="0"/>
              <a:t>, SID </a:t>
            </a:r>
            <a:r>
              <a:rPr lang="ko-KR" altLang="en-US" smtClean="0"/>
              <a:t>를 설정한다</a:t>
            </a:r>
            <a:r>
              <a:rPr lang="en-US" altLang="ko-KR" smtClean="0"/>
              <a:t>. </a:t>
            </a:r>
            <a:r>
              <a:rPr lang="ko-KR" altLang="en-US" smtClean="0"/>
              <a:t>그걸 담은 문자열</a:t>
            </a:r>
          </a:p>
          <a:p>
            <a:r>
              <a:rPr lang="ko-KR" altLang="en-US" smtClean="0"/>
              <a:t>변수가 </a:t>
            </a:r>
            <a:r>
              <a:rPr lang="en-US" altLang="ko-KR" smtClean="0"/>
              <a:t>TNS </a:t>
            </a:r>
            <a:r>
              <a:rPr lang="ko-KR" altLang="en-US" smtClean="0"/>
              <a:t>명이 되며 계정 아이디와 패스워드</a:t>
            </a:r>
            <a:r>
              <a:rPr lang="en-US" altLang="ko-KR" smtClean="0"/>
              <a:t>, TNS </a:t>
            </a:r>
            <a:r>
              <a:rPr lang="ko-KR" altLang="en-US" smtClean="0"/>
              <a:t>명만 있으면 </a:t>
            </a:r>
          </a:p>
          <a:p>
            <a:r>
              <a:rPr lang="ko-KR" altLang="en-US" smtClean="0"/>
              <a:t>접속이 가능하다</a:t>
            </a:r>
            <a:r>
              <a:rPr lang="en-US" altLang="ko-KR" smtClean="0"/>
              <a:t>. </a:t>
            </a:r>
          </a:p>
          <a:p>
            <a:r>
              <a:rPr lang="ko-KR" altLang="en-US" smtClean="0"/>
              <a:t>그 </a:t>
            </a:r>
            <a:r>
              <a:rPr lang="en-US" altLang="ko-KR" smtClean="0"/>
              <a:t>TNS </a:t>
            </a:r>
            <a:r>
              <a:rPr lang="ko-KR" altLang="en-US" smtClean="0"/>
              <a:t>명을 설정하기 위해서 </a:t>
            </a:r>
            <a:r>
              <a:rPr lang="en-US" altLang="ko-KR" smtClean="0"/>
              <a:t>tnsnames.ora </a:t>
            </a:r>
            <a:r>
              <a:rPr lang="ko-KR" altLang="en-US" smtClean="0"/>
              <a:t>파일을 찾아야 한다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그 위치는 </a:t>
            </a:r>
            <a:r>
              <a:rPr lang="en-US" altLang="ko-KR" smtClean="0"/>
              <a:t>C:\app\ora11\product\11.2.0\dbhome_1\network\admin\tnsnames.ora </a:t>
            </a:r>
            <a:r>
              <a:rPr lang="ko-KR" altLang="en-US" smtClean="0"/>
              <a:t>에 있다</a:t>
            </a:r>
          </a:p>
          <a:p>
            <a:endParaRPr lang="en-US" altLang="ko-KR" smtClean="0"/>
          </a:p>
          <a:p>
            <a:endParaRPr lang="ko-KR" altLang="en-US" smtClean="0"/>
          </a:p>
        </p:txBody>
      </p:sp>
      <p:sp>
        <p:nvSpPr>
          <p:cNvPr id="44646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66C454-E9EF-4E8A-98E3-6098A1E15950}" type="slidenum">
              <a:rPr lang="en-US" altLang="ko-KR" smtClean="0"/>
              <a:pPr/>
              <a:t>69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7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85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309563" y="10479088"/>
            <a:ext cx="13920787" cy="82550"/>
            <a:chOff x="480" y="5616"/>
            <a:chExt cx="3840" cy="48"/>
          </a:xfrm>
        </p:grpSpPr>
        <p:sp>
          <p:nvSpPr>
            <p:cNvPr id="3" name="Line 21"/>
            <p:cNvSpPr>
              <a:spLocks noChangeShapeType="1"/>
            </p:cNvSpPr>
            <p:nvPr/>
          </p:nvSpPr>
          <p:spPr bwMode="auto">
            <a:xfrm>
              <a:off x="480" y="5616"/>
              <a:ext cx="3840" cy="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HY중고딕" pitchFamily="18" charset="-127"/>
              </a:endParaRPr>
            </a:p>
          </p:txBody>
        </p:sp>
        <p:sp>
          <p:nvSpPr>
            <p:cNvPr id="4" name="Rectangle 22"/>
            <p:cNvSpPr>
              <a:spLocks noChangeArrowheads="1"/>
            </p:cNvSpPr>
            <p:nvPr/>
          </p:nvSpPr>
          <p:spPr bwMode="auto">
            <a:xfrm>
              <a:off x="480" y="5616"/>
              <a:ext cx="3840" cy="48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100000">
                  <a:srgbClr val="000000">
                    <a:gamma/>
                    <a:tint val="0"/>
                    <a:invGamma/>
                  </a:srgb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latin typeface="HY중고딕" pitchFamily="18" charset="-127"/>
              </a:endParaRPr>
            </a:p>
          </p:txBody>
        </p:sp>
      </p:grpSp>
      <p:sp>
        <p:nvSpPr>
          <p:cNvPr id="5" name="Text Box 23"/>
          <p:cNvSpPr txBox="1">
            <a:spLocks noChangeArrowheads="1"/>
          </p:cNvSpPr>
          <p:nvPr/>
        </p:nvSpPr>
        <p:spPr bwMode="auto">
          <a:xfrm>
            <a:off x="12122150" y="10501313"/>
            <a:ext cx="1735138" cy="3000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50000"/>
              </a:spcBef>
              <a:defRPr/>
            </a:pPr>
            <a:r>
              <a:rPr lang="en-US" altLang="ko-KR" sz="1200" i="1" err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중고딕" pitchFamily="18" charset="-127"/>
              </a:rPr>
              <a:t>Daedeok</a:t>
            </a:r>
            <a:r>
              <a:rPr lang="en-US" altLang="ko-KR" sz="1200" i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중고딕" pitchFamily="18" charset="-127"/>
              </a:rPr>
              <a:t> IT</a:t>
            </a:r>
          </a:p>
        </p:txBody>
      </p:sp>
      <p:sp>
        <p:nvSpPr>
          <p:cNvPr id="6" name="Rectangle 24"/>
          <p:cNvSpPr>
            <a:spLocks noChangeArrowheads="1"/>
          </p:cNvSpPr>
          <p:nvPr/>
        </p:nvSpPr>
        <p:spPr bwMode="auto">
          <a:xfrm>
            <a:off x="1387475" y="414338"/>
            <a:ext cx="12801600" cy="82550"/>
          </a:xfrm>
          <a:prstGeom prst="rect">
            <a:avLst/>
          </a:prstGeom>
          <a:gradFill rotWithShape="0">
            <a:gsLst>
              <a:gs pos="0">
                <a:srgbClr val="000000">
                  <a:gamma/>
                  <a:tint val="0"/>
                  <a:invGamma/>
                </a:srgbClr>
              </a:gs>
              <a:gs pos="100000">
                <a:srgbClr val="000000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>
              <a:latin typeface="HY중고딕" pitchFamily="18" charset="-127"/>
            </a:endParaRPr>
          </a:p>
        </p:txBody>
      </p:sp>
      <p:sp>
        <p:nvSpPr>
          <p:cNvPr id="7" name="Text Box 25"/>
          <p:cNvSpPr txBox="1">
            <a:spLocks noChangeArrowheads="1"/>
          </p:cNvSpPr>
          <p:nvPr/>
        </p:nvSpPr>
        <p:spPr bwMode="auto">
          <a:xfrm>
            <a:off x="11428413" y="14288"/>
            <a:ext cx="2932112" cy="3460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400" i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중고딕" pitchFamily="18" charset="-127"/>
              </a:rPr>
              <a:t>http :// www.ddit.or.kr</a:t>
            </a:r>
            <a:endParaRPr lang="en-US" altLang="ko-KR" sz="140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8" name="Text Box 26"/>
          <p:cNvSpPr txBox="1">
            <a:spLocks noChangeArrowheads="1"/>
          </p:cNvSpPr>
          <p:nvPr/>
        </p:nvSpPr>
        <p:spPr bwMode="auto">
          <a:xfrm>
            <a:off x="13796963" y="10414000"/>
            <a:ext cx="26035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Ctr="1"/>
          <a:lstStyle/>
          <a:p>
            <a:pPr algn="ctr">
              <a:defRPr/>
            </a:pPr>
            <a:fld id="{7E7C95BF-6254-44CE-A8D8-89D8A6E33C63}" type="slidenum">
              <a:rPr lang="en-US" altLang="ko-KR" sz="1200" i="1">
                <a:latin typeface="HY중고딕" pitchFamily="18" charset="-127"/>
                <a:ea typeface="굴림체" pitchFamily="49" charset="-127"/>
              </a:rPr>
              <a:pPr algn="ctr">
                <a:defRPr/>
              </a:pPr>
              <a:t>‹#›</a:t>
            </a:fld>
            <a:endParaRPr lang="en-US" altLang="ko-KR" sz="1200" i="1"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0090" y="432555"/>
            <a:ext cx="12961620" cy="1800225"/>
          </a:xfrm>
          <a:prstGeom prst="rect">
            <a:avLst/>
          </a:prstGeom>
        </p:spPr>
        <p:txBody>
          <a:bodyPr/>
          <a:lstStyle>
            <a:lvl1pPr>
              <a:defRPr>
                <a:latin typeface="HY중고딕" pitchFamily="18" charset="-127"/>
                <a:ea typeface="HY중고딕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20090" y="2520317"/>
            <a:ext cx="12961620" cy="7128392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HY중고딕" pitchFamily="18" charset="-127"/>
                <a:ea typeface="HY중고딕" pitchFamily="18" charset="-127"/>
              </a:defRPr>
            </a:lvl1pPr>
            <a:lvl2pPr>
              <a:defRPr>
                <a:latin typeface="HY중고딕" pitchFamily="18" charset="-127"/>
                <a:ea typeface="HY중고딕" pitchFamily="18" charset="-127"/>
              </a:defRPr>
            </a:lvl2pPr>
            <a:lvl3pPr>
              <a:defRPr>
                <a:latin typeface="HY중고딕" pitchFamily="18" charset="-127"/>
                <a:ea typeface="HY중고딕" pitchFamily="18" charset="-127"/>
              </a:defRPr>
            </a:lvl3pPr>
            <a:lvl4pPr>
              <a:defRPr>
                <a:latin typeface="HY중고딕" pitchFamily="18" charset="-127"/>
                <a:ea typeface="HY중고딕" pitchFamily="18" charset="-127"/>
              </a:defRPr>
            </a:lvl4pPr>
            <a:lvl5pPr>
              <a:defRPr>
                <a:latin typeface="HY중고딕" pitchFamily="18" charset="-127"/>
                <a:ea typeface="HY중고딕" pitchFamily="18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0441307" y="432558"/>
            <a:ext cx="3240405" cy="9216152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HY중고딕" pitchFamily="18" charset="-127"/>
                <a:ea typeface="HY중고딕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20092" y="432558"/>
            <a:ext cx="9499649" cy="9216152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HY중고딕" pitchFamily="18" charset="-127"/>
                <a:ea typeface="HY중고딕" pitchFamily="18" charset="-127"/>
              </a:defRPr>
            </a:lvl1pPr>
            <a:lvl2pPr>
              <a:defRPr>
                <a:latin typeface="HY중고딕" pitchFamily="18" charset="-127"/>
                <a:ea typeface="HY중고딕" pitchFamily="18" charset="-127"/>
              </a:defRPr>
            </a:lvl2pPr>
            <a:lvl3pPr>
              <a:defRPr>
                <a:latin typeface="HY중고딕" pitchFamily="18" charset="-127"/>
                <a:ea typeface="HY중고딕" pitchFamily="18" charset="-127"/>
              </a:defRPr>
            </a:lvl3pPr>
            <a:lvl4pPr>
              <a:defRPr>
                <a:latin typeface="HY중고딕" pitchFamily="18" charset="-127"/>
                <a:ea typeface="HY중고딕" pitchFamily="18" charset="-127"/>
              </a:defRPr>
            </a:lvl4pPr>
            <a:lvl5pPr>
              <a:defRPr>
                <a:latin typeface="HY중고딕" pitchFamily="18" charset="-127"/>
                <a:ea typeface="HY중고딕" pitchFamily="18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0090" y="432555"/>
            <a:ext cx="12961620" cy="1800225"/>
          </a:xfrm>
          <a:prstGeom prst="rect">
            <a:avLst/>
          </a:prstGeom>
        </p:spPr>
        <p:txBody>
          <a:bodyPr/>
          <a:lstStyle>
            <a:lvl1pPr>
              <a:defRPr>
                <a:latin typeface="HY중고딕" pitchFamily="18" charset="-127"/>
                <a:ea typeface="HY중고딕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20090" y="2520317"/>
            <a:ext cx="12961620" cy="7128392"/>
          </a:xfrm>
          <a:prstGeom prst="rect">
            <a:avLst/>
          </a:prstGeom>
        </p:spPr>
        <p:txBody>
          <a:bodyPr/>
          <a:lstStyle>
            <a:lvl1pPr>
              <a:defRPr>
                <a:latin typeface="HY중고딕" pitchFamily="18" charset="-127"/>
                <a:ea typeface="HY중고딕" pitchFamily="18" charset="-127"/>
              </a:defRPr>
            </a:lvl1pPr>
            <a:lvl2pPr>
              <a:defRPr>
                <a:latin typeface="HY중고딕" pitchFamily="18" charset="-127"/>
                <a:ea typeface="HY중고딕" pitchFamily="18" charset="-127"/>
              </a:defRPr>
            </a:lvl2pPr>
            <a:lvl3pPr>
              <a:defRPr>
                <a:latin typeface="HY중고딕" pitchFamily="18" charset="-127"/>
                <a:ea typeface="HY중고딕" pitchFamily="18" charset="-127"/>
              </a:defRPr>
            </a:lvl3pPr>
            <a:lvl4pPr>
              <a:defRPr>
                <a:latin typeface="HY중고딕" pitchFamily="18" charset="-127"/>
                <a:ea typeface="HY중고딕" pitchFamily="18" charset="-127"/>
              </a:defRPr>
            </a:lvl4pPr>
            <a:lvl5pPr>
              <a:defRPr>
                <a:latin typeface="HY중고딕" pitchFamily="18" charset="-127"/>
                <a:ea typeface="HY중고딕" pitchFamily="18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37835" y="6940870"/>
            <a:ext cx="12241530" cy="2145269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latin typeface="HY중고딕" pitchFamily="18" charset="-127"/>
                <a:ea typeface="HY중고딕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137835" y="4578074"/>
            <a:ext cx="12241530" cy="236279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latin typeface="HY중고딕" pitchFamily="18" charset="-127"/>
                <a:ea typeface="HY중고딕" pitchFamily="18" charset="-127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0090" y="432555"/>
            <a:ext cx="12961620" cy="1800225"/>
          </a:xfrm>
          <a:prstGeom prst="rect">
            <a:avLst/>
          </a:prstGeom>
        </p:spPr>
        <p:txBody>
          <a:bodyPr/>
          <a:lstStyle>
            <a:lvl1pPr>
              <a:defRPr>
                <a:latin typeface="HY중고딕" pitchFamily="18" charset="-127"/>
                <a:ea typeface="HY중고딕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720092" y="2520317"/>
            <a:ext cx="6370027" cy="7128392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HY중고딕" pitchFamily="18" charset="-127"/>
                <a:ea typeface="HY중고딕" pitchFamily="18" charset="-127"/>
              </a:defRPr>
            </a:lvl1pPr>
            <a:lvl2pPr>
              <a:defRPr sz="2400">
                <a:latin typeface="HY중고딕" pitchFamily="18" charset="-127"/>
                <a:ea typeface="HY중고딕" pitchFamily="18" charset="-127"/>
              </a:defRPr>
            </a:lvl2pPr>
            <a:lvl3pPr>
              <a:defRPr sz="2000">
                <a:latin typeface="HY중고딕" pitchFamily="18" charset="-127"/>
                <a:ea typeface="HY중고딕" pitchFamily="18" charset="-127"/>
              </a:defRPr>
            </a:lvl3pPr>
            <a:lvl4pPr>
              <a:defRPr sz="1800">
                <a:latin typeface="HY중고딕" pitchFamily="18" charset="-127"/>
                <a:ea typeface="HY중고딕" pitchFamily="18" charset="-127"/>
              </a:defRPr>
            </a:lvl4pPr>
            <a:lvl5pPr>
              <a:defRPr sz="1800">
                <a:latin typeface="HY중고딕" pitchFamily="18" charset="-127"/>
                <a:ea typeface="HY중고딕" pitchFamily="18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311685" y="2520317"/>
            <a:ext cx="6370027" cy="7128392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HY중고딕" pitchFamily="18" charset="-127"/>
                <a:ea typeface="HY중고딕" pitchFamily="18" charset="-127"/>
              </a:defRPr>
            </a:lvl1pPr>
            <a:lvl2pPr>
              <a:defRPr sz="2400">
                <a:latin typeface="HY중고딕" pitchFamily="18" charset="-127"/>
                <a:ea typeface="HY중고딕" pitchFamily="18" charset="-127"/>
              </a:defRPr>
            </a:lvl2pPr>
            <a:lvl3pPr>
              <a:defRPr sz="2000">
                <a:latin typeface="HY중고딕" pitchFamily="18" charset="-127"/>
                <a:ea typeface="HY중고딕" pitchFamily="18" charset="-127"/>
              </a:defRPr>
            </a:lvl3pPr>
            <a:lvl4pPr>
              <a:defRPr sz="1800">
                <a:latin typeface="HY중고딕" pitchFamily="18" charset="-127"/>
                <a:ea typeface="HY중고딕" pitchFamily="18" charset="-127"/>
              </a:defRPr>
            </a:lvl4pPr>
            <a:lvl5pPr>
              <a:defRPr sz="1800">
                <a:latin typeface="HY중고딕" pitchFamily="18" charset="-127"/>
                <a:ea typeface="HY중고딕" pitchFamily="18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0090" y="432555"/>
            <a:ext cx="12961620" cy="1800225"/>
          </a:xfrm>
          <a:prstGeom prst="rect">
            <a:avLst/>
          </a:prstGeom>
        </p:spPr>
        <p:txBody>
          <a:bodyPr/>
          <a:lstStyle>
            <a:lvl1pPr>
              <a:defRPr>
                <a:latin typeface="HY중고딕" pitchFamily="18" charset="-127"/>
                <a:ea typeface="HY중고딕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0090" y="2417803"/>
            <a:ext cx="6363104" cy="10076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HY중고딕" pitchFamily="18" charset="-127"/>
                <a:ea typeface="HY중고딕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20090" y="3425428"/>
            <a:ext cx="6363104" cy="6223279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HY중고딕" pitchFamily="18" charset="-127"/>
                <a:ea typeface="HY중고딕" pitchFamily="18" charset="-127"/>
              </a:defRPr>
            </a:lvl1pPr>
            <a:lvl2pPr>
              <a:defRPr sz="2000">
                <a:latin typeface="HY중고딕" pitchFamily="18" charset="-127"/>
                <a:ea typeface="HY중고딕" pitchFamily="18" charset="-127"/>
              </a:defRPr>
            </a:lvl2pPr>
            <a:lvl3pPr>
              <a:defRPr sz="1800">
                <a:latin typeface="HY중고딕" pitchFamily="18" charset="-127"/>
                <a:ea typeface="HY중고딕" pitchFamily="18" charset="-127"/>
              </a:defRPr>
            </a:lvl3pPr>
            <a:lvl4pPr>
              <a:defRPr sz="1600">
                <a:latin typeface="HY중고딕" pitchFamily="18" charset="-127"/>
                <a:ea typeface="HY중고딕" pitchFamily="18" charset="-127"/>
              </a:defRPr>
            </a:lvl4pPr>
            <a:lvl5pPr>
              <a:defRPr sz="1600">
                <a:latin typeface="HY중고딕" pitchFamily="18" charset="-127"/>
                <a:ea typeface="HY중고딕" pitchFamily="18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7316302" y="2417803"/>
            <a:ext cx="6365411" cy="10076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HY중고딕" pitchFamily="18" charset="-127"/>
                <a:ea typeface="HY중고딕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7316302" y="3425428"/>
            <a:ext cx="6365411" cy="6223279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HY중고딕" pitchFamily="18" charset="-127"/>
                <a:ea typeface="HY중고딕" pitchFamily="18" charset="-127"/>
              </a:defRPr>
            </a:lvl1pPr>
            <a:lvl2pPr>
              <a:defRPr sz="2000">
                <a:latin typeface="HY중고딕" pitchFamily="18" charset="-127"/>
                <a:ea typeface="HY중고딕" pitchFamily="18" charset="-127"/>
              </a:defRPr>
            </a:lvl2pPr>
            <a:lvl3pPr>
              <a:defRPr sz="1800">
                <a:latin typeface="HY중고딕" pitchFamily="18" charset="-127"/>
                <a:ea typeface="HY중고딕" pitchFamily="18" charset="-127"/>
              </a:defRPr>
            </a:lvl3pPr>
            <a:lvl4pPr>
              <a:defRPr sz="1600">
                <a:latin typeface="HY중고딕" pitchFamily="18" charset="-127"/>
                <a:ea typeface="HY중고딕" pitchFamily="18" charset="-127"/>
              </a:defRPr>
            </a:lvl4pPr>
            <a:lvl5pPr>
              <a:defRPr sz="1600">
                <a:latin typeface="HY중고딕" pitchFamily="18" charset="-127"/>
                <a:ea typeface="HY중고딕" pitchFamily="18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0090" y="432555"/>
            <a:ext cx="12961620" cy="1800225"/>
          </a:xfrm>
          <a:prstGeom prst="rect">
            <a:avLst/>
          </a:prstGeom>
        </p:spPr>
        <p:txBody>
          <a:bodyPr/>
          <a:lstStyle>
            <a:lvl1pPr>
              <a:defRPr>
                <a:latin typeface="HY중고딕" pitchFamily="18" charset="-127"/>
                <a:ea typeface="HY중고딕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0092" y="430054"/>
            <a:ext cx="4738285" cy="1830229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HY중고딕" pitchFamily="18" charset="-127"/>
                <a:ea typeface="HY중고딕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631475" y="430056"/>
            <a:ext cx="8050237" cy="921865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HY중고딕" pitchFamily="18" charset="-127"/>
                <a:ea typeface="HY중고딕" pitchFamily="18" charset="-127"/>
              </a:defRPr>
            </a:lvl1pPr>
            <a:lvl2pPr>
              <a:defRPr sz="2800">
                <a:latin typeface="HY중고딕" pitchFamily="18" charset="-127"/>
                <a:ea typeface="HY중고딕" pitchFamily="18" charset="-127"/>
              </a:defRPr>
            </a:lvl2pPr>
            <a:lvl3pPr>
              <a:defRPr sz="2400">
                <a:latin typeface="HY중고딕" pitchFamily="18" charset="-127"/>
                <a:ea typeface="HY중고딕" pitchFamily="18" charset="-127"/>
              </a:defRPr>
            </a:lvl3pPr>
            <a:lvl4pPr>
              <a:defRPr sz="2000">
                <a:latin typeface="HY중고딕" pitchFamily="18" charset="-127"/>
                <a:ea typeface="HY중고딕" pitchFamily="18" charset="-127"/>
              </a:defRPr>
            </a:lvl4pPr>
            <a:lvl5pPr>
              <a:defRPr sz="2000">
                <a:latin typeface="HY중고딕" pitchFamily="18" charset="-127"/>
                <a:ea typeface="HY중고딕" pitchFamily="18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20092" y="2260285"/>
            <a:ext cx="4738285" cy="73884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Y중고딕" pitchFamily="18" charset="-127"/>
                <a:ea typeface="HY중고딕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22661" y="7560945"/>
            <a:ext cx="8641080" cy="892613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HY중고딕" pitchFamily="18" charset="-127"/>
                <a:ea typeface="HY중고딕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822661" y="965121"/>
            <a:ext cx="8641080" cy="64808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HY중고딕" pitchFamily="18" charset="-127"/>
                <a:ea typeface="HY중고딕" pitchFamily="18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822661" y="8453557"/>
            <a:ext cx="8641080" cy="12676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Y중고딕" pitchFamily="18" charset="-127"/>
                <a:ea typeface="HY중고딕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62"/>
          <p:cNvGrpSpPr>
            <a:grpSpLocks/>
          </p:cNvGrpSpPr>
          <p:nvPr/>
        </p:nvGrpSpPr>
        <p:grpSpPr bwMode="auto">
          <a:xfrm>
            <a:off x="309563" y="10479088"/>
            <a:ext cx="13920787" cy="82550"/>
            <a:chOff x="480" y="5616"/>
            <a:chExt cx="3840" cy="48"/>
          </a:xfrm>
        </p:grpSpPr>
        <p:sp>
          <p:nvSpPr>
            <p:cNvPr id="1087" name="Line 63"/>
            <p:cNvSpPr>
              <a:spLocks noChangeShapeType="1"/>
            </p:cNvSpPr>
            <p:nvPr/>
          </p:nvSpPr>
          <p:spPr bwMode="auto">
            <a:xfrm>
              <a:off x="480" y="5616"/>
              <a:ext cx="3840" cy="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HY중고딕" pitchFamily="18" charset="-127"/>
              </a:endParaRPr>
            </a:p>
          </p:txBody>
        </p:sp>
        <p:sp>
          <p:nvSpPr>
            <p:cNvPr id="1088" name="Rectangle 64"/>
            <p:cNvSpPr>
              <a:spLocks noChangeArrowheads="1"/>
            </p:cNvSpPr>
            <p:nvPr/>
          </p:nvSpPr>
          <p:spPr bwMode="auto">
            <a:xfrm>
              <a:off x="480" y="5616"/>
              <a:ext cx="3840" cy="48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100000">
                  <a:srgbClr val="000000">
                    <a:gamma/>
                    <a:tint val="0"/>
                    <a:invGamma/>
                  </a:srgb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>
                <a:latin typeface="HY중고딕" pitchFamily="18" charset="-127"/>
              </a:endParaRPr>
            </a:p>
          </p:txBody>
        </p:sp>
      </p:grpSp>
      <p:sp>
        <p:nvSpPr>
          <p:cNvPr id="1089" name="Text Box 65"/>
          <p:cNvSpPr txBox="1">
            <a:spLocks noChangeArrowheads="1"/>
          </p:cNvSpPr>
          <p:nvPr/>
        </p:nvSpPr>
        <p:spPr bwMode="auto">
          <a:xfrm>
            <a:off x="12628563" y="10501313"/>
            <a:ext cx="1736725" cy="3000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50000"/>
              </a:spcBef>
              <a:defRPr/>
            </a:pPr>
            <a:r>
              <a:rPr lang="en-US" altLang="ko-KR" sz="1200" i="1" err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중고딕" pitchFamily="18" charset="-127"/>
              </a:rPr>
              <a:t>Daedeok</a:t>
            </a:r>
            <a:r>
              <a:rPr lang="en-US" altLang="ko-KR" sz="1200" i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중고딕" pitchFamily="18" charset="-127"/>
              </a:rPr>
              <a:t> IT</a:t>
            </a:r>
          </a:p>
        </p:txBody>
      </p:sp>
      <p:sp>
        <p:nvSpPr>
          <p:cNvPr id="1090" name="Rectangle 66"/>
          <p:cNvSpPr>
            <a:spLocks noChangeArrowheads="1"/>
          </p:cNvSpPr>
          <p:nvPr/>
        </p:nvSpPr>
        <p:spPr bwMode="auto">
          <a:xfrm>
            <a:off x="1387475" y="414338"/>
            <a:ext cx="12801600" cy="82550"/>
          </a:xfrm>
          <a:prstGeom prst="rect">
            <a:avLst/>
          </a:prstGeom>
          <a:gradFill rotWithShape="0">
            <a:gsLst>
              <a:gs pos="0">
                <a:srgbClr val="000000">
                  <a:gamma/>
                  <a:tint val="0"/>
                  <a:invGamma/>
                </a:srgbClr>
              </a:gs>
              <a:gs pos="100000">
                <a:srgbClr val="000000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>
              <a:latin typeface="HY중고딕" pitchFamily="18" charset="-127"/>
            </a:endParaRPr>
          </a:p>
        </p:txBody>
      </p:sp>
      <p:sp>
        <p:nvSpPr>
          <p:cNvPr id="1091" name="Text Box 67"/>
          <p:cNvSpPr txBox="1">
            <a:spLocks noChangeArrowheads="1"/>
          </p:cNvSpPr>
          <p:nvPr/>
        </p:nvSpPr>
        <p:spPr bwMode="auto">
          <a:xfrm>
            <a:off x="11428413" y="14288"/>
            <a:ext cx="2932112" cy="3460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ko-KR" sz="1400" i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중고딕" pitchFamily="18" charset="-127"/>
              </a:rPr>
              <a:t>http :// www.ddit.or.kr</a:t>
            </a:r>
            <a:endParaRPr lang="en-US" altLang="ko-KR" sz="140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092" name="Text Box 68"/>
          <p:cNvSpPr txBox="1">
            <a:spLocks noChangeArrowheads="1"/>
          </p:cNvSpPr>
          <p:nvPr/>
        </p:nvSpPr>
        <p:spPr bwMode="auto">
          <a:xfrm>
            <a:off x="14090650" y="10458450"/>
            <a:ext cx="26035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Ctr="1"/>
          <a:lstStyle/>
          <a:p>
            <a:pPr algn="ctr">
              <a:defRPr/>
            </a:pPr>
            <a:fld id="{40B38360-3410-40EE-B2E6-01D77F77963E}" type="slidenum">
              <a:rPr lang="en-US" altLang="ko-KR" sz="900">
                <a:latin typeface="HY중고딕" pitchFamily="18" charset="-127"/>
                <a:ea typeface="굴림체" pitchFamily="49" charset="-127"/>
              </a:rPr>
              <a:pPr algn="ctr">
                <a:defRPr/>
              </a:pPr>
              <a:t>‹#›</a:t>
            </a:fld>
            <a:endParaRPr lang="en-US" altLang="ko-KR" sz="900">
              <a:latin typeface="HY중고딕" pitchFamily="18" charset="-127"/>
              <a:ea typeface="굴림체" pitchFamily="49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transition>
    <p:random/>
  </p:transition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휴먼둥근고딕" pitchFamily="2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휴먼둥근고딕" pitchFamily="2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휴먼둥근고딕" pitchFamily="2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휴먼둥근고딕" pitchFamily="2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휴먼둥근고딕" pitchFamily="2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휴먼둥근고딕" pitchFamily="2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휴먼둥근고딕" pitchFamily="2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휴먼둥근고딕" pitchFamily="2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2.bin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hyperlink" Target="prod_insert.txt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4.bin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buyprod_insert.txt" TargetMode="External"/><Relationship Id="rId2" Type="http://schemas.openxmlformats.org/officeDocument/2006/relationships/hyperlink" Target="prod_insert.txt" TargetMode="Externa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hyperlink" Target="member_insert.txt" TargetMode="Externa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cart_insert.txt" TargetMode="Externa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hyperlink" Target="ziptb_insert.txt" TargetMode="Externa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hyperlink" Target="23.txt" TargetMode="Externa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hyperlink" Target="24-1.txt" TargetMode="Externa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hyperlink" Target="24-2.txt" TargetMode="Externa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hyperlink" Target="25.txt" TargetMode="Externa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hyperlink" Target="26.txt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hyperlink" Target="27-2.txt" TargetMode="External"/><Relationship Id="rId2" Type="http://schemas.openxmlformats.org/officeDocument/2006/relationships/hyperlink" Target="27-1.txt" TargetMode="Externa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hyperlink" Target="28.txt" TargetMode="Externa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hyperlink" Target="29-1.txt" TargetMode="Externa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hyperlink" Target="29-2.txt" TargetMode="Externa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hyperlink" Target="30-1.txt" TargetMode="Externa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hyperlink" Target="30-3.txt" TargetMode="External"/><Relationship Id="rId2" Type="http://schemas.openxmlformats.org/officeDocument/2006/relationships/hyperlink" Target="30-2.txt" TargetMode="Externa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31-2.txt" TargetMode="External"/><Relationship Id="rId2" Type="http://schemas.openxmlformats.org/officeDocument/2006/relationships/hyperlink" Target="31-1.txt" TargetMode="Externa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hyperlink" Target="32-2.txt" TargetMode="Externa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hyperlink" Target="32-2.txt" TargetMode="Externa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hyperlink" Target="36-1.tx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hyperlink" Target="34-1.txt" TargetMode="Externa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hyperlink" Target="34-3.txt" TargetMode="External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hyperlink" Target="37.txt" TargetMode="Externa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hyperlink" Target="39.tx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hyperlink" Target="42-2.txt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hyperlink" Target="42-2.txt" TargetMode="Externa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hyperlink" Target="42-2.txt" TargetMode="External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hyperlink" Target="48.txt" TargetMode="Externa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hyperlink" Target="49-1.txt" TargetMode="Externa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hyperlink" Target="53-2.txt" TargetMode="External"/><Relationship Id="rId2" Type="http://schemas.openxmlformats.org/officeDocument/2006/relationships/hyperlink" Target="53-1.txt" TargetMode="Externa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hyperlink" Target="54-1.txt" TargetMode="External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hyperlink" Target="54-3.txt" TargetMode="External"/><Relationship Id="rId2" Type="http://schemas.openxmlformats.org/officeDocument/2006/relationships/hyperlink" Target="54-2.txt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54-4.txt" TargetMode="Externa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hyperlink" Target="54-3.txt" TargetMode="External"/><Relationship Id="rId2" Type="http://schemas.openxmlformats.org/officeDocument/2006/relationships/hyperlink" Target="54-6.txt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hyperlink" Target="55-2.txt" TargetMode="External"/><Relationship Id="rId2" Type="http://schemas.openxmlformats.org/officeDocument/2006/relationships/hyperlink" Target="55-1.txt" TargetMode="External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hyperlink" Target="56-2.txt" TargetMode="External"/><Relationship Id="rId2" Type="http://schemas.openxmlformats.org/officeDocument/2006/relationships/hyperlink" Target="56-1.txt" TargetMode="External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hyperlink" Target="56-3.txt" TargetMode="External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hyperlink" Target="57-1.txt" TargetMode="External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hyperlink" Target="57-2.txt" TargetMode="External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hyperlink" Target="57-2.txt" TargetMode="Externa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hyperlink" Target="57-2.txt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57-2.txt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hyperlink" Target="52.txt" TargetMode="External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hyperlink" Target="52.txt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hyperlink" Target="59.txt" TargetMode="External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hyperlink" Target="67-1.txt" TargetMode="External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hyperlink" Target="67-1.txt" TargetMode="External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hyperlink" Target="67-2.txt" TargetMode="External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hyperlink" Target="70-1.txt" TargetMode="External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hyperlink" Target="70-2.txt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hyperlink" Target="74-2.txt" TargetMode="External"/><Relationship Id="rId2" Type="http://schemas.openxmlformats.org/officeDocument/2006/relationships/hyperlink" Target="74-1.txt" TargetMode="External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hyperlink" Target="78.txt" TargetMode="External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hyperlink" Target="79.txt" TargetMode="External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hyperlink" Target="80-1.txt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png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hyperlink" Target="80-1.txt" TargetMode="External"/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hyperlink" Target="80-2.txt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hyperlink" Target="80-2.txt" TargetMode="External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slide" Target="slide21.xml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1.png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2.png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hyperlink" Target="86.txt" TargetMode="External"/><Relationship Id="rId1" Type="http://schemas.openxmlformats.org/officeDocument/2006/relationships/slideLayout" Target="../slideLayouts/slideLayout1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hyperlink" Target="97.txt" TargetMode="External"/><Relationship Id="rId1" Type="http://schemas.openxmlformats.org/officeDocument/2006/relationships/slideLayout" Target="../slideLayouts/slideLayout1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hyperlink" Target="98.txt" TargetMode="External"/><Relationship Id="rId1" Type="http://schemas.openxmlformats.org/officeDocument/2006/relationships/slideLayout" Target="../slideLayouts/slideLayout1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hyperlink" Target="99-2.txt" TargetMode="External"/><Relationship Id="rId2" Type="http://schemas.openxmlformats.org/officeDocument/2006/relationships/hyperlink" Target="99-1.txt" TargetMode="External"/><Relationship Id="rId1" Type="http://schemas.openxmlformats.org/officeDocument/2006/relationships/slideLayout" Target="../slideLayouts/slideLayout1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hyperlink" Target="100.txt" TargetMode="External"/><Relationship Id="rId1" Type="http://schemas.openxmlformats.org/officeDocument/2006/relationships/slideLayout" Target="../slideLayouts/slideLayout1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hyperlink" Target="102-1.txt" TargetMode="External"/><Relationship Id="rId1" Type="http://schemas.openxmlformats.org/officeDocument/2006/relationships/slideLayout" Target="../slideLayouts/slideLayout1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hyperlink" Target="102-2.txt" TargetMode="External"/><Relationship Id="rId1" Type="http://schemas.openxmlformats.org/officeDocument/2006/relationships/slideLayout" Target="../slideLayouts/slideLayout1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hyperlink" Target="102-2.txt" TargetMode="External"/><Relationship Id="rId1" Type="http://schemas.openxmlformats.org/officeDocument/2006/relationships/slideLayout" Target="../slideLayouts/slideLayout1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hyperlink" Target="104.txt" TargetMode="External"/><Relationship Id="rId1" Type="http://schemas.openxmlformats.org/officeDocument/2006/relationships/slideLayout" Target="../slideLayouts/slideLayout1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hyperlink" Target="106-1.txt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hyperlink" Target="106-2.txt" TargetMode="External"/><Relationship Id="rId1" Type="http://schemas.openxmlformats.org/officeDocument/2006/relationships/slideLayout" Target="../slideLayouts/slideLayout1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hyperlink" Target="108.txt" TargetMode="External"/><Relationship Id="rId1" Type="http://schemas.openxmlformats.org/officeDocument/2006/relationships/slideLayout" Target="../slideLayouts/slideLayout1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hyperlink" Target="108.txt" TargetMode="External"/><Relationship Id="rId1" Type="http://schemas.openxmlformats.org/officeDocument/2006/relationships/slideLayout" Target="../slideLayouts/slideLayout1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hyperlink" Target="108.txt" TargetMode="External"/><Relationship Id="rId1" Type="http://schemas.openxmlformats.org/officeDocument/2006/relationships/slideLayout" Target="../slideLayouts/slideLayout1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hyperlink" Target="108.txt" TargetMode="External"/><Relationship Id="rId1" Type="http://schemas.openxmlformats.org/officeDocument/2006/relationships/slideLayout" Target="../slideLayouts/slideLayout1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hyperlink" Target="108.txt" TargetMode="External"/><Relationship Id="rId1" Type="http://schemas.openxmlformats.org/officeDocument/2006/relationships/slideLayout" Target="../slideLayouts/slideLayout1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hyperlink" Target="108.txt" TargetMode="External"/><Relationship Id="rId1" Type="http://schemas.openxmlformats.org/officeDocument/2006/relationships/slideLayout" Target="../slideLayouts/slideLayout1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hyperlink" Target="108.txt" TargetMode="External"/><Relationship Id="rId1" Type="http://schemas.openxmlformats.org/officeDocument/2006/relationships/slideLayout" Target="../slideLayouts/slideLayout1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hyperlink" Target="108.txt" TargetMode="External"/><Relationship Id="rId1" Type="http://schemas.openxmlformats.org/officeDocument/2006/relationships/slideLayout" Target="../slideLayouts/slideLayout1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hyperlink" Target="108.txt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hyperlink" Target="114-1.txt" TargetMode="External"/><Relationship Id="rId1" Type="http://schemas.openxmlformats.org/officeDocument/2006/relationships/slideLayout" Target="../slideLayouts/slideLayout1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hyperlink" Target="117-1.txt" TargetMode="External"/><Relationship Id="rId1" Type="http://schemas.openxmlformats.org/officeDocument/2006/relationships/slideLayout" Target="../slideLayouts/slideLayout1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hyperlink" Target="117-1.txt" TargetMode="External"/><Relationship Id="rId1" Type="http://schemas.openxmlformats.org/officeDocument/2006/relationships/slideLayout" Target="../slideLayouts/slideLayout1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hyperlink" Target="118-1.txt" TargetMode="External"/><Relationship Id="rId1" Type="http://schemas.openxmlformats.org/officeDocument/2006/relationships/slideLayout" Target="../slideLayouts/slideLayout1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hyperlink" Target="120.txt" TargetMode="External"/><Relationship Id="rId1" Type="http://schemas.openxmlformats.org/officeDocument/2006/relationships/slideLayout" Target="../slideLayouts/slideLayout1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2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473" name="Text Box 1033"/>
          <p:cNvSpPr txBox="1">
            <a:spLocks noChangeArrowheads="1"/>
          </p:cNvSpPr>
          <p:nvPr/>
        </p:nvSpPr>
        <p:spPr bwMode="auto">
          <a:xfrm>
            <a:off x="0" y="2846388"/>
            <a:ext cx="14401800" cy="11080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ko-KR" sz="6600">
                <a:effectLst>
                  <a:outerShdw blurRad="38100" dist="38100" dir="2700000" algn="tl">
                    <a:srgbClr val="C0C0C0"/>
                  </a:outerShdw>
                </a:effectLst>
                <a:latin typeface="HY중고딕" pitchFamily="18" charset="-127"/>
                <a:ea typeface="서울도시" pitchFamily="18" charset="-127"/>
              </a:rPr>
              <a:t>ORACLE</a:t>
            </a:r>
          </a:p>
        </p:txBody>
      </p:sp>
      <p:sp>
        <p:nvSpPr>
          <p:cNvPr id="5123" name="Rectangle 1037"/>
          <p:cNvSpPr>
            <a:spLocks noChangeArrowheads="1"/>
          </p:cNvSpPr>
          <p:nvPr/>
        </p:nvSpPr>
        <p:spPr bwMode="auto">
          <a:xfrm>
            <a:off x="0" y="4618038"/>
            <a:ext cx="184150" cy="369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>
              <a:latin typeface="HY중고딕" pitchFamily="18" charset="-127"/>
            </a:endParaRPr>
          </a:p>
        </p:txBody>
      </p:sp>
      <p:pic>
        <p:nvPicPr>
          <p:cNvPr id="5124" name="_x92452800" descr="EMB00000dd419ed"/>
          <p:cNvPicPr>
            <a:picLocks noChangeAspect="1" noChangeArrowheads="1"/>
          </p:cNvPicPr>
          <p:nvPr/>
        </p:nvPicPr>
        <p:blipFill>
          <a:blip r:embed="rId2" cstate="print"/>
          <a:srcRect l="9547"/>
          <a:stretch>
            <a:fillRect/>
          </a:stretch>
        </p:blipFill>
        <p:spPr bwMode="auto">
          <a:xfrm>
            <a:off x="4083050" y="8810625"/>
            <a:ext cx="2028825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_x92435912" descr="EMB00000dd419ee"/>
          <p:cNvPicPr>
            <a:picLocks noChangeAspect="1" noChangeArrowheads="1"/>
          </p:cNvPicPr>
          <p:nvPr/>
        </p:nvPicPr>
        <p:blipFill>
          <a:blip r:embed="rId3" cstate="print"/>
          <a:srcRect t="10756"/>
          <a:stretch>
            <a:fillRect/>
          </a:stretch>
        </p:blipFill>
        <p:spPr bwMode="auto">
          <a:xfrm>
            <a:off x="6153150" y="8718550"/>
            <a:ext cx="5202238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6" name="Rectangle 1040"/>
          <p:cNvSpPr>
            <a:spLocks noChangeArrowheads="1"/>
          </p:cNvSpPr>
          <p:nvPr/>
        </p:nvSpPr>
        <p:spPr bwMode="auto">
          <a:xfrm>
            <a:off x="0" y="4516438"/>
            <a:ext cx="184150" cy="3683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1026"/>
          <p:cNvSpPr txBox="1">
            <a:spLocks noChangeArrowheads="1"/>
          </p:cNvSpPr>
          <p:nvPr/>
        </p:nvSpPr>
        <p:spPr bwMode="auto">
          <a:xfrm>
            <a:off x="720725" y="1938338"/>
            <a:ext cx="12960350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일괄  처리 시스템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(batch processing system) </a:t>
            </a:r>
          </a:p>
          <a:p>
            <a:pPr marL="914400" lvl="1" indent="-457200">
              <a:spcBef>
                <a:spcPct val="50000"/>
              </a:spcBef>
              <a:buClr>
                <a:srgbClr val="FF3300"/>
              </a:buClr>
              <a:buFont typeface="Wingdings" pitchFamily="2" charset="2"/>
              <a:buNone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-  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일정 기간동안 데이터를 모아서 일시에 작업을 처리하는 시스템 </a:t>
            </a:r>
          </a:p>
          <a:p>
            <a:pPr marL="457200" indent="-457200"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온라인 처리 시스템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(on-line processing system)  </a:t>
            </a:r>
          </a:p>
          <a:p>
            <a:pPr marL="914400" lvl="1" indent="-457200">
              <a:spcBef>
                <a:spcPct val="50000"/>
              </a:spcBef>
              <a:buClr>
                <a:srgbClr val="FF3300"/>
              </a:buClr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-  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작업 처리 요구가 발생하면 즉시 시스템에서 처리함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</a:t>
            </a:r>
          </a:p>
        </p:txBody>
      </p:sp>
      <p:grpSp>
        <p:nvGrpSpPr>
          <p:cNvPr id="14339" name="Group 1028"/>
          <p:cNvGrpSpPr>
            <a:grpSpLocks/>
          </p:cNvGrpSpPr>
          <p:nvPr/>
        </p:nvGrpSpPr>
        <p:grpSpPr bwMode="auto">
          <a:xfrm>
            <a:off x="3600450" y="4248150"/>
            <a:ext cx="8929688" cy="5610225"/>
            <a:chOff x="624" y="960"/>
            <a:chExt cx="4032" cy="2784"/>
          </a:xfrm>
        </p:grpSpPr>
        <p:sp>
          <p:nvSpPr>
            <p:cNvPr id="14343" name="Oval 1029"/>
            <p:cNvSpPr>
              <a:spLocks noChangeArrowheads="1"/>
            </p:cNvSpPr>
            <p:nvPr/>
          </p:nvSpPr>
          <p:spPr bwMode="auto">
            <a:xfrm>
              <a:off x="2016" y="1968"/>
              <a:ext cx="1248" cy="1008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FFCC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20000"/>
                </a:lnSpc>
              </a:pPr>
              <a:r>
                <a:rPr lang="en-US" altLang="ko-KR" sz="2400">
                  <a:latin typeface="HY중고딕" pitchFamily="18" charset="-127"/>
                  <a:ea typeface="HY중고딕" pitchFamily="18" charset="-127"/>
                </a:rPr>
                <a:t>Data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ko-KR" sz="2400">
                  <a:latin typeface="HY중고딕" pitchFamily="18" charset="-127"/>
                  <a:ea typeface="HY중고딕" pitchFamily="18" charset="-127"/>
                </a:rPr>
                <a:t>Processing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ko-KR" sz="2400">
                  <a:latin typeface="HY중고딕" pitchFamily="18" charset="-127"/>
                  <a:ea typeface="HY중고딕" pitchFamily="18" charset="-127"/>
                </a:rPr>
                <a:t>System</a:t>
              </a:r>
            </a:p>
          </p:txBody>
        </p:sp>
        <p:sp>
          <p:nvSpPr>
            <p:cNvPr id="43014" name="Rectangle 1030"/>
            <p:cNvSpPr>
              <a:spLocks noChangeArrowheads="1"/>
            </p:cNvSpPr>
            <p:nvPr/>
          </p:nvSpPr>
          <p:spPr bwMode="auto">
            <a:xfrm>
              <a:off x="1656" y="960"/>
              <a:ext cx="816" cy="385"/>
            </a:xfrm>
            <a:prstGeom prst="rect">
              <a:avLst/>
            </a:prstGeom>
            <a:gradFill rotWithShape="0">
              <a:gsLst>
                <a:gs pos="0">
                  <a:srgbClr val="FFCCCC"/>
                </a:gs>
                <a:gs pos="50000">
                  <a:schemeClr val="bg1"/>
                </a:gs>
                <a:gs pos="100000">
                  <a:srgbClr val="FFCCCC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Batch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processing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system</a:t>
              </a:r>
            </a:p>
          </p:txBody>
        </p:sp>
        <p:sp>
          <p:nvSpPr>
            <p:cNvPr id="43015" name="Rectangle 1031"/>
            <p:cNvSpPr>
              <a:spLocks noChangeArrowheads="1"/>
            </p:cNvSpPr>
            <p:nvPr/>
          </p:nvSpPr>
          <p:spPr bwMode="auto">
            <a:xfrm>
              <a:off x="2808" y="960"/>
              <a:ext cx="816" cy="385"/>
            </a:xfrm>
            <a:prstGeom prst="rect">
              <a:avLst/>
            </a:prstGeom>
            <a:gradFill rotWithShape="0">
              <a:gsLst>
                <a:gs pos="0">
                  <a:srgbClr val="FFCCCC"/>
                </a:gs>
                <a:gs pos="50000">
                  <a:schemeClr val="bg1"/>
                </a:gs>
                <a:gs pos="100000">
                  <a:srgbClr val="FFCCCC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On-line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processing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system</a:t>
              </a:r>
            </a:p>
          </p:txBody>
        </p:sp>
        <p:sp>
          <p:nvSpPr>
            <p:cNvPr id="43016" name="Rectangle 1032"/>
            <p:cNvSpPr>
              <a:spLocks noChangeArrowheads="1"/>
            </p:cNvSpPr>
            <p:nvPr/>
          </p:nvSpPr>
          <p:spPr bwMode="auto">
            <a:xfrm>
              <a:off x="624" y="2784"/>
              <a:ext cx="816" cy="386"/>
            </a:xfrm>
            <a:prstGeom prst="rect">
              <a:avLst/>
            </a:prstGeom>
            <a:gradFill rotWithShape="0">
              <a:gsLst>
                <a:gs pos="0">
                  <a:srgbClr val="FFCCCC"/>
                </a:gs>
                <a:gs pos="50000">
                  <a:schemeClr val="bg1"/>
                </a:gs>
                <a:gs pos="100000">
                  <a:srgbClr val="FFCCCC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On-line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processing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system</a:t>
              </a:r>
            </a:p>
          </p:txBody>
        </p:sp>
        <p:sp>
          <p:nvSpPr>
            <p:cNvPr id="43017" name="Rectangle 1033"/>
            <p:cNvSpPr>
              <a:spLocks noChangeArrowheads="1"/>
            </p:cNvSpPr>
            <p:nvPr/>
          </p:nvSpPr>
          <p:spPr bwMode="auto">
            <a:xfrm>
              <a:off x="624" y="3359"/>
              <a:ext cx="816" cy="385"/>
            </a:xfrm>
            <a:prstGeom prst="rect">
              <a:avLst/>
            </a:prstGeom>
            <a:gradFill rotWithShape="0">
              <a:gsLst>
                <a:gs pos="0">
                  <a:srgbClr val="FFCCCC"/>
                </a:gs>
                <a:gs pos="50000">
                  <a:schemeClr val="bg1"/>
                </a:gs>
                <a:gs pos="100000">
                  <a:srgbClr val="FFCCCC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Off-line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processing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system</a:t>
              </a:r>
            </a:p>
          </p:txBody>
        </p:sp>
        <p:sp>
          <p:nvSpPr>
            <p:cNvPr id="43018" name="Rectangle 1034"/>
            <p:cNvSpPr>
              <a:spLocks noChangeArrowheads="1"/>
            </p:cNvSpPr>
            <p:nvPr/>
          </p:nvSpPr>
          <p:spPr bwMode="auto">
            <a:xfrm>
              <a:off x="3840" y="2737"/>
              <a:ext cx="816" cy="383"/>
            </a:xfrm>
            <a:prstGeom prst="rect">
              <a:avLst/>
            </a:prstGeom>
            <a:gradFill rotWithShape="0">
              <a:gsLst>
                <a:gs pos="0">
                  <a:srgbClr val="FFCCCC"/>
                </a:gs>
                <a:gs pos="50000">
                  <a:schemeClr val="bg1"/>
                </a:gs>
                <a:gs pos="100000">
                  <a:srgbClr val="FFCCCC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Centralized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processing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system</a:t>
              </a:r>
            </a:p>
          </p:txBody>
        </p:sp>
        <p:sp>
          <p:nvSpPr>
            <p:cNvPr id="43019" name="Rectangle 1035"/>
            <p:cNvSpPr>
              <a:spLocks noChangeArrowheads="1"/>
            </p:cNvSpPr>
            <p:nvPr/>
          </p:nvSpPr>
          <p:spPr bwMode="auto">
            <a:xfrm>
              <a:off x="3840" y="3312"/>
              <a:ext cx="816" cy="384"/>
            </a:xfrm>
            <a:prstGeom prst="rect">
              <a:avLst/>
            </a:prstGeom>
            <a:gradFill rotWithShape="0">
              <a:gsLst>
                <a:gs pos="0">
                  <a:srgbClr val="FFCCCC"/>
                </a:gs>
                <a:gs pos="50000">
                  <a:schemeClr val="bg1"/>
                </a:gs>
                <a:gs pos="100000">
                  <a:srgbClr val="FFCCCC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Distributed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processing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system</a:t>
              </a:r>
            </a:p>
          </p:txBody>
        </p:sp>
        <p:cxnSp>
          <p:nvCxnSpPr>
            <p:cNvPr id="14350" name="AutoShape 1036"/>
            <p:cNvCxnSpPr>
              <a:cxnSpLocks noChangeShapeType="1"/>
              <a:stCxn id="14343" idx="0"/>
              <a:endCxn id="43014" idx="2"/>
            </p:cNvCxnSpPr>
            <p:nvPr/>
          </p:nvCxnSpPr>
          <p:spPr bwMode="auto">
            <a:xfrm rot="5400000" flipH="1">
              <a:off x="2040" y="1368"/>
              <a:ext cx="624" cy="576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351" name="AutoShape 1037"/>
            <p:cNvCxnSpPr>
              <a:cxnSpLocks noChangeShapeType="1"/>
              <a:stCxn id="14343" idx="0"/>
              <a:endCxn id="43015" idx="2"/>
            </p:cNvCxnSpPr>
            <p:nvPr/>
          </p:nvCxnSpPr>
          <p:spPr bwMode="auto">
            <a:xfrm rot="-5400000">
              <a:off x="2616" y="1368"/>
              <a:ext cx="624" cy="576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352" name="AutoShape 1038"/>
            <p:cNvCxnSpPr>
              <a:cxnSpLocks noChangeShapeType="1"/>
              <a:stCxn id="14343" idx="3"/>
              <a:endCxn id="43016" idx="3"/>
            </p:cNvCxnSpPr>
            <p:nvPr/>
          </p:nvCxnSpPr>
          <p:spPr bwMode="auto">
            <a:xfrm rot="5400000">
              <a:off x="1746" y="2522"/>
              <a:ext cx="148" cy="759"/>
            </a:xfrm>
            <a:prstGeom prst="curvedConnector4">
              <a:avLst>
                <a:gd name="adj1" fmla="val 197296"/>
                <a:gd name="adj2" fmla="val 62056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353" name="AutoShape 1039"/>
            <p:cNvCxnSpPr>
              <a:cxnSpLocks noChangeShapeType="1"/>
              <a:stCxn id="14343" idx="3"/>
              <a:endCxn id="43017" idx="3"/>
            </p:cNvCxnSpPr>
            <p:nvPr/>
          </p:nvCxnSpPr>
          <p:spPr bwMode="auto">
            <a:xfrm rot="5400000">
              <a:off x="1458" y="2810"/>
              <a:ext cx="724" cy="759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354" name="AutoShape 1040"/>
            <p:cNvCxnSpPr>
              <a:cxnSpLocks noChangeShapeType="1"/>
              <a:stCxn id="14343" idx="5"/>
              <a:endCxn id="43018" idx="1"/>
            </p:cNvCxnSpPr>
            <p:nvPr/>
          </p:nvCxnSpPr>
          <p:spPr bwMode="auto">
            <a:xfrm rot="16200000" flipH="1">
              <a:off x="3411" y="2498"/>
              <a:ext cx="100" cy="759"/>
            </a:xfrm>
            <a:prstGeom prst="curvedConnector4">
              <a:avLst>
                <a:gd name="adj1" fmla="val 292000"/>
                <a:gd name="adj2" fmla="val 62056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355" name="AutoShape 1041"/>
            <p:cNvCxnSpPr>
              <a:cxnSpLocks noChangeShapeType="1"/>
              <a:stCxn id="14343" idx="5"/>
              <a:endCxn id="43019" idx="1"/>
            </p:cNvCxnSpPr>
            <p:nvPr/>
          </p:nvCxnSpPr>
          <p:spPr bwMode="auto">
            <a:xfrm rot="16200000" flipH="1">
              <a:off x="3123" y="2786"/>
              <a:ext cx="676" cy="759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56" name="Rectangle 1042"/>
            <p:cNvSpPr>
              <a:spLocks noChangeArrowheads="1"/>
            </p:cNvSpPr>
            <p:nvPr/>
          </p:nvSpPr>
          <p:spPr bwMode="auto">
            <a:xfrm>
              <a:off x="2400" y="1584"/>
              <a:ext cx="480" cy="19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 sz="2000">
                  <a:latin typeface="HY중고딕" pitchFamily="18" charset="-127"/>
                  <a:ea typeface="HY중고딕" pitchFamily="18" charset="-127"/>
                </a:rPr>
                <a:t>실시간성</a:t>
              </a:r>
            </a:p>
          </p:txBody>
        </p:sp>
        <p:sp>
          <p:nvSpPr>
            <p:cNvPr id="14357" name="Rectangle 1043"/>
            <p:cNvSpPr>
              <a:spLocks noChangeArrowheads="1"/>
            </p:cNvSpPr>
            <p:nvPr/>
          </p:nvSpPr>
          <p:spPr bwMode="auto">
            <a:xfrm>
              <a:off x="1824" y="2976"/>
              <a:ext cx="384" cy="33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 sz="2000">
                  <a:latin typeface="HY중고딕" pitchFamily="18" charset="-127"/>
                  <a:ea typeface="HY중고딕" pitchFamily="18" charset="-127"/>
                </a:rPr>
                <a:t>저장장치</a:t>
              </a:r>
            </a:p>
            <a:p>
              <a:r>
                <a:rPr lang="ko-KR" altLang="en-US" sz="2000">
                  <a:latin typeface="HY중고딕" pitchFamily="18" charset="-127"/>
                  <a:ea typeface="HY중고딕" pitchFamily="18" charset="-127"/>
                </a:rPr>
                <a:t>접근성</a:t>
              </a:r>
            </a:p>
          </p:txBody>
        </p:sp>
        <p:sp>
          <p:nvSpPr>
            <p:cNvPr id="14358" name="Rectangle 1044"/>
            <p:cNvSpPr>
              <a:spLocks noChangeArrowheads="1"/>
            </p:cNvSpPr>
            <p:nvPr/>
          </p:nvSpPr>
          <p:spPr bwMode="auto">
            <a:xfrm>
              <a:off x="3120" y="2976"/>
              <a:ext cx="384" cy="33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 sz="2000">
                  <a:latin typeface="HY중고딕" pitchFamily="18" charset="-127"/>
                  <a:ea typeface="HY중고딕" pitchFamily="18" charset="-127"/>
                </a:rPr>
                <a:t>데이터</a:t>
              </a:r>
            </a:p>
            <a:p>
              <a:r>
                <a:rPr lang="ko-KR" altLang="en-US" sz="2000">
                  <a:latin typeface="HY중고딕" pitchFamily="18" charset="-127"/>
                  <a:ea typeface="HY중고딕" pitchFamily="18" charset="-127"/>
                </a:rPr>
                <a:t>집중</a:t>
              </a:r>
            </a:p>
          </p:txBody>
        </p:sp>
      </p:grpSp>
      <p:sp>
        <p:nvSpPr>
          <p:cNvPr id="14340" name="Rectangle 1045"/>
          <p:cNvSpPr>
            <a:spLocks noChangeArrowheads="1"/>
          </p:cNvSpPr>
          <p:nvPr/>
        </p:nvSpPr>
        <p:spPr bwMode="auto">
          <a:xfrm>
            <a:off x="239713" y="1338263"/>
            <a:ext cx="13801725" cy="8640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43030" name="Rectangle 1046"/>
          <p:cNvSpPr>
            <a:spLocks noChangeArrowheads="1"/>
          </p:cNvSpPr>
          <p:nvPr/>
        </p:nvSpPr>
        <p:spPr bwMode="auto">
          <a:xfrm>
            <a:off x="960438" y="977900"/>
            <a:ext cx="11880850" cy="8397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4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3. </a:t>
            </a:r>
            <a:r>
              <a:rPr lang="ko-KR" altLang="en-US" sz="24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 처리 시스템 </a:t>
            </a:r>
            <a:r>
              <a:rPr lang="en-US" altLang="ko-KR" sz="24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– 3.1 </a:t>
            </a:r>
            <a:r>
              <a:rPr lang="ko-KR" altLang="en-US" sz="24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일괄 처리 시스템 </a:t>
            </a:r>
            <a:r>
              <a:rPr lang="en-US" altLang="ko-KR" sz="2400" err="1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vs</a:t>
            </a:r>
            <a:r>
              <a:rPr lang="en-US" altLang="ko-KR" sz="24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4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온라인 처리 시스템</a:t>
            </a:r>
          </a:p>
        </p:txBody>
      </p:sp>
      <p:sp>
        <p:nvSpPr>
          <p:cNvPr id="43031" name="Rectangle 1047"/>
          <p:cNvSpPr>
            <a:spLocks noChangeArrowheads="1"/>
          </p:cNvSpPr>
          <p:nvPr/>
        </p:nvSpPr>
        <p:spPr bwMode="auto">
          <a:xfrm>
            <a:off x="863600" y="4679950"/>
            <a:ext cx="3024188" cy="208915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ko-KR" altLang="en-US" sz="24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 처리 </a:t>
            </a:r>
            <a:endParaRPr lang="en-US" altLang="ko-KR" sz="2400">
              <a:solidFill>
                <a:srgbClr val="A50021"/>
              </a:solidFill>
              <a:latin typeface="HY중고딕" pitchFamily="18" charset="-127"/>
              <a:ea typeface="HY중고딕" pitchFamily="18" charset="-127"/>
            </a:endParaRPr>
          </a:p>
          <a:p>
            <a:pPr algn="ctr">
              <a:defRPr/>
            </a:pPr>
            <a:r>
              <a:rPr lang="ko-KR" altLang="en-US" sz="24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시스템의 분류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4. </a:t>
            </a:r>
            <a:r>
              <a:rPr lang="ko-KR" altLang="en-US" smtClean="0"/>
              <a:t>테이블 명세서</a:t>
            </a:r>
          </a:p>
        </p:txBody>
      </p:sp>
      <p:pic>
        <p:nvPicPr>
          <p:cNvPr id="10240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163" y="1512888"/>
            <a:ext cx="12526962" cy="6911975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5. ERwin</a:t>
            </a:r>
            <a:r>
              <a:rPr lang="ko-KR" altLang="en-US" smtClean="0"/>
              <a:t>을 이용한 모델링</a:t>
            </a:r>
          </a:p>
        </p:txBody>
      </p:sp>
      <p:pic>
        <p:nvPicPr>
          <p:cNvPr id="103427" name="Picture 3"/>
          <p:cNvPicPr>
            <a:picLocks noChangeAspect="1" noChangeArrowheads="1"/>
          </p:cNvPicPr>
          <p:nvPr/>
        </p:nvPicPr>
        <p:blipFill>
          <a:blip r:embed="rId2" cstate="print"/>
          <a:srcRect r="27879" b="29964"/>
          <a:stretch>
            <a:fillRect/>
          </a:stretch>
        </p:blipFill>
        <p:spPr bwMode="auto">
          <a:xfrm>
            <a:off x="936625" y="1152525"/>
            <a:ext cx="12034838" cy="9001125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 bwMode="auto">
          <a:xfrm>
            <a:off x="9001125" y="5113338"/>
            <a:ext cx="1655763" cy="503237"/>
          </a:xfrm>
          <a:prstGeom prst="rect">
            <a:avLst/>
          </a:prstGeom>
          <a:noFill/>
          <a:ln w="38100"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ko-KR" altLang="en-US">
              <a:solidFill>
                <a:schemeClr val="tx1"/>
              </a:solidFill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5. ERwin</a:t>
            </a:r>
            <a:r>
              <a:rPr lang="ko-KR" altLang="en-US" smtClean="0"/>
              <a:t>을 이용한 모델링</a:t>
            </a:r>
          </a:p>
        </p:txBody>
      </p:sp>
      <p:pic>
        <p:nvPicPr>
          <p:cNvPr id="104451" name="Picture 2"/>
          <p:cNvPicPr>
            <a:picLocks noChangeAspect="1" noChangeArrowheads="1"/>
          </p:cNvPicPr>
          <p:nvPr/>
        </p:nvPicPr>
        <p:blipFill>
          <a:blip r:embed="rId2" cstate="print"/>
          <a:srcRect r="10670" b="47705"/>
          <a:stretch>
            <a:fillRect/>
          </a:stretch>
        </p:blipFill>
        <p:spPr bwMode="auto">
          <a:xfrm>
            <a:off x="431800" y="1439863"/>
            <a:ext cx="13096875" cy="5905500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5. ERwin</a:t>
            </a:r>
            <a:r>
              <a:rPr lang="ko-KR" altLang="en-US" smtClean="0"/>
              <a:t>을 이용한 모델링</a:t>
            </a:r>
          </a:p>
        </p:txBody>
      </p:sp>
      <p:pic>
        <p:nvPicPr>
          <p:cNvPr id="105475" name="Picture 2"/>
          <p:cNvPicPr>
            <a:picLocks noChangeAspect="1" noChangeArrowheads="1"/>
          </p:cNvPicPr>
          <p:nvPr/>
        </p:nvPicPr>
        <p:blipFill>
          <a:blip r:embed="rId2" cstate="print"/>
          <a:srcRect l="41788" t="14948" r="7729" b="16454"/>
          <a:stretch>
            <a:fillRect/>
          </a:stretch>
        </p:blipFill>
        <p:spPr bwMode="auto">
          <a:xfrm>
            <a:off x="6553200" y="1368425"/>
            <a:ext cx="7018338" cy="7345363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10547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4825" y="5616575"/>
            <a:ext cx="7621588" cy="4321175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 bwMode="auto">
          <a:xfrm>
            <a:off x="4248150" y="8137525"/>
            <a:ext cx="2089150" cy="358775"/>
          </a:xfrm>
          <a:prstGeom prst="rect">
            <a:avLst/>
          </a:prstGeom>
          <a:noFill/>
          <a:ln w="38100"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ko-KR" altLang="en-US">
              <a:solidFill>
                <a:schemeClr val="tx1"/>
              </a:solidFill>
              <a:latin typeface="HY중고딕" pitchFamily="18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10296525" y="6840538"/>
            <a:ext cx="2233613" cy="288925"/>
          </a:xfrm>
          <a:prstGeom prst="rect">
            <a:avLst/>
          </a:prstGeom>
          <a:noFill/>
          <a:ln w="38100"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ko-KR" altLang="en-US">
              <a:solidFill>
                <a:schemeClr val="tx1"/>
              </a:solidFill>
              <a:latin typeface="HY중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8640763" y="6408738"/>
            <a:ext cx="1368425" cy="215900"/>
          </a:xfrm>
          <a:prstGeom prst="rect">
            <a:avLst/>
          </a:prstGeom>
          <a:noFill/>
          <a:ln w="38100"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ko-KR" altLang="en-US">
              <a:solidFill>
                <a:schemeClr val="tx1"/>
              </a:solidFill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5. ERwin</a:t>
            </a:r>
            <a:r>
              <a:rPr lang="ko-KR" altLang="en-US" smtClean="0"/>
              <a:t>을 이용한 모델링</a:t>
            </a:r>
          </a:p>
        </p:txBody>
      </p:sp>
      <p:pic>
        <p:nvPicPr>
          <p:cNvPr id="106499" name="Picture 3"/>
          <p:cNvPicPr>
            <a:picLocks noChangeAspect="1" noChangeArrowheads="1"/>
          </p:cNvPicPr>
          <p:nvPr/>
        </p:nvPicPr>
        <p:blipFill>
          <a:blip r:embed="rId2" cstate="print"/>
          <a:srcRect l="18198" t="16006" r="20055" b="19502"/>
          <a:stretch>
            <a:fillRect/>
          </a:stretch>
        </p:blipFill>
        <p:spPr bwMode="auto">
          <a:xfrm>
            <a:off x="504825" y="1152525"/>
            <a:ext cx="7573963" cy="6092825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106500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4638" y="3830638"/>
            <a:ext cx="7315200" cy="6380162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5. ERwin</a:t>
            </a:r>
            <a:r>
              <a:rPr lang="ko-KR" altLang="en-US" smtClean="0"/>
              <a:t>을 이용한 모델링</a:t>
            </a:r>
          </a:p>
        </p:txBody>
      </p:sp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2" cstate="print"/>
          <a:srcRect r="13120" b="20581"/>
          <a:stretch>
            <a:fillRect/>
          </a:stretch>
        </p:blipFill>
        <p:spPr bwMode="auto">
          <a:xfrm>
            <a:off x="792163" y="1368425"/>
            <a:ext cx="12682537" cy="8928100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5. ERwin</a:t>
            </a:r>
            <a:r>
              <a:rPr lang="ko-KR" altLang="en-US" smtClean="0"/>
              <a:t>을 이용한 모델링</a:t>
            </a:r>
          </a:p>
        </p:txBody>
      </p:sp>
      <p:pic>
        <p:nvPicPr>
          <p:cNvPr id="108547" name="Picture 2"/>
          <p:cNvPicPr>
            <a:picLocks noChangeAspect="1" noChangeArrowheads="1"/>
          </p:cNvPicPr>
          <p:nvPr/>
        </p:nvPicPr>
        <p:blipFill>
          <a:blip r:embed="rId2" cstate="print"/>
          <a:srcRect r="11180" b="31448"/>
          <a:stretch>
            <a:fillRect/>
          </a:stretch>
        </p:blipFill>
        <p:spPr bwMode="auto">
          <a:xfrm>
            <a:off x="720725" y="1368425"/>
            <a:ext cx="12719050" cy="7561263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 bwMode="auto">
          <a:xfrm>
            <a:off x="3384550" y="6192838"/>
            <a:ext cx="1871663" cy="360362"/>
          </a:xfrm>
          <a:prstGeom prst="rect">
            <a:avLst/>
          </a:prstGeom>
          <a:noFill/>
          <a:ln w="38100"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ko-KR" altLang="en-US">
              <a:solidFill>
                <a:schemeClr val="tx1"/>
              </a:solidFill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5. ERwin</a:t>
            </a:r>
            <a:r>
              <a:rPr lang="ko-KR" altLang="en-US" smtClean="0"/>
              <a:t>을 이용한 모델링</a:t>
            </a:r>
          </a:p>
        </p:txBody>
      </p:sp>
      <p:grpSp>
        <p:nvGrpSpPr>
          <p:cNvPr id="109571" name="그룹 4"/>
          <p:cNvGrpSpPr>
            <a:grpSpLocks/>
          </p:cNvGrpSpPr>
          <p:nvPr/>
        </p:nvGrpSpPr>
        <p:grpSpPr bwMode="auto">
          <a:xfrm>
            <a:off x="431800" y="1296988"/>
            <a:ext cx="13160375" cy="8640762"/>
            <a:chOff x="432148" y="1296219"/>
            <a:chExt cx="13160558" cy="8640960"/>
          </a:xfrm>
        </p:grpSpPr>
        <p:pic>
          <p:nvPicPr>
            <p:cNvPr id="10957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r="11836" b="24838"/>
            <a:stretch>
              <a:fillRect/>
            </a:stretch>
          </p:blipFill>
          <p:spPr bwMode="auto">
            <a:xfrm>
              <a:off x="432148" y="1296219"/>
              <a:ext cx="13160558" cy="8640960"/>
            </a:xfrm>
            <a:prstGeom prst="rect">
              <a:avLst/>
            </a:prstGeom>
            <a:noFill/>
            <a:ln w="9525" algn="ctr">
              <a:solidFill>
                <a:schemeClr val="tx2"/>
              </a:solidFill>
              <a:miter lim="800000"/>
              <a:headEnd/>
              <a:tailEnd/>
            </a:ln>
          </p:spPr>
        </p:pic>
        <p:sp>
          <p:nvSpPr>
            <p:cNvPr id="109573" name="직사각형 3"/>
            <p:cNvSpPr>
              <a:spLocks noChangeArrowheads="1"/>
            </p:cNvSpPr>
            <p:nvPr/>
          </p:nvSpPr>
          <p:spPr bwMode="auto">
            <a:xfrm>
              <a:off x="5565036" y="4464571"/>
              <a:ext cx="4536504" cy="5040560"/>
            </a:xfrm>
            <a:prstGeom prst="rect">
              <a:avLst/>
            </a:prstGeom>
            <a:noFill/>
            <a:ln w="5715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5. ERwin</a:t>
            </a:r>
            <a:r>
              <a:rPr lang="ko-KR" altLang="en-US" smtClean="0"/>
              <a:t>을 이용한 모델링</a:t>
            </a:r>
          </a:p>
        </p:txBody>
      </p:sp>
      <p:pic>
        <p:nvPicPr>
          <p:cNvPr id="110595" name="Picture 2"/>
          <p:cNvPicPr>
            <a:picLocks noChangeAspect="1" noChangeArrowheads="1"/>
          </p:cNvPicPr>
          <p:nvPr/>
        </p:nvPicPr>
        <p:blipFill>
          <a:blip r:embed="rId2" cstate="print"/>
          <a:srcRect r="11836" b="30936"/>
          <a:stretch>
            <a:fillRect/>
          </a:stretch>
        </p:blipFill>
        <p:spPr bwMode="auto">
          <a:xfrm>
            <a:off x="576263" y="1512888"/>
            <a:ext cx="13009562" cy="7848600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4" name="직사각형 3"/>
          <p:cNvSpPr/>
          <p:nvPr/>
        </p:nvSpPr>
        <p:spPr bwMode="auto">
          <a:xfrm>
            <a:off x="4032250" y="1944688"/>
            <a:ext cx="5256213" cy="360362"/>
          </a:xfrm>
          <a:prstGeom prst="rect">
            <a:avLst/>
          </a:prstGeom>
          <a:noFill/>
          <a:ln w="38100"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ko-KR" altLang="en-US">
              <a:solidFill>
                <a:schemeClr val="tx1"/>
              </a:solidFill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5. ERwin</a:t>
            </a:r>
            <a:r>
              <a:rPr lang="ko-KR" altLang="en-US" smtClean="0"/>
              <a:t>을 이용한 모델링</a:t>
            </a:r>
          </a:p>
        </p:txBody>
      </p:sp>
      <p:pic>
        <p:nvPicPr>
          <p:cNvPr id="111619" name="Picture 2"/>
          <p:cNvPicPr>
            <a:picLocks noChangeAspect="1" noChangeArrowheads="1"/>
          </p:cNvPicPr>
          <p:nvPr/>
        </p:nvPicPr>
        <p:blipFill>
          <a:blip r:embed="rId2" cstate="print"/>
          <a:srcRect r="11946" b="24541"/>
          <a:stretch>
            <a:fillRect/>
          </a:stretch>
        </p:blipFill>
        <p:spPr bwMode="auto">
          <a:xfrm>
            <a:off x="576263" y="1296988"/>
            <a:ext cx="12765087" cy="8424862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4" name="직사각형 3"/>
          <p:cNvSpPr/>
          <p:nvPr/>
        </p:nvSpPr>
        <p:spPr bwMode="auto">
          <a:xfrm>
            <a:off x="8280400" y="9001125"/>
            <a:ext cx="865188" cy="431800"/>
          </a:xfrm>
          <a:prstGeom prst="rect">
            <a:avLst/>
          </a:prstGeom>
          <a:noFill/>
          <a:ln w="38100"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ko-KR" altLang="en-US">
              <a:solidFill>
                <a:schemeClr val="tx1"/>
              </a:solidFill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720725" y="2178050"/>
            <a:ext cx="12960350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오프라인 처리 시스템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(off-line processing system)</a:t>
            </a:r>
          </a:p>
          <a:p>
            <a:pPr marL="914400" lvl="1" indent="-457200">
              <a:spcBef>
                <a:spcPct val="50000"/>
              </a:spcBef>
              <a:buFontTx/>
              <a:buChar char="-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특정 작업을 처리하는 도중에 저장 데이터에 접근할 수 없는 시스템</a:t>
            </a:r>
          </a:p>
          <a:p>
            <a:pPr marL="457200" indent="-457200"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온라인 처리 시스템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(on-line processing system)</a:t>
            </a:r>
          </a:p>
          <a:p>
            <a:pPr marL="914400" lvl="1" indent="-457200">
              <a:spcBef>
                <a:spcPct val="50000"/>
              </a:spcBef>
              <a:buFontTx/>
              <a:buChar char="-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작업 처리 중 저장  테이터를 접근하여 사용할 수 있는 시스템</a:t>
            </a: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239713" y="1338263"/>
            <a:ext cx="13801725" cy="8640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48133" name="Rectangle 5"/>
          <p:cNvSpPr>
            <a:spLocks noChangeArrowheads="1"/>
          </p:cNvSpPr>
          <p:nvPr/>
        </p:nvSpPr>
        <p:spPr bwMode="auto">
          <a:xfrm>
            <a:off x="960438" y="977900"/>
            <a:ext cx="11880850" cy="8397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3.2 </a:t>
            </a:r>
            <a:r>
              <a:rPr lang="ko-KR" altLang="en-US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오프라인 처리 시스템 </a:t>
            </a:r>
            <a:r>
              <a:rPr lang="en-US" altLang="ko-KR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vs. </a:t>
            </a:r>
            <a:r>
              <a:rPr lang="ko-KR" altLang="en-US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온라인 처리 시스템</a:t>
            </a:r>
          </a:p>
        </p:txBody>
      </p:sp>
      <p:sp>
        <p:nvSpPr>
          <p:cNvPr id="48134" name="Rectangle 6"/>
          <p:cNvSpPr>
            <a:spLocks noChangeArrowheads="1"/>
          </p:cNvSpPr>
          <p:nvPr/>
        </p:nvSpPr>
        <p:spPr bwMode="auto">
          <a:xfrm>
            <a:off x="1079500" y="5538788"/>
            <a:ext cx="11882438" cy="839787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3.3. </a:t>
            </a:r>
            <a:r>
              <a:rPr lang="ko-KR" altLang="en-US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중앙집중 처리 시스템 </a:t>
            </a:r>
            <a:r>
              <a:rPr lang="en-US" altLang="ko-KR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vs </a:t>
            </a:r>
            <a:r>
              <a:rPr lang="ko-KR" altLang="en-US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분산 처리 시스템</a:t>
            </a:r>
          </a:p>
        </p:txBody>
      </p:sp>
      <p:sp>
        <p:nvSpPr>
          <p:cNvPr id="15366" name="Text Box 7"/>
          <p:cNvSpPr txBox="1">
            <a:spLocks noChangeArrowheads="1"/>
          </p:cNvSpPr>
          <p:nvPr/>
        </p:nvSpPr>
        <p:spPr bwMode="auto">
          <a:xfrm>
            <a:off x="720725" y="6769100"/>
            <a:ext cx="12960350" cy="267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중앙집중 처리 시스템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(centralized processing system)</a:t>
            </a:r>
          </a:p>
          <a:p>
            <a:pPr marL="914400" lvl="1" indent="-457200">
              <a:spcBef>
                <a:spcPct val="50000"/>
              </a:spcBef>
              <a:buFontTx/>
              <a:buChar char="-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중앙 컴퓨터에 데이터를 집중시켜 처리하는 시스템</a:t>
            </a:r>
          </a:p>
          <a:p>
            <a:pPr marL="457200" indent="-457200">
              <a:spcBef>
                <a:spcPct val="50000"/>
              </a:spcBef>
              <a:buFontTx/>
              <a:buChar char="•"/>
            </a:pPr>
            <a:endParaRPr lang="ko-KR" altLang="en-US" sz="2400">
              <a:latin typeface="HY중고딕" pitchFamily="18" charset="-127"/>
              <a:ea typeface="HY중고딕" pitchFamily="18" charset="-127"/>
            </a:endParaRPr>
          </a:p>
          <a:p>
            <a:pPr marL="457200" indent="-457200"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분산 처리 시스템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(distributed processing system)</a:t>
            </a:r>
          </a:p>
          <a:p>
            <a:pPr marL="914400" lvl="1" indent="-457200">
              <a:spcBef>
                <a:spcPct val="50000"/>
              </a:spcBef>
              <a:buFontTx/>
              <a:buChar char="-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지역적으로 떨어져 있는 컴퓨터에 데이터를 분산시켜 처리하는 시스템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40088" y="5545138"/>
            <a:ext cx="10434637" cy="4103687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112643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5. ERwin</a:t>
            </a:r>
            <a:r>
              <a:rPr lang="ko-KR" altLang="en-US" smtClean="0"/>
              <a:t>을 이용한 모델링</a:t>
            </a:r>
          </a:p>
        </p:txBody>
      </p:sp>
      <p:pic>
        <p:nvPicPr>
          <p:cNvPr id="11264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0363" y="1368425"/>
            <a:ext cx="8532812" cy="5381625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 bwMode="auto">
          <a:xfrm>
            <a:off x="4824413" y="5832475"/>
            <a:ext cx="1008062" cy="431800"/>
          </a:xfrm>
          <a:prstGeom prst="rect">
            <a:avLst/>
          </a:prstGeom>
          <a:noFill/>
          <a:ln w="38100"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ko-KR" altLang="en-US">
              <a:solidFill>
                <a:schemeClr val="tx1"/>
              </a:solidFill>
              <a:latin typeface="HY중고딕" pitchFamily="18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3313113" y="8713788"/>
            <a:ext cx="2663825" cy="863600"/>
          </a:xfrm>
          <a:prstGeom prst="rect">
            <a:avLst/>
          </a:prstGeom>
          <a:noFill/>
          <a:ln w="38100"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ko-KR" altLang="en-US">
              <a:solidFill>
                <a:schemeClr val="tx1"/>
              </a:solidFill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2388" y="4679950"/>
            <a:ext cx="10971212" cy="5545138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113667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5. ERwin</a:t>
            </a:r>
            <a:r>
              <a:rPr lang="ko-KR" altLang="en-US" smtClean="0"/>
              <a:t>을 이용한 모델링</a:t>
            </a:r>
          </a:p>
        </p:txBody>
      </p:sp>
      <p:pic>
        <p:nvPicPr>
          <p:cNvPr id="11366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6263" y="1296988"/>
            <a:ext cx="10288587" cy="5111750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 bwMode="auto">
          <a:xfrm>
            <a:off x="792163" y="4895850"/>
            <a:ext cx="2376487" cy="288925"/>
          </a:xfrm>
          <a:prstGeom prst="rect">
            <a:avLst/>
          </a:prstGeom>
          <a:noFill/>
          <a:ln w="38100"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ko-KR" altLang="en-US">
              <a:solidFill>
                <a:schemeClr val="tx1"/>
              </a:solidFill>
              <a:latin typeface="HY중고딕" pitchFamily="18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2663825" y="8496300"/>
            <a:ext cx="3097213" cy="217488"/>
          </a:xfrm>
          <a:prstGeom prst="rect">
            <a:avLst/>
          </a:prstGeom>
          <a:noFill/>
          <a:ln w="38100"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ko-KR" altLang="en-US">
              <a:solidFill>
                <a:schemeClr val="tx1"/>
              </a:solidFill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7788" y="4392613"/>
            <a:ext cx="9855200" cy="5329237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114691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5. ERwin</a:t>
            </a:r>
            <a:r>
              <a:rPr lang="ko-KR" altLang="en-US" smtClean="0"/>
              <a:t>을 이용한 모델링</a:t>
            </a:r>
          </a:p>
        </p:txBody>
      </p:sp>
      <p:pic>
        <p:nvPicPr>
          <p:cNvPr id="11469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1800" y="1296988"/>
            <a:ext cx="10353675" cy="5256212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 bwMode="auto">
          <a:xfrm>
            <a:off x="576263" y="4824413"/>
            <a:ext cx="2232025" cy="288925"/>
          </a:xfrm>
          <a:prstGeom prst="rect">
            <a:avLst/>
          </a:prstGeom>
          <a:noFill/>
          <a:ln w="38100"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ko-KR" altLang="en-US">
              <a:solidFill>
                <a:schemeClr val="tx1"/>
              </a:solidFill>
              <a:latin typeface="HY중고딕" pitchFamily="18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4032250" y="7488238"/>
            <a:ext cx="2160588" cy="288925"/>
          </a:xfrm>
          <a:prstGeom prst="rect">
            <a:avLst/>
          </a:prstGeom>
          <a:noFill/>
          <a:ln w="38100"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ko-KR" altLang="en-US">
              <a:solidFill>
                <a:schemeClr val="tx1"/>
              </a:solidFill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714" name="그룹 4"/>
          <p:cNvGrpSpPr>
            <a:grpSpLocks/>
          </p:cNvGrpSpPr>
          <p:nvPr/>
        </p:nvGrpSpPr>
        <p:grpSpPr bwMode="auto">
          <a:xfrm>
            <a:off x="431800" y="1728788"/>
            <a:ext cx="13617575" cy="7150100"/>
            <a:chOff x="433388" y="627063"/>
            <a:chExt cx="13617575" cy="9764712"/>
          </a:xfrm>
        </p:grpSpPr>
        <p:pic>
          <p:nvPicPr>
            <p:cNvPr id="11571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3388" y="627063"/>
              <a:ext cx="5040312" cy="9764712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11571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b="21054"/>
            <a:stretch>
              <a:fillRect/>
            </a:stretch>
          </p:blipFill>
          <p:spPr bwMode="auto">
            <a:xfrm>
              <a:off x="5616575" y="627063"/>
              <a:ext cx="4824413" cy="9186862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115718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793288" y="2678113"/>
              <a:ext cx="4257675" cy="2535237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</p:grpSp>
      <p:sp>
        <p:nvSpPr>
          <p:cNvPr id="115715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ko-KR" altLang="en-US" smtClean="0"/>
              <a:t>참고사항</a:t>
            </a:r>
            <a:r>
              <a:rPr lang="en-US" altLang="ko-KR" smtClean="0"/>
              <a:t>)</a:t>
            </a:r>
            <a:endParaRPr lang="ko-KR" altLang="en-US" smtClean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ko-KR" altLang="en-US" smtClean="0"/>
              <a:t>과제</a:t>
            </a:r>
            <a:r>
              <a:rPr lang="en-US" altLang="ko-KR" smtClean="0"/>
              <a:t>)</a:t>
            </a:r>
            <a:endParaRPr lang="ko-KR" altLang="en-US" smtClean="0"/>
          </a:p>
        </p:txBody>
      </p:sp>
      <p:sp>
        <p:nvSpPr>
          <p:cNvPr id="7" name="직사각형 6"/>
          <p:cNvSpPr/>
          <p:nvPr/>
        </p:nvSpPr>
        <p:spPr>
          <a:xfrm>
            <a:off x="648172" y="1512243"/>
            <a:ext cx="12918921" cy="64633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>
              <a:defRPr/>
            </a:pPr>
            <a:r>
              <a:rPr lang="en-US" altLang="ko-KR" sz="3600">
                <a:ln w="11430"/>
                <a:solidFill>
                  <a:srgbClr val="080808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&lt;&lt;</a:t>
            </a:r>
            <a:r>
              <a:rPr lang="ko-KR" altLang="en-US" sz="3600">
                <a:ln w="11430"/>
                <a:solidFill>
                  <a:srgbClr val="080808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자동차수리 전문점의 데이터베이스 구축을 위한 요구 사항</a:t>
            </a:r>
            <a:r>
              <a:rPr lang="en-US" altLang="ko-KR" sz="3600">
                <a:ln w="11430"/>
                <a:solidFill>
                  <a:srgbClr val="080808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&gt;&gt;</a:t>
            </a:r>
            <a:endParaRPr lang="ko-KR" altLang="en-US" sz="3600">
              <a:ln w="11430"/>
              <a:solidFill>
                <a:srgbClr val="080808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6740" name="TextBox 7"/>
          <p:cNvSpPr txBox="1">
            <a:spLocks noChangeArrowheads="1"/>
          </p:cNvSpPr>
          <p:nvPr/>
        </p:nvSpPr>
        <p:spPr bwMode="auto">
          <a:xfrm>
            <a:off x="792163" y="2376488"/>
            <a:ext cx="11953875" cy="655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  자동차수리 전문점 ‘다수리’는 사업확장을 위해 자동차수리 서비스와 직원을 관리할 수 있도록 데이터베이스를 구축하려고 한다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. ‘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다수리’에는 </a:t>
            </a:r>
            <a:r>
              <a:rPr lang="ko-KR" altLang="en-US" sz="2800" err="1">
                <a:latin typeface="HY중고딕" pitchFamily="18" charset="-127"/>
                <a:ea typeface="HY중고딕" pitchFamily="18" charset="-127"/>
              </a:rPr>
              <a:t>여러명의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80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직원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이 근무하고 있으며 직원번호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(key),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이름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주소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연락처 및 월급을 관리한다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.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새로운 </a:t>
            </a:r>
            <a:r>
              <a:rPr lang="ko-KR" altLang="en-US" sz="280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고객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이 자동차 수리를 요청하면 고객정보를 등록하며 이때 고객번호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(key),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고객명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주소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연락처를 입력한다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. </a:t>
            </a:r>
            <a:r>
              <a:rPr lang="ko-KR" altLang="en-US" sz="280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자동차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에 대해서는 자동차번호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(key),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제조사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연식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주행거리 정보를 관리한다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.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한 명의 고객은 </a:t>
            </a:r>
            <a:r>
              <a:rPr lang="ko-KR" altLang="en-US" sz="2800" err="1">
                <a:latin typeface="HY중고딕" pitchFamily="18" charset="-127"/>
                <a:ea typeface="HY중고딕" pitchFamily="18" charset="-127"/>
              </a:rPr>
              <a:t>여러대의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 자동차를 소유할 수 있다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.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고객이 자동차 수리를 요청하면 </a:t>
            </a:r>
            <a:r>
              <a:rPr lang="ko-KR" altLang="en-US" sz="2800" err="1">
                <a:latin typeface="HY중고딕" pitchFamily="18" charset="-127"/>
                <a:ea typeface="HY중고딕" pitchFamily="18" charset="-127"/>
              </a:rPr>
              <a:t>한명의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 전담직원이 할당되고 이때 서비스 번호가 부여된다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.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수리 후 수리비와 수리시간 정보를 기록한다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.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수리 요청은 한번에 한 자동차에 대해서만 가능하다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.</a:t>
            </a:r>
            <a:endParaRPr lang="ko-KR" altLang="en-US" sz="28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116741" name="TextBox 8"/>
          <p:cNvSpPr txBox="1">
            <a:spLocks noChangeArrowheads="1"/>
          </p:cNvSpPr>
          <p:nvPr/>
        </p:nvSpPr>
        <p:spPr bwMode="auto">
          <a:xfrm>
            <a:off x="647700" y="9001125"/>
            <a:ext cx="122316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※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각 엔티티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속성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관계 및 데이터 타입은 수험자가 알아서 결정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정의한다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.</a:t>
            </a:r>
            <a:endParaRPr lang="ko-KR" altLang="en-US" sz="2800">
              <a:latin typeface="HY중고딕" pitchFamily="18" charset="-127"/>
              <a:ea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extBox 3"/>
          <p:cNvSpPr txBox="1">
            <a:spLocks noChangeArrowheads="1"/>
          </p:cNvSpPr>
          <p:nvPr/>
        </p:nvSpPr>
        <p:spPr bwMode="auto">
          <a:xfrm>
            <a:off x="863600" y="936625"/>
            <a:ext cx="11882438" cy="895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ko-KR" altLang="en-US" sz="3200"/>
              <a:t>문</a:t>
            </a:r>
            <a:r>
              <a:rPr lang="en-US" altLang="ko-KR" sz="3200"/>
              <a:t>1) ERwin</a:t>
            </a:r>
            <a:r>
              <a:rPr lang="ko-KR" altLang="en-US" sz="3200"/>
              <a:t>을 사용하여 </a:t>
            </a:r>
            <a:r>
              <a:rPr lang="en-US" altLang="ko-KR" sz="3200"/>
              <a:t>ER </a:t>
            </a:r>
            <a:r>
              <a:rPr lang="ko-KR" altLang="en-US" sz="3200"/>
              <a:t>다이어그램을 작성한다</a:t>
            </a:r>
            <a:r>
              <a:rPr lang="en-US" altLang="ko-KR" sz="3200"/>
              <a:t>.</a:t>
            </a:r>
          </a:p>
          <a:p>
            <a:r>
              <a:rPr lang="en-US" altLang="ko-KR" sz="3200"/>
              <a:t>       (Logical / Physical </a:t>
            </a:r>
            <a:r>
              <a:rPr lang="ko-KR" altLang="en-US" sz="3200"/>
              <a:t>모델링 캡쳐 화면 제출</a:t>
            </a:r>
            <a:r>
              <a:rPr lang="en-US" altLang="ko-KR" sz="3200"/>
              <a:t>)</a:t>
            </a:r>
            <a:endParaRPr lang="ko-KR" altLang="en-US" sz="3200"/>
          </a:p>
          <a:p>
            <a:r>
              <a:rPr lang="ko-KR" altLang="en-US" sz="3200"/>
              <a:t>문</a:t>
            </a:r>
            <a:r>
              <a:rPr lang="en-US" altLang="ko-KR" sz="3200"/>
              <a:t>2) ERwin</a:t>
            </a:r>
            <a:r>
              <a:rPr lang="ko-KR" altLang="en-US" sz="3200"/>
              <a:t>을 이용하여 스키마를 생성하고 </a:t>
            </a:r>
            <a:r>
              <a:rPr lang="en-US" altLang="ko-KR" sz="3200"/>
              <a:t>SQL Server</a:t>
            </a:r>
            <a:r>
              <a:rPr lang="ko-KR" altLang="en-US" sz="3200"/>
              <a:t>에 </a:t>
            </a:r>
            <a:endParaRPr lang="en-US" altLang="ko-KR" sz="3200"/>
          </a:p>
          <a:p>
            <a:r>
              <a:rPr lang="en-US" altLang="ko-KR" sz="3200"/>
              <a:t>       </a:t>
            </a:r>
            <a:r>
              <a:rPr lang="ko-KR" altLang="en-US" sz="3200"/>
              <a:t>적용한다</a:t>
            </a:r>
            <a:r>
              <a:rPr lang="en-US" altLang="ko-KR" sz="3200"/>
              <a:t>. (database connection </a:t>
            </a:r>
            <a:r>
              <a:rPr lang="ko-KR" altLang="en-US" sz="3200"/>
              <a:t>및 </a:t>
            </a:r>
            <a:r>
              <a:rPr lang="en-US" altLang="ko-KR" sz="3200"/>
              <a:t>schema </a:t>
            </a:r>
            <a:r>
              <a:rPr lang="ko-KR" altLang="en-US" sz="3200"/>
              <a:t>성공 캡쳐 </a:t>
            </a:r>
            <a:endParaRPr lang="en-US" altLang="ko-KR" sz="3200"/>
          </a:p>
          <a:p>
            <a:r>
              <a:rPr lang="en-US" altLang="ko-KR" sz="3200"/>
              <a:t>      </a:t>
            </a:r>
            <a:r>
              <a:rPr lang="ko-KR" altLang="en-US" sz="3200"/>
              <a:t>화면 제출</a:t>
            </a:r>
            <a:r>
              <a:rPr lang="en-US" altLang="ko-KR" sz="3200"/>
              <a:t>)</a:t>
            </a:r>
            <a:endParaRPr lang="ko-KR" altLang="en-US" sz="3200"/>
          </a:p>
          <a:p>
            <a:r>
              <a:rPr lang="ko-KR" altLang="en-US" sz="3200"/>
              <a:t>문</a:t>
            </a:r>
            <a:r>
              <a:rPr lang="en-US" altLang="ko-KR" sz="3200"/>
              <a:t>3) </a:t>
            </a:r>
            <a:r>
              <a:rPr lang="ko-KR" altLang="en-US" sz="3200"/>
              <a:t>사용자 요구사항과 문</a:t>
            </a:r>
            <a:r>
              <a:rPr lang="en-US" altLang="ko-KR" sz="3200"/>
              <a:t>5)</a:t>
            </a:r>
            <a:r>
              <a:rPr lang="ko-KR" altLang="en-US" sz="3200"/>
              <a:t>를 참고하여 각 테이블에 적용되어야</a:t>
            </a:r>
            <a:endParaRPr lang="en-US" altLang="ko-KR" sz="3200"/>
          </a:p>
          <a:p>
            <a:r>
              <a:rPr lang="en-US" altLang="ko-KR" sz="3200"/>
              <a:t>      </a:t>
            </a:r>
            <a:r>
              <a:rPr lang="ko-KR" altLang="en-US" sz="3200"/>
              <a:t>할 인덱스를 생성한다</a:t>
            </a:r>
            <a:r>
              <a:rPr lang="en-US" altLang="ko-KR" sz="3200"/>
              <a:t>. (</a:t>
            </a:r>
            <a:r>
              <a:rPr lang="ko-KR" altLang="en-US" sz="3200"/>
              <a:t>인덱스 생성 </a:t>
            </a:r>
            <a:r>
              <a:rPr lang="en-US" altLang="ko-KR" sz="3200"/>
              <a:t>SQL</a:t>
            </a:r>
            <a:r>
              <a:rPr lang="ko-KR" altLang="en-US" sz="3200"/>
              <a:t>문 목록 및 </a:t>
            </a:r>
            <a:r>
              <a:rPr lang="en-US" altLang="ko-KR" sz="3200"/>
              <a:t>SSMS </a:t>
            </a:r>
          </a:p>
          <a:p>
            <a:r>
              <a:rPr lang="en-US" altLang="ko-KR" sz="3200"/>
              <a:t>      </a:t>
            </a:r>
            <a:r>
              <a:rPr lang="ko-KR" altLang="en-US" sz="3200"/>
              <a:t>캡쳐 화면 제출</a:t>
            </a:r>
            <a:r>
              <a:rPr lang="en-US" altLang="ko-KR" sz="3200"/>
              <a:t>)</a:t>
            </a:r>
            <a:endParaRPr lang="ko-KR" altLang="en-US" sz="3200"/>
          </a:p>
          <a:p>
            <a:r>
              <a:rPr lang="ko-KR" altLang="en-US" sz="3200"/>
              <a:t>문</a:t>
            </a:r>
            <a:r>
              <a:rPr lang="en-US" altLang="ko-KR" sz="3200"/>
              <a:t>4) </a:t>
            </a:r>
            <a:r>
              <a:rPr lang="ko-KR" altLang="en-US" sz="3200"/>
              <a:t>각 테이블에 </a:t>
            </a:r>
            <a:r>
              <a:rPr lang="en-US" altLang="ko-KR" sz="3200"/>
              <a:t>10</a:t>
            </a:r>
            <a:r>
              <a:rPr lang="ko-KR" altLang="en-US" sz="3200"/>
              <a:t>개 이상의 예제 레코드를 삽입하는 </a:t>
            </a:r>
            <a:r>
              <a:rPr lang="en-US" altLang="ko-KR" sz="3200"/>
              <a:t>SQL</a:t>
            </a:r>
            <a:r>
              <a:rPr lang="ko-KR" altLang="en-US" sz="3200"/>
              <a:t>문을</a:t>
            </a:r>
            <a:endParaRPr lang="en-US" altLang="ko-KR" sz="3200"/>
          </a:p>
          <a:p>
            <a:r>
              <a:rPr lang="en-US" altLang="ko-KR" sz="3200"/>
              <a:t>    </a:t>
            </a:r>
            <a:r>
              <a:rPr lang="ko-KR" altLang="en-US" sz="3200"/>
              <a:t> 작성한다</a:t>
            </a:r>
            <a:r>
              <a:rPr lang="en-US" altLang="ko-KR" sz="3200"/>
              <a:t>. (SQL</a:t>
            </a:r>
            <a:r>
              <a:rPr lang="ko-KR" altLang="en-US" sz="3200"/>
              <a:t>문 제출 및 쿼리창 적용 화면 캡쳐하여 제출</a:t>
            </a:r>
            <a:r>
              <a:rPr lang="en-US" altLang="ko-KR" sz="3200"/>
              <a:t>)</a:t>
            </a:r>
            <a:endParaRPr lang="ko-KR" altLang="en-US" sz="3200"/>
          </a:p>
          <a:p>
            <a:r>
              <a:rPr lang="ko-KR" altLang="en-US" sz="3200"/>
              <a:t>문</a:t>
            </a:r>
            <a:r>
              <a:rPr lang="en-US" altLang="ko-KR" sz="3200"/>
              <a:t>5) </a:t>
            </a:r>
            <a:r>
              <a:rPr lang="ko-KR" altLang="en-US" sz="3200"/>
              <a:t>다음 정보를 출력하기 위한 </a:t>
            </a:r>
            <a:r>
              <a:rPr lang="en-US" altLang="ko-KR" sz="3200"/>
              <a:t>SQL</a:t>
            </a:r>
            <a:r>
              <a:rPr lang="ko-KR" altLang="en-US" sz="3200"/>
              <a:t>문 작성한다</a:t>
            </a:r>
            <a:r>
              <a:rPr lang="en-US" altLang="ko-KR" sz="3200"/>
              <a:t>. (SQL</a:t>
            </a:r>
            <a:r>
              <a:rPr lang="ko-KR" altLang="en-US" sz="3200"/>
              <a:t>문 제출 </a:t>
            </a:r>
            <a:endParaRPr lang="en-US" altLang="ko-KR" sz="3200"/>
          </a:p>
          <a:p>
            <a:r>
              <a:rPr lang="en-US" altLang="ko-KR" sz="3200"/>
              <a:t>     </a:t>
            </a:r>
            <a:r>
              <a:rPr lang="ko-KR" altLang="en-US" sz="3200"/>
              <a:t>및 쿼리창 적용 화면 캡쳐하여 제출</a:t>
            </a:r>
            <a:r>
              <a:rPr lang="en-US" altLang="ko-KR" sz="3200"/>
              <a:t>)</a:t>
            </a:r>
            <a:endParaRPr lang="ko-KR" altLang="en-US" sz="3200"/>
          </a:p>
          <a:p>
            <a:r>
              <a:rPr lang="en-US" altLang="ko-KR" sz="3200"/>
              <a:t>      </a:t>
            </a:r>
            <a:r>
              <a:rPr lang="ko-KR" altLang="en-US" sz="3200"/>
              <a:t>가</a:t>
            </a:r>
            <a:r>
              <a:rPr lang="en-US" altLang="ko-KR" sz="3200"/>
              <a:t>) </a:t>
            </a:r>
            <a:r>
              <a:rPr lang="ko-KR" altLang="en-US" sz="3200"/>
              <a:t>월급이 </a:t>
            </a:r>
            <a:r>
              <a:rPr lang="en-US" altLang="ko-KR" sz="3200"/>
              <a:t>200</a:t>
            </a:r>
            <a:r>
              <a:rPr lang="ko-KR" altLang="en-US" sz="3200"/>
              <a:t>만원과 </a:t>
            </a:r>
            <a:r>
              <a:rPr lang="en-US" altLang="ko-KR" sz="3200"/>
              <a:t>300</a:t>
            </a:r>
            <a:r>
              <a:rPr lang="ko-KR" altLang="en-US" sz="3200"/>
              <a:t>만원 사이인 직원의 이름</a:t>
            </a:r>
            <a:r>
              <a:rPr lang="en-US" altLang="ko-KR" sz="3200"/>
              <a:t>, </a:t>
            </a:r>
            <a:r>
              <a:rPr lang="ko-KR" altLang="en-US" sz="3200"/>
              <a:t>주소</a:t>
            </a:r>
            <a:r>
              <a:rPr lang="en-US" altLang="ko-KR" sz="3200"/>
              <a:t>, </a:t>
            </a:r>
          </a:p>
          <a:p>
            <a:r>
              <a:rPr lang="en-US" altLang="ko-KR" sz="3200"/>
              <a:t>            </a:t>
            </a:r>
            <a:r>
              <a:rPr lang="ko-KR" altLang="en-US" sz="3200"/>
              <a:t>연락처를 출력하라</a:t>
            </a:r>
            <a:r>
              <a:rPr lang="en-US" altLang="ko-KR" sz="3200"/>
              <a:t>. </a:t>
            </a:r>
          </a:p>
          <a:p>
            <a:r>
              <a:rPr lang="ko-KR" altLang="en-US" sz="3200"/>
              <a:t>      나</a:t>
            </a:r>
            <a:r>
              <a:rPr lang="en-US" altLang="ko-KR" sz="3200"/>
              <a:t>) </a:t>
            </a:r>
            <a:r>
              <a:rPr lang="ko-KR" altLang="en-US" sz="3200"/>
              <a:t>고객 ‘</a:t>
            </a:r>
            <a:r>
              <a:rPr lang="en-US" altLang="ko-KR" sz="3200"/>
              <a:t>R001’</a:t>
            </a:r>
            <a:r>
              <a:rPr lang="ko-KR" altLang="en-US" sz="3200"/>
              <a:t>이 수리를 요청한 목록을 수리비를 </a:t>
            </a:r>
            <a:endParaRPr lang="en-US" altLang="ko-KR" sz="3200"/>
          </a:p>
          <a:p>
            <a:r>
              <a:rPr lang="en-US" altLang="ko-KR" sz="3200"/>
              <a:t>            </a:t>
            </a:r>
            <a:r>
              <a:rPr lang="ko-KR" altLang="en-US" sz="3200"/>
              <a:t>오름차순으로 출력하라</a:t>
            </a:r>
          </a:p>
          <a:p>
            <a:r>
              <a:rPr lang="ko-KR" altLang="en-US" sz="3200"/>
              <a:t>      다</a:t>
            </a:r>
            <a:r>
              <a:rPr lang="en-US" altLang="ko-KR" sz="3200"/>
              <a:t>) </a:t>
            </a:r>
            <a:r>
              <a:rPr lang="ko-KR" altLang="en-US" sz="3200"/>
              <a:t>직원의 평균 월급을 출력하라</a:t>
            </a:r>
          </a:p>
          <a:p>
            <a:endParaRPr lang="ko-KR" altLang="en-US" sz="320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직사각형 3"/>
          <p:cNvSpPr>
            <a:spLocks noChangeArrowheads="1"/>
          </p:cNvSpPr>
          <p:nvPr/>
        </p:nvSpPr>
        <p:spPr bwMode="auto">
          <a:xfrm>
            <a:off x="2411413" y="4152900"/>
            <a:ext cx="921067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5400">
                <a:latin typeface="HY중고딕" pitchFamily="18" charset="-127"/>
              </a:rPr>
              <a:t>데이터베이스 설계 및 구현 끝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345" name="Rectangle 1041"/>
          <p:cNvSpPr>
            <a:spLocks noChangeArrowheads="1"/>
          </p:cNvSpPr>
          <p:nvPr/>
        </p:nvSpPr>
        <p:spPr bwMode="blackWhite">
          <a:xfrm>
            <a:off x="1133475" y="1951038"/>
            <a:ext cx="12091988" cy="15589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1970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Dr.E.F.Codd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 의해 관계형 모델이 제시</a:t>
            </a:r>
          </a:p>
          <a:p>
            <a:pPr defTabSz="282575"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관계형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데이터베이스는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관계형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데이터베이스 관리 시스템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(RDBMS)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으로 이루어 진다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</a:t>
            </a:r>
            <a:endParaRPr lang="en-US" altLang="ko-KR" sz="14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19811" name="Rectangle 1042"/>
          <p:cNvSpPr>
            <a:spLocks noChangeArrowheads="1"/>
          </p:cNvSpPr>
          <p:nvPr/>
        </p:nvSpPr>
        <p:spPr bwMode="blackWhite">
          <a:xfrm>
            <a:off x="1133475" y="3727450"/>
            <a:ext cx="2266950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19812" name="Rectangle 1043"/>
          <p:cNvSpPr>
            <a:spLocks noChangeArrowheads="1"/>
          </p:cNvSpPr>
          <p:nvPr/>
        </p:nvSpPr>
        <p:spPr bwMode="blackWhite">
          <a:xfrm>
            <a:off x="3400425" y="3727450"/>
            <a:ext cx="9825038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  <p:sp>
        <p:nvSpPr>
          <p:cNvPr id="119813" name="Rectangle 1044"/>
          <p:cNvSpPr>
            <a:spLocks noChangeArrowheads="1"/>
          </p:cNvSpPr>
          <p:nvPr/>
        </p:nvSpPr>
        <p:spPr bwMode="blackWhite">
          <a:xfrm>
            <a:off x="1133475" y="4283075"/>
            <a:ext cx="2266950" cy="2100263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개념요소</a:t>
            </a:r>
          </a:p>
        </p:txBody>
      </p:sp>
      <p:sp>
        <p:nvSpPr>
          <p:cNvPr id="119814" name="Rectangle 1045"/>
          <p:cNvSpPr>
            <a:spLocks noChangeArrowheads="1"/>
          </p:cNvSpPr>
          <p:nvPr/>
        </p:nvSpPr>
        <p:spPr bwMode="blackWhite">
          <a:xfrm>
            <a:off x="3400425" y="4283075"/>
            <a:ext cx="9825038" cy="210026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Object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Relation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집합</a:t>
            </a:r>
          </a:p>
          <a:p>
            <a:pPr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Relation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 작용할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Operation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집합</a:t>
            </a:r>
          </a:p>
          <a:p>
            <a:pPr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데이터의 정확성과 일관성을 위한 완전성 요구</a:t>
            </a:r>
          </a:p>
        </p:txBody>
      </p:sp>
      <p:sp>
        <p:nvSpPr>
          <p:cNvPr id="119815" name="Rectangle 1046"/>
          <p:cNvSpPr>
            <a:spLocks noChangeArrowheads="1"/>
          </p:cNvSpPr>
          <p:nvPr/>
        </p:nvSpPr>
        <p:spPr bwMode="blackWhite">
          <a:xfrm>
            <a:off x="1133475" y="6383338"/>
            <a:ext cx="2266950" cy="3440112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구성요소</a:t>
            </a:r>
          </a:p>
        </p:txBody>
      </p:sp>
      <p:sp>
        <p:nvSpPr>
          <p:cNvPr id="119816" name="Rectangle 1047"/>
          <p:cNvSpPr>
            <a:spLocks noChangeArrowheads="1"/>
          </p:cNvSpPr>
          <p:nvPr/>
        </p:nvSpPr>
        <p:spPr bwMode="blackWhite">
          <a:xfrm>
            <a:off x="3400425" y="6383338"/>
            <a:ext cx="9825038" cy="34401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30000"/>
              </a:lnSpc>
              <a:buFont typeface="Wingdings" pitchFamily="2" charset="2"/>
              <a:buChar char="l"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2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차원의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로 구성</a:t>
            </a:r>
          </a:p>
          <a:p>
            <a:pPr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Table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은 한 개 또는 여러 개의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Column, </a:t>
            </a:r>
          </a:p>
          <a:p>
            <a:pPr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0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개 또는 여러 개의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Row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구성</a:t>
            </a:r>
          </a:p>
          <a:p>
            <a:pPr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Row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들의 집합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Record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라고도 칭한다</a:t>
            </a:r>
          </a:p>
          <a:p>
            <a:pPr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은 동일 종류의 데이터를 나타낸다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  <p:sp>
        <p:nvSpPr>
          <p:cNvPr id="119817" name="Oval 1049"/>
          <p:cNvSpPr>
            <a:spLocks noChangeArrowheads="1"/>
          </p:cNvSpPr>
          <p:nvPr/>
        </p:nvSpPr>
        <p:spPr bwMode="auto">
          <a:xfrm>
            <a:off x="479425" y="600075"/>
            <a:ext cx="6242050" cy="561975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CBE6A8"/>
              </a:gs>
            </a:gsLst>
            <a:path path="shape">
              <a:fillToRect l="50000" t="50000" r="50000" b="50000"/>
            </a:path>
          </a:gradFill>
          <a:ln w="12700">
            <a:noFill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19818" name="Rectangle 1050"/>
          <p:cNvSpPr>
            <a:spLocks noChangeArrowheads="1"/>
          </p:cNvSpPr>
          <p:nvPr/>
        </p:nvSpPr>
        <p:spPr bwMode="auto">
          <a:xfrm>
            <a:off x="1027113" y="414338"/>
            <a:ext cx="1928812" cy="4445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latinLnBrk="0" hangingPunct="0">
              <a:lnSpc>
                <a:spcPct val="120000"/>
              </a:lnSpc>
            </a:pPr>
            <a:r>
              <a:rPr lang="en-US" altLang="ko-KR" sz="2200">
                <a:latin typeface="HY중고딕" pitchFamily="18" charset="-127"/>
                <a:ea typeface="굴림체" pitchFamily="49" charset="-127"/>
              </a:rPr>
              <a:t>1.2 SQL </a:t>
            </a:r>
            <a:r>
              <a:rPr lang="ko-KR" altLang="en-US" sz="2200">
                <a:latin typeface="HY중고딕" pitchFamily="18" charset="-127"/>
                <a:ea typeface="굴림체" pitchFamily="49" charset="-127"/>
              </a:rPr>
              <a:t>용어</a:t>
            </a:r>
          </a:p>
        </p:txBody>
      </p:sp>
      <p:sp>
        <p:nvSpPr>
          <p:cNvPr id="119819" name="Rectangle 1051"/>
          <p:cNvSpPr>
            <a:spLocks noChangeArrowheads="1"/>
          </p:cNvSpPr>
          <p:nvPr/>
        </p:nvSpPr>
        <p:spPr bwMode="auto">
          <a:xfrm>
            <a:off x="1133475" y="1820863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19820" name="AutoShape 1052"/>
          <p:cNvSpPr>
            <a:spLocks noChangeArrowheads="1"/>
          </p:cNvSpPr>
          <p:nvPr/>
        </p:nvSpPr>
        <p:spPr bwMode="auto">
          <a:xfrm>
            <a:off x="1133475" y="1312863"/>
            <a:ext cx="6719888" cy="566737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관계형 데이터베이스 개념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4108" name="Group 76"/>
          <p:cNvGraphicFramePr>
            <a:graphicFrameLocks noGrp="1"/>
          </p:cNvGraphicFramePr>
          <p:nvPr/>
        </p:nvGraphicFramePr>
        <p:xfrm>
          <a:off x="1128713" y="1317625"/>
          <a:ext cx="12038427" cy="8619554"/>
        </p:xfrm>
        <a:graphic>
          <a:graphicData uri="http://schemas.openxmlformats.org/drawingml/2006/table">
            <a:tbl>
              <a:tblPr/>
              <a:tblGrid>
                <a:gridCol w="2407223"/>
                <a:gridCol w="9631204"/>
              </a:tblGrid>
              <a:tr h="73031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년 도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비 고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</a:tr>
              <a:tr h="9984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1973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SQUARE(Structured Queries As Relational Express)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194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1974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System/R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용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SEQUEL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(Structured English </a:t>
                      </a:r>
                      <a:r>
                        <a:rPr kumimoji="1" lang="en-US" altLang="ko-KR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QUEry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 Language)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3031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1976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SEQUEL-2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984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1980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SQL(Structured Query Language)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로 명칭 변경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280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1986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QL-86,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최초의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SQL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표준안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257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1988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ANSI, ISO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국제표준 인정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3031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1989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SQL-1(SQL/89)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표준안 제정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3031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1992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SQL-2(SQL/92)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표준안 제정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280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1999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SQL-3(SQL/99)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표준안 제정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20869" name="Group 68"/>
          <p:cNvGrpSpPr>
            <a:grpSpLocks/>
          </p:cNvGrpSpPr>
          <p:nvPr/>
        </p:nvGrpSpPr>
        <p:grpSpPr bwMode="auto">
          <a:xfrm>
            <a:off x="1128713" y="600075"/>
            <a:ext cx="12001500" cy="579438"/>
            <a:chOff x="489" y="240"/>
            <a:chExt cx="5200" cy="232"/>
          </a:xfrm>
        </p:grpSpPr>
        <p:sp>
          <p:nvSpPr>
            <p:cNvPr id="120870" name="Rectangle 67"/>
            <p:cNvSpPr>
              <a:spLocks noChangeArrowheads="1"/>
            </p:cNvSpPr>
            <p:nvPr/>
          </p:nvSpPr>
          <p:spPr bwMode="auto">
            <a:xfrm>
              <a:off x="489" y="439"/>
              <a:ext cx="5200" cy="33"/>
            </a:xfrm>
            <a:prstGeom prst="rect">
              <a:avLst/>
            </a:prstGeom>
            <a:gradFill rotWithShape="0">
              <a:gsLst>
                <a:gs pos="0">
                  <a:srgbClr val="E8B354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HY중고딕" pitchFamily="18" charset="-127"/>
              </a:endParaRPr>
            </a:p>
          </p:txBody>
        </p:sp>
        <p:sp>
          <p:nvSpPr>
            <p:cNvPr id="120871" name="AutoShape 2"/>
            <p:cNvSpPr>
              <a:spLocks noChangeArrowheads="1"/>
            </p:cNvSpPr>
            <p:nvPr/>
          </p:nvSpPr>
          <p:spPr bwMode="auto">
            <a:xfrm>
              <a:off x="491" y="240"/>
              <a:ext cx="2912" cy="227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F2D5A0"/>
                </a:gs>
                <a:gs pos="100000">
                  <a:srgbClr val="FBF1DF"/>
                </a:gs>
              </a:gsLst>
              <a:path path="shape">
                <a:fillToRect l="50000" t="50000" r="50000" b="50000"/>
              </a:path>
            </a:gradFill>
            <a:ln w="31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30000"/>
                </a:lnSpc>
                <a:buFont typeface="Arial" pitchFamily="34" charset="0"/>
                <a:buNone/>
              </a:pPr>
              <a:r>
                <a:rPr lang="en-US" altLang="ko-KR" sz="2000">
                  <a:latin typeface="HY중고딕" pitchFamily="18" charset="-127"/>
                  <a:ea typeface="굴림체" pitchFamily="49" charset="-127"/>
                </a:rPr>
                <a:t>SQL </a:t>
              </a:r>
              <a:r>
                <a:rPr lang="ko-KR" altLang="en-US" sz="2000">
                  <a:latin typeface="HY중고딕" pitchFamily="18" charset="-127"/>
                  <a:ea typeface="굴림체" pitchFamily="49" charset="-127"/>
                </a:rPr>
                <a:t>역사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261" name="Rectangle 13"/>
          <p:cNvSpPr>
            <a:spLocks noChangeArrowheads="1"/>
          </p:cNvSpPr>
          <p:nvPr/>
        </p:nvSpPr>
        <p:spPr bwMode="blackWhite">
          <a:xfrm>
            <a:off x="1133475" y="1200150"/>
            <a:ext cx="12091988" cy="7969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데이터를 저장하거나 이와 상호 작용하는 다른 정보를 저장</a:t>
            </a:r>
          </a:p>
        </p:txBody>
      </p:sp>
      <p:sp>
        <p:nvSpPr>
          <p:cNvPr id="121859" name="Rectangle 14"/>
          <p:cNvSpPr>
            <a:spLocks noChangeArrowheads="1"/>
          </p:cNvSpPr>
          <p:nvPr/>
        </p:nvSpPr>
        <p:spPr bwMode="auto">
          <a:xfrm>
            <a:off x="1165225" y="1096963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21860" name="AutoShape 15"/>
          <p:cNvSpPr>
            <a:spLocks noChangeArrowheads="1"/>
          </p:cNvSpPr>
          <p:nvPr/>
        </p:nvSpPr>
        <p:spPr bwMode="auto">
          <a:xfrm>
            <a:off x="1133475" y="600075"/>
            <a:ext cx="6719888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데이터베이스 개체</a:t>
            </a:r>
          </a:p>
        </p:txBody>
      </p:sp>
      <p:sp>
        <p:nvSpPr>
          <p:cNvPr id="121861" name="Rectangle 16"/>
          <p:cNvSpPr>
            <a:spLocks noChangeArrowheads="1"/>
          </p:cNvSpPr>
          <p:nvPr/>
        </p:nvSpPr>
        <p:spPr bwMode="blackWhite">
          <a:xfrm>
            <a:off x="1147763" y="2786063"/>
            <a:ext cx="2265362" cy="113188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테이블</a:t>
            </a:r>
            <a:b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</a:t>
            </a:r>
          </a:p>
        </p:txBody>
      </p:sp>
      <p:sp>
        <p:nvSpPr>
          <p:cNvPr id="121862" name="Rectangle 17"/>
          <p:cNvSpPr>
            <a:spLocks noChangeArrowheads="1"/>
          </p:cNvSpPr>
          <p:nvPr/>
        </p:nvSpPr>
        <p:spPr bwMode="blackWhite">
          <a:xfrm>
            <a:off x="3413125" y="2786063"/>
            <a:ext cx="9825038" cy="1131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30000"/>
              </a:lnSpc>
              <a:buFont typeface="Wingdings" pitchFamily="2" charset="2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열과 행의 집합으로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차원 배열의 데이터 저장 기본 단위</a:t>
            </a:r>
          </a:p>
        </p:txBody>
      </p:sp>
      <p:sp>
        <p:nvSpPr>
          <p:cNvPr id="121863" name="Rectangle 18"/>
          <p:cNvSpPr>
            <a:spLocks noChangeArrowheads="1"/>
          </p:cNvSpPr>
          <p:nvPr/>
        </p:nvSpPr>
        <p:spPr bwMode="blackWhite">
          <a:xfrm>
            <a:off x="1147763" y="2225675"/>
            <a:ext cx="2265362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21864" name="Rectangle 19"/>
          <p:cNvSpPr>
            <a:spLocks noChangeArrowheads="1"/>
          </p:cNvSpPr>
          <p:nvPr/>
        </p:nvSpPr>
        <p:spPr bwMode="blackWhite">
          <a:xfrm>
            <a:off x="3413125" y="2225675"/>
            <a:ext cx="9825038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  <p:sp>
        <p:nvSpPr>
          <p:cNvPr id="121865" name="Rectangle 20"/>
          <p:cNvSpPr>
            <a:spLocks noChangeArrowheads="1"/>
          </p:cNvSpPr>
          <p:nvPr/>
        </p:nvSpPr>
        <p:spPr bwMode="blackWhite">
          <a:xfrm>
            <a:off x="1147763" y="3917950"/>
            <a:ext cx="2265362" cy="113347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10000"/>
              </a:lnSpc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행</a:t>
            </a:r>
          </a:p>
          <a:p>
            <a:pPr algn="ctr">
              <a:lnSpc>
                <a:spcPct val="110000"/>
              </a:lnSpc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Row</a:t>
            </a:r>
          </a:p>
        </p:txBody>
      </p:sp>
      <p:sp>
        <p:nvSpPr>
          <p:cNvPr id="121866" name="Rectangle 21"/>
          <p:cNvSpPr>
            <a:spLocks noChangeArrowheads="1"/>
          </p:cNvSpPr>
          <p:nvPr/>
        </p:nvSpPr>
        <p:spPr bwMode="blackWhite">
          <a:xfrm>
            <a:off x="3413125" y="3917950"/>
            <a:ext cx="9825038" cy="1133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30000"/>
              </a:lnSpc>
              <a:buFont typeface="Wingdings" pitchFamily="2" charset="2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일련의 열이 들어 있는 테이블의 수평부분</a:t>
            </a:r>
          </a:p>
        </p:txBody>
      </p:sp>
      <p:sp>
        <p:nvSpPr>
          <p:cNvPr id="121867" name="Rectangle 22"/>
          <p:cNvSpPr>
            <a:spLocks noChangeArrowheads="1"/>
          </p:cNvSpPr>
          <p:nvPr/>
        </p:nvSpPr>
        <p:spPr bwMode="blackWhite">
          <a:xfrm>
            <a:off x="1147763" y="5032375"/>
            <a:ext cx="2265362" cy="113347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10000"/>
              </a:lnSpc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열</a:t>
            </a:r>
          </a:p>
          <a:p>
            <a:pPr algn="ctr">
              <a:lnSpc>
                <a:spcPct val="110000"/>
              </a:lnSpc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Colum</a:t>
            </a:r>
          </a:p>
        </p:txBody>
      </p:sp>
      <p:sp>
        <p:nvSpPr>
          <p:cNvPr id="121868" name="Rectangle 23"/>
          <p:cNvSpPr>
            <a:spLocks noChangeArrowheads="1"/>
          </p:cNvSpPr>
          <p:nvPr/>
        </p:nvSpPr>
        <p:spPr bwMode="blackWhite">
          <a:xfrm>
            <a:off x="3413125" y="5032375"/>
            <a:ext cx="9825038" cy="1133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30000"/>
              </a:lnSpc>
              <a:buFont typeface="Wingdings" pitchFamily="2" charset="2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한 가지 자료 유형으로 된 테이블의 수직 부분</a:t>
            </a:r>
          </a:p>
        </p:txBody>
      </p:sp>
      <p:sp>
        <p:nvSpPr>
          <p:cNvPr id="121869" name="Rectangle 24"/>
          <p:cNvSpPr>
            <a:spLocks noChangeArrowheads="1"/>
          </p:cNvSpPr>
          <p:nvPr/>
        </p:nvSpPr>
        <p:spPr bwMode="blackWhite">
          <a:xfrm>
            <a:off x="1147763" y="6165850"/>
            <a:ext cx="2265362" cy="113188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10000"/>
              </a:lnSpc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가상표</a:t>
            </a:r>
          </a:p>
          <a:p>
            <a:pPr algn="ctr">
              <a:lnSpc>
                <a:spcPct val="110000"/>
              </a:lnSpc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(VIEW)</a:t>
            </a:r>
          </a:p>
        </p:txBody>
      </p:sp>
      <p:sp>
        <p:nvSpPr>
          <p:cNvPr id="121870" name="Rectangle 25"/>
          <p:cNvSpPr>
            <a:spLocks noChangeArrowheads="1"/>
          </p:cNvSpPr>
          <p:nvPr/>
        </p:nvSpPr>
        <p:spPr bwMode="blackWhite">
          <a:xfrm>
            <a:off x="3413125" y="6165850"/>
            <a:ext cx="9825038" cy="1131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10000"/>
              </a:lnSpc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하나 이상으로 된 테이블로부터 데이터의 부분을 선택하는 논리적 개념</a:t>
            </a:r>
          </a:p>
        </p:txBody>
      </p:sp>
      <p:sp>
        <p:nvSpPr>
          <p:cNvPr id="121871" name="Rectangle 26"/>
          <p:cNvSpPr>
            <a:spLocks noChangeArrowheads="1"/>
          </p:cNvSpPr>
          <p:nvPr/>
        </p:nvSpPr>
        <p:spPr bwMode="blackWhite">
          <a:xfrm>
            <a:off x="1147763" y="7286625"/>
            <a:ext cx="2265362" cy="113188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10000"/>
              </a:lnSpc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저장</a:t>
            </a:r>
          </a:p>
          <a:p>
            <a:pPr algn="ctr">
              <a:lnSpc>
                <a:spcPct val="110000"/>
              </a:lnSpc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프로시져</a:t>
            </a:r>
          </a:p>
        </p:txBody>
      </p:sp>
      <p:sp>
        <p:nvSpPr>
          <p:cNvPr id="121872" name="Rectangle 27"/>
          <p:cNvSpPr>
            <a:spLocks noChangeArrowheads="1"/>
          </p:cNvSpPr>
          <p:nvPr/>
        </p:nvSpPr>
        <p:spPr bwMode="blackWhite">
          <a:xfrm>
            <a:off x="3413125" y="7286625"/>
            <a:ext cx="9825038" cy="1131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10000"/>
              </a:lnSpc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미리 컴파일된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SQL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문장들의 집합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(stored procedure)</a:t>
            </a:r>
          </a:p>
        </p:txBody>
      </p:sp>
      <p:sp>
        <p:nvSpPr>
          <p:cNvPr id="121873" name="Rectangle 28"/>
          <p:cNvSpPr>
            <a:spLocks noChangeArrowheads="1"/>
          </p:cNvSpPr>
          <p:nvPr/>
        </p:nvSpPr>
        <p:spPr bwMode="blackWhite">
          <a:xfrm>
            <a:off x="1147763" y="8388350"/>
            <a:ext cx="2265362" cy="124777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트리거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(trigger)</a:t>
            </a:r>
          </a:p>
        </p:txBody>
      </p:sp>
      <p:sp>
        <p:nvSpPr>
          <p:cNvPr id="121874" name="Rectangle 29"/>
          <p:cNvSpPr>
            <a:spLocks noChangeArrowheads="1"/>
          </p:cNvSpPr>
          <p:nvPr/>
        </p:nvSpPr>
        <p:spPr bwMode="blackWhite">
          <a:xfrm>
            <a:off x="3413125" y="8388350"/>
            <a:ext cx="9825038" cy="12477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30000"/>
              </a:lnSpc>
              <a:buFont typeface="Wingdings" pitchFamily="2" charset="2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사용자가 테이블의 데이터를 수정할 때 자동으로 수행되는 저장된 프로시져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720725" y="2657475"/>
            <a:ext cx="1296035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lnSpc>
                <a:spcPct val="12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파일 관리 시스템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(file management system)</a:t>
            </a:r>
          </a:p>
          <a:p>
            <a:pPr marL="457200" indent="-457200">
              <a:lnSpc>
                <a:spcPct val="120000"/>
              </a:lnSpc>
              <a:spcBef>
                <a:spcPct val="50000"/>
              </a:spcBef>
            </a:pP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   - 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파일을 생성검색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조작할 수 있는소프트웨어 시스템을 말함</a:t>
            </a:r>
          </a:p>
          <a:p>
            <a:pPr marL="457200" indent="-457200">
              <a:lnSpc>
                <a:spcPct val="120000"/>
              </a:lnSpc>
              <a:spcBef>
                <a:spcPct val="50000"/>
              </a:spcBef>
            </a:pPr>
            <a:endParaRPr lang="ko-KR" altLang="en-US" sz="2800">
              <a:latin typeface="HY중고딕" pitchFamily="18" charset="-127"/>
              <a:ea typeface="HY중고딕" pitchFamily="18" charset="-127"/>
            </a:endParaRPr>
          </a:p>
          <a:p>
            <a:pPr marL="457200" indent="-457200">
              <a:lnSpc>
                <a:spcPct val="12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파일 관리  시스템의 특성으로 인한 문제점</a:t>
            </a:r>
          </a:p>
          <a:p>
            <a:pPr marL="457200" indent="-457200">
              <a:lnSpc>
                <a:spcPct val="120000"/>
              </a:lnSpc>
              <a:spcBef>
                <a:spcPct val="50000"/>
              </a:spcBef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   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-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데이터의 중복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(data redundancy)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이 심각하게 발생</a:t>
            </a:r>
          </a:p>
          <a:p>
            <a:pPr marL="457200" indent="-457200">
              <a:lnSpc>
                <a:spcPct val="120000"/>
              </a:lnSpc>
              <a:spcBef>
                <a:spcPct val="50000"/>
              </a:spcBef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   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-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데이터의 불일치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(data inconsistency)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가  발생</a:t>
            </a:r>
          </a:p>
          <a:p>
            <a:pPr marL="457200" indent="-457200">
              <a:lnSpc>
                <a:spcPct val="120000"/>
              </a:lnSpc>
              <a:spcBef>
                <a:spcPct val="50000"/>
              </a:spcBef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   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-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응용 프로그램이 파일의 형식에 종속</a:t>
            </a:r>
          </a:p>
          <a:p>
            <a:pPr marL="457200" indent="-457200">
              <a:lnSpc>
                <a:spcPct val="120000"/>
              </a:lnSpc>
              <a:spcBef>
                <a:spcPct val="50000"/>
              </a:spcBef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   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-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프로그래밍 언어마다 파일의 형식이 다름</a:t>
            </a:r>
          </a:p>
          <a:p>
            <a:pPr marL="457200" indent="-457200">
              <a:lnSpc>
                <a:spcPct val="120000"/>
              </a:lnSpc>
              <a:spcBef>
                <a:spcPct val="50000"/>
              </a:spcBef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   </a:t>
            </a:r>
          </a:p>
        </p:txBody>
      </p:sp>
      <p:sp>
        <p:nvSpPr>
          <p:cNvPr id="16387" name="Rectangle 4"/>
          <p:cNvSpPr>
            <a:spLocks noChangeArrowheads="1"/>
          </p:cNvSpPr>
          <p:nvPr/>
        </p:nvSpPr>
        <p:spPr bwMode="auto">
          <a:xfrm>
            <a:off x="239713" y="1338263"/>
            <a:ext cx="13801725" cy="8640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50181" name="Rectangle 5"/>
          <p:cNvSpPr>
            <a:spLocks noChangeArrowheads="1"/>
          </p:cNvSpPr>
          <p:nvPr/>
        </p:nvSpPr>
        <p:spPr bwMode="auto">
          <a:xfrm>
            <a:off x="479425" y="977900"/>
            <a:ext cx="13322300" cy="8397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4. </a:t>
            </a:r>
            <a:r>
              <a:rPr lang="ko-KR" altLang="en-US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파일 관리 시스템 </a:t>
            </a:r>
            <a:r>
              <a:rPr lang="en-US" altLang="ko-KR" sz="2800" err="1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vs</a:t>
            </a:r>
            <a:r>
              <a:rPr lang="en-US" altLang="ko-KR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데이터베이스 관리 시스템 </a:t>
            </a:r>
            <a:r>
              <a:rPr lang="en-US" altLang="ko-KR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– 4.1 </a:t>
            </a:r>
            <a:r>
              <a:rPr lang="ko-KR" altLang="en-US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파일 관리 시스템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7"/>
          <p:cNvSpPr>
            <a:spLocks noChangeArrowheads="1"/>
          </p:cNvSpPr>
          <p:nvPr/>
        </p:nvSpPr>
        <p:spPr bwMode="blackWhite">
          <a:xfrm>
            <a:off x="1147763" y="1235075"/>
            <a:ext cx="2265362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22883" name="Rectangle 18"/>
          <p:cNvSpPr>
            <a:spLocks noChangeArrowheads="1"/>
          </p:cNvSpPr>
          <p:nvPr/>
        </p:nvSpPr>
        <p:spPr bwMode="blackWhite">
          <a:xfrm>
            <a:off x="3413125" y="1235075"/>
            <a:ext cx="9825038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  <p:sp>
        <p:nvSpPr>
          <p:cNvPr id="122884" name="Rectangle 87"/>
          <p:cNvSpPr>
            <a:spLocks noChangeArrowheads="1"/>
          </p:cNvSpPr>
          <p:nvPr/>
        </p:nvSpPr>
        <p:spPr bwMode="blackWhite">
          <a:xfrm>
            <a:off x="1147763" y="1803400"/>
            <a:ext cx="2265362" cy="113188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디폴트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(default)</a:t>
            </a:r>
          </a:p>
        </p:txBody>
      </p:sp>
      <p:sp>
        <p:nvSpPr>
          <p:cNvPr id="122885" name="Rectangle 88"/>
          <p:cNvSpPr>
            <a:spLocks noChangeArrowheads="1"/>
          </p:cNvSpPr>
          <p:nvPr/>
        </p:nvSpPr>
        <p:spPr bwMode="blackWhite">
          <a:xfrm>
            <a:off x="3413125" y="1803400"/>
            <a:ext cx="9825038" cy="1131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사용자가 값을 지정하지 않았을 때 자동으로  입력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하는 값</a:t>
            </a:r>
          </a:p>
        </p:txBody>
      </p:sp>
      <p:sp>
        <p:nvSpPr>
          <p:cNvPr id="122886" name="Rectangle 89"/>
          <p:cNvSpPr>
            <a:spLocks noChangeArrowheads="1"/>
          </p:cNvSpPr>
          <p:nvPr/>
        </p:nvSpPr>
        <p:spPr bwMode="blackWhite">
          <a:xfrm>
            <a:off x="1147763" y="2943225"/>
            <a:ext cx="2265362" cy="113188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규칙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(rule)</a:t>
            </a:r>
          </a:p>
        </p:txBody>
      </p:sp>
      <p:sp>
        <p:nvSpPr>
          <p:cNvPr id="122887" name="Rectangle 90"/>
          <p:cNvSpPr>
            <a:spLocks noChangeArrowheads="1"/>
          </p:cNvSpPr>
          <p:nvPr/>
        </p:nvSpPr>
        <p:spPr bwMode="blackWhite">
          <a:xfrm>
            <a:off x="3413125" y="2943225"/>
            <a:ext cx="9825038" cy="1131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어떤 값이 테이블에 들어가야 하는지를 명시 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하고 제어</a:t>
            </a:r>
          </a:p>
        </p:txBody>
      </p:sp>
      <p:sp>
        <p:nvSpPr>
          <p:cNvPr id="122888" name="Rectangle 91"/>
          <p:cNvSpPr>
            <a:spLocks noChangeArrowheads="1"/>
          </p:cNvSpPr>
          <p:nvPr/>
        </p:nvSpPr>
        <p:spPr bwMode="blackWhite">
          <a:xfrm>
            <a:off x="1147763" y="4075113"/>
            <a:ext cx="2265362" cy="156527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색인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(Indexes), sysindexes</a:t>
            </a:r>
          </a:p>
        </p:txBody>
      </p:sp>
      <p:sp>
        <p:nvSpPr>
          <p:cNvPr id="122889" name="Rectangle 92"/>
          <p:cNvSpPr>
            <a:spLocks noChangeArrowheads="1"/>
          </p:cNvSpPr>
          <p:nvPr/>
        </p:nvSpPr>
        <p:spPr bwMode="blackWhite">
          <a:xfrm>
            <a:off x="3413125" y="4075113"/>
            <a:ext cx="9825038" cy="15652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키 값에의해 논리적으로 정렬된 포인터들의  집합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키 값을 통해 테이블의 행에 있는 데이터를  접근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Query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속도를 향상 시킴</a:t>
            </a:r>
          </a:p>
        </p:txBody>
      </p:sp>
      <p:sp>
        <p:nvSpPr>
          <p:cNvPr id="122890" name="Rectangle 93"/>
          <p:cNvSpPr>
            <a:spLocks noChangeArrowheads="1"/>
          </p:cNvSpPr>
          <p:nvPr/>
        </p:nvSpPr>
        <p:spPr bwMode="blackWhite">
          <a:xfrm>
            <a:off x="1147763" y="5621338"/>
            <a:ext cx="2265362" cy="1676400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사용자</a:t>
            </a:r>
          </a:p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정의</a:t>
            </a:r>
          </a:p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데이터형</a:t>
            </a:r>
          </a:p>
        </p:txBody>
      </p:sp>
      <p:sp>
        <p:nvSpPr>
          <p:cNvPr id="122891" name="Rectangle 94"/>
          <p:cNvSpPr>
            <a:spLocks noChangeArrowheads="1"/>
          </p:cNvSpPr>
          <p:nvPr/>
        </p:nvSpPr>
        <p:spPr bwMode="blackWhite">
          <a:xfrm>
            <a:off x="3413125" y="5621338"/>
            <a:ext cx="9825038" cy="16764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컬럼이 가지는 정보의 종류와 저장 방식을  알려 주는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구분자</a:t>
            </a:r>
          </a:p>
        </p:txBody>
      </p:sp>
      <p:sp>
        <p:nvSpPr>
          <p:cNvPr id="122892" name="Rectangle 96"/>
          <p:cNvSpPr>
            <a:spLocks noChangeArrowheads="1"/>
          </p:cNvSpPr>
          <p:nvPr/>
        </p:nvSpPr>
        <p:spPr bwMode="blackWhite">
          <a:xfrm>
            <a:off x="1147763" y="7286625"/>
            <a:ext cx="2265362" cy="113188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제약사항</a:t>
            </a:r>
            <a:r>
              <a:rPr lang="en-US" altLang="ko-KR" sz="17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(Constraints)</a:t>
            </a:r>
          </a:p>
        </p:txBody>
      </p:sp>
      <p:sp>
        <p:nvSpPr>
          <p:cNvPr id="122893" name="Rectangle 97"/>
          <p:cNvSpPr>
            <a:spLocks noChangeArrowheads="1"/>
          </p:cNvSpPr>
          <p:nvPr/>
        </p:nvSpPr>
        <p:spPr bwMode="blackWhite">
          <a:xfrm>
            <a:off x="3413125" y="7286625"/>
            <a:ext cx="9825038" cy="1131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 무결성을 유지하기위한 구성요소</a:t>
            </a:r>
          </a:p>
        </p:txBody>
      </p:sp>
      <p:sp>
        <p:nvSpPr>
          <p:cNvPr id="122894" name="Rectangle 113"/>
          <p:cNvSpPr>
            <a:spLocks noChangeArrowheads="1"/>
          </p:cNvSpPr>
          <p:nvPr/>
        </p:nvSpPr>
        <p:spPr bwMode="auto">
          <a:xfrm>
            <a:off x="1133475" y="1096963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22895" name="AutoShape 114"/>
          <p:cNvSpPr>
            <a:spLocks noChangeArrowheads="1"/>
          </p:cNvSpPr>
          <p:nvPr/>
        </p:nvSpPr>
        <p:spPr bwMode="auto">
          <a:xfrm>
            <a:off x="1133475" y="600075"/>
            <a:ext cx="6719888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데이터베이스 개체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314" name="Rectangle 18"/>
          <p:cNvSpPr>
            <a:spLocks noChangeArrowheads="1"/>
          </p:cNvSpPr>
          <p:nvPr/>
        </p:nvSpPr>
        <p:spPr bwMode="blackWhite">
          <a:xfrm>
            <a:off x="1133475" y="1200150"/>
            <a:ext cx="12091988" cy="7445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데이터베이스 설계자</a:t>
            </a:r>
          </a:p>
        </p:txBody>
      </p:sp>
      <p:sp>
        <p:nvSpPr>
          <p:cNvPr id="123907" name="Rectangle 21"/>
          <p:cNvSpPr>
            <a:spLocks noChangeArrowheads="1"/>
          </p:cNvSpPr>
          <p:nvPr/>
        </p:nvSpPr>
        <p:spPr bwMode="blackWhite">
          <a:xfrm>
            <a:off x="1147763" y="2600325"/>
            <a:ext cx="2265362" cy="141763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논리적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DB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설계</a:t>
            </a:r>
          </a:p>
        </p:txBody>
      </p:sp>
      <p:sp>
        <p:nvSpPr>
          <p:cNvPr id="123908" name="Rectangle 22"/>
          <p:cNvSpPr>
            <a:spLocks noChangeArrowheads="1"/>
          </p:cNvSpPr>
          <p:nvPr/>
        </p:nvSpPr>
        <p:spPr bwMode="blackWhite">
          <a:xfrm>
            <a:off x="3413125" y="2600325"/>
            <a:ext cx="9825038" cy="141763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데이터베이스 스키마 생성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저장할 정보가 무엇인지 결정하여 데이터  구조를 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설계한다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(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테이블 정의 및 컬럼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(column)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정의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23909" name="Rectangle 23"/>
          <p:cNvSpPr>
            <a:spLocks noChangeArrowheads="1"/>
          </p:cNvSpPr>
          <p:nvPr/>
        </p:nvSpPr>
        <p:spPr bwMode="blackWhite">
          <a:xfrm>
            <a:off x="1147763" y="2039938"/>
            <a:ext cx="2265362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23910" name="Rectangle 24"/>
          <p:cNvSpPr>
            <a:spLocks noChangeArrowheads="1"/>
          </p:cNvSpPr>
          <p:nvPr/>
        </p:nvSpPr>
        <p:spPr bwMode="blackWhite">
          <a:xfrm>
            <a:off x="3413125" y="2039938"/>
            <a:ext cx="9825038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  <p:sp>
        <p:nvSpPr>
          <p:cNvPr id="123911" name="Rectangle 25"/>
          <p:cNvSpPr>
            <a:spLocks noChangeArrowheads="1"/>
          </p:cNvSpPr>
          <p:nvPr/>
        </p:nvSpPr>
        <p:spPr bwMode="blackWhite">
          <a:xfrm>
            <a:off x="1147763" y="4014788"/>
            <a:ext cx="2265362" cy="141763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논리적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DB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구현</a:t>
            </a:r>
          </a:p>
        </p:txBody>
      </p:sp>
      <p:sp>
        <p:nvSpPr>
          <p:cNvPr id="123912" name="Rectangle 26"/>
          <p:cNvSpPr>
            <a:spLocks noChangeArrowheads="1"/>
          </p:cNvSpPr>
          <p:nvPr/>
        </p:nvSpPr>
        <p:spPr bwMode="blackWhite">
          <a:xfrm>
            <a:off x="3413125" y="4014788"/>
            <a:ext cx="9825038" cy="14176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저장장치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테이블 생성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주키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/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참조키 등의 생성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실질적으로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DDL(Data Definition Language)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 구성</a:t>
            </a:r>
          </a:p>
        </p:txBody>
      </p:sp>
      <p:sp>
        <p:nvSpPr>
          <p:cNvPr id="123913" name="Rectangle 27"/>
          <p:cNvSpPr>
            <a:spLocks noChangeArrowheads="1"/>
          </p:cNvSpPr>
          <p:nvPr/>
        </p:nvSpPr>
        <p:spPr bwMode="blackWhite">
          <a:xfrm>
            <a:off x="1147763" y="5418138"/>
            <a:ext cx="2265362" cy="141763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데이터무결성 요구사항의 설계 및구현</a:t>
            </a:r>
          </a:p>
        </p:txBody>
      </p:sp>
      <p:sp>
        <p:nvSpPr>
          <p:cNvPr id="123914" name="Rectangle 28"/>
          <p:cNvSpPr>
            <a:spLocks noChangeArrowheads="1"/>
          </p:cNvSpPr>
          <p:nvPr/>
        </p:nvSpPr>
        <p:spPr bwMode="blackWhite">
          <a:xfrm>
            <a:off x="3413125" y="5418138"/>
            <a:ext cx="9825038" cy="14176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특정 데이터에 대한 무결성을 강화하는  디폴트와 규칙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을 구현한다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  <p:sp>
        <p:nvSpPr>
          <p:cNvPr id="123915" name="Rectangle 29"/>
          <p:cNvSpPr>
            <a:spLocks noChangeArrowheads="1"/>
          </p:cNvSpPr>
          <p:nvPr/>
        </p:nvSpPr>
        <p:spPr bwMode="blackWhite">
          <a:xfrm>
            <a:off x="1147763" y="6838950"/>
            <a:ext cx="2265362" cy="190023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10000"/>
              </a:lnSpc>
            </a:pPr>
            <a:r>
              <a:rPr lang="ko-KR" altLang="en-US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데이터베이스</a:t>
            </a:r>
          </a:p>
          <a:p>
            <a:pPr algn="ctr">
              <a:lnSpc>
                <a:spcPct val="110000"/>
              </a:lnSpc>
            </a:pPr>
            <a:r>
              <a:rPr lang="ko-KR" altLang="en-US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서버</a:t>
            </a:r>
          </a:p>
          <a:p>
            <a:pPr algn="ctr">
              <a:lnSpc>
                <a:spcPct val="110000"/>
              </a:lnSpc>
            </a:pPr>
            <a:r>
              <a:rPr lang="ko-KR" altLang="en-US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프로그래밍</a:t>
            </a:r>
          </a:p>
        </p:txBody>
      </p:sp>
      <p:sp>
        <p:nvSpPr>
          <p:cNvPr id="123916" name="Rectangle 30"/>
          <p:cNvSpPr>
            <a:spLocks noChangeArrowheads="1"/>
          </p:cNvSpPr>
          <p:nvPr/>
        </p:nvSpPr>
        <p:spPr bwMode="blackWhite">
          <a:xfrm>
            <a:off x="3413125" y="6838950"/>
            <a:ext cx="9825038" cy="190023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관리 기능 자동화 및 서버 작업 관리를 위한  프로그램들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을 작성한다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   Batch, script,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트리거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저장 프로시져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서버 외부와 통신하기위한 확장된 저장 프로시져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(extended stored procedure)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들을 작성한다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  <p:sp>
        <p:nvSpPr>
          <p:cNvPr id="123917" name="Rectangle 31"/>
          <p:cNvSpPr>
            <a:spLocks noChangeArrowheads="1"/>
          </p:cNvSpPr>
          <p:nvPr/>
        </p:nvSpPr>
        <p:spPr bwMode="auto">
          <a:xfrm>
            <a:off x="1133475" y="1096963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23918" name="AutoShape 32"/>
          <p:cNvSpPr>
            <a:spLocks noChangeArrowheads="1"/>
          </p:cNvSpPr>
          <p:nvPr/>
        </p:nvSpPr>
        <p:spPr bwMode="auto">
          <a:xfrm>
            <a:off x="1133475" y="600075"/>
            <a:ext cx="6719888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개발자의 역활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3"/>
          <p:cNvSpPr>
            <a:spLocks noChangeArrowheads="1"/>
          </p:cNvSpPr>
          <p:nvPr/>
        </p:nvSpPr>
        <p:spPr bwMode="auto">
          <a:xfrm>
            <a:off x="1133475" y="1087438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24931" name="AutoShape 4"/>
          <p:cNvSpPr>
            <a:spLocks noChangeArrowheads="1"/>
          </p:cNvSpPr>
          <p:nvPr/>
        </p:nvSpPr>
        <p:spPr bwMode="auto">
          <a:xfrm>
            <a:off x="1133475" y="600075"/>
            <a:ext cx="6719888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SQL(</a:t>
            </a:r>
            <a:r>
              <a:rPr lang="en-US" altLang="ko-KR" sz="2000" err="1" smtClean="0">
                <a:latin typeface="HY중고딕" pitchFamily="18" charset="-127"/>
                <a:ea typeface="굴림체" pitchFamily="49" charset="-127"/>
              </a:rPr>
              <a:t>Structed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 Query Language)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명령어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24932" name="Rectangle 5"/>
          <p:cNvSpPr>
            <a:spLocks noChangeArrowheads="1"/>
          </p:cNvSpPr>
          <p:nvPr/>
        </p:nvSpPr>
        <p:spPr bwMode="blackWhite">
          <a:xfrm>
            <a:off x="1147763" y="1831975"/>
            <a:ext cx="4879975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Query</a:t>
            </a:r>
          </a:p>
        </p:txBody>
      </p:sp>
      <p:sp>
        <p:nvSpPr>
          <p:cNvPr id="124933" name="Rectangle 6"/>
          <p:cNvSpPr>
            <a:spLocks noChangeArrowheads="1"/>
          </p:cNvSpPr>
          <p:nvPr/>
        </p:nvSpPr>
        <p:spPr bwMode="blackWhite">
          <a:xfrm>
            <a:off x="6026150" y="1831975"/>
            <a:ext cx="7210425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SELECT,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조회문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24934" name="Rectangle 7"/>
          <p:cNvSpPr>
            <a:spLocks noChangeArrowheads="1"/>
          </p:cNvSpPr>
          <p:nvPr/>
        </p:nvSpPr>
        <p:spPr bwMode="blackWhite">
          <a:xfrm>
            <a:off x="1147763" y="1262063"/>
            <a:ext cx="4879975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24935" name="Rectangle 8"/>
          <p:cNvSpPr>
            <a:spLocks noChangeArrowheads="1"/>
          </p:cNvSpPr>
          <p:nvPr/>
        </p:nvSpPr>
        <p:spPr bwMode="blackWhite">
          <a:xfrm>
            <a:off x="6026150" y="1262063"/>
            <a:ext cx="7210425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  <p:sp>
        <p:nvSpPr>
          <p:cNvPr id="124936" name="Rectangle 31"/>
          <p:cNvSpPr>
            <a:spLocks noChangeArrowheads="1"/>
          </p:cNvSpPr>
          <p:nvPr/>
        </p:nvSpPr>
        <p:spPr bwMode="blackWhite">
          <a:xfrm>
            <a:off x="1147763" y="2397125"/>
            <a:ext cx="4879975" cy="198278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DML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data manipulation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language</a:t>
            </a:r>
          </a:p>
        </p:txBody>
      </p:sp>
      <p:sp>
        <p:nvSpPr>
          <p:cNvPr id="124937" name="Rectangle 32"/>
          <p:cNvSpPr>
            <a:spLocks noChangeArrowheads="1"/>
          </p:cNvSpPr>
          <p:nvPr/>
        </p:nvSpPr>
        <p:spPr bwMode="blackWhite">
          <a:xfrm>
            <a:off x="6026150" y="2397125"/>
            <a:ext cx="7210425" cy="19827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INSERT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UPDATE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DELETE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24938" name="Rectangle 33"/>
          <p:cNvSpPr>
            <a:spLocks noChangeArrowheads="1"/>
          </p:cNvSpPr>
          <p:nvPr/>
        </p:nvSpPr>
        <p:spPr bwMode="blackWhite">
          <a:xfrm>
            <a:off x="1147763" y="4378325"/>
            <a:ext cx="4879975" cy="150177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DDL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data definition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language</a:t>
            </a:r>
          </a:p>
        </p:txBody>
      </p:sp>
      <p:sp>
        <p:nvSpPr>
          <p:cNvPr id="124939" name="Rectangle 34"/>
          <p:cNvSpPr>
            <a:spLocks noChangeArrowheads="1"/>
          </p:cNvSpPr>
          <p:nvPr/>
        </p:nvSpPr>
        <p:spPr bwMode="blackWhite">
          <a:xfrm>
            <a:off x="6026150" y="4378325"/>
            <a:ext cx="7210425" cy="15017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CREATE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ALTER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DROP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등</a:t>
            </a:r>
          </a:p>
        </p:txBody>
      </p:sp>
      <p:sp>
        <p:nvSpPr>
          <p:cNvPr id="124940" name="Rectangle 35"/>
          <p:cNvSpPr>
            <a:spLocks noChangeArrowheads="1"/>
          </p:cNvSpPr>
          <p:nvPr/>
        </p:nvSpPr>
        <p:spPr bwMode="blackWhite">
          <a:xfrm>
            <a:off x="1147763" y="5880100"/>
            <a:ext cx="4879975" cy="156368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DCL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data control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language</a:t>
            </a:r>
          </a:p>
        </p:txBody>
      </p:sp>
      <p:sp>
        <p:nvSpPr>
          <p:cNvPr id="124941" name="Rectangle 36"/>
          <p:cNvSpPr>
            <a:spLocks noChangeArrowheads="1"/>
          </p:cNvSpPr>
          <p:nvPr/>
        </p:nvSpPr>
        <p:spPr bwMode="blackWhite">
          <a:xfrm>
            <a:off x="6026150" y="5880100"/>
            <a:ext cx="7210425" cy="15636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GRANT</a:t>
            </a:r>
          </a:p>
          <a:p>
            <a:pPr marL="342900" indent="-342900">
              <a:buFontTx/>
              <a:buChar char="-"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REVOKE</a:t>
            </a:r>
          </a:p>
          <a:p>
            <a:pPr marL="342900" indent="-342900">
              <a:buFontTx/>
              <a:buChar char="-"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COMMIT</a:t>
            </a:r>
          </a:p>
          <a:p>
            <a:pPr marL="342900" indent="-342900">
              <a:buFontTx/>
              <a:buChar char="-"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ROLLBACK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등</a:t>
            </a:r>
          </a:p>
          <a:p>
            <a:pPr marL="342900" indent="-342900">
              <a:buFontTx/>
              <a:buChar char="-"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AutoShape 3"/>
          <p:cNvSpPr>
            <a:spLocks noChangeArrowheads="1"/>
          </p:cNvSpPr>
          <p:nvPr/>
        </p:nvSpPr>
        <p:spPr bwMode="auto">
          <a:xfrm>
            <a:off x="1133475" y="600075"/>
            <a:ext cx="6719888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SQL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용어</a:t>
            </a:r>
          </a:p>
        </p:txBody>
      </p:sp>
      <p:graphicFrame>
        <p:nvGraphicFramePr>
          <p:cNvPr id="1330266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46476355"/>
              </p:ext>
            </p:extLst>
          </p:nvPr>
        </p:nvGraphicFramePr>
        <p:xfrm>
          <a:off x="1128713" y="1317625"/>
          <a:ext cx="12038428" cy="4443089"/>
        </p:xfrm>
        <a:graphic>
          <a:graphicData uri="http://schemas.openxmlformats.org/drawingml/2006/table">
            <a:tbl>
              <a:tblPr/>
              <a:tblGrid>
                <a:gridCol w="2931136"/>
                <a:gridCol w="5548386"/>
                <a:gridCol w="3558906"/>
              </a:tblGrid>
              <a:tr h="6050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Entity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관리대상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개체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Table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735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Attribute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관리대상의 구체적 내용</a:t>
                      </a:r>
                      <a:b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</a:b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데이터 타입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길이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제약조건 등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Column, Field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81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Identifier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Entity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를 대표하는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Attribute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Primary Key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81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Tuple</a:t>
                      </a:r>
                      <a:endParaRPr kumimoji="1" lang="en-US" altLang="ko-KR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여러 개의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Attribute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의 집합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Row, Record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81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Relation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Entity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와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Entity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의 관계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Foreign Key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330264" name="Group 88"/>
          <p:cNvGraphicFramePr>
            <a:graphicFrameLocks noGrp="1"/>
          </p:cNvGraphicFramePr>
          <p:nvPr/>
        </p:nvGraphicFramePr>
        <p:xfrm>
          <a:off x="1128713" y="6196013"/>
          <a:ext cx="12038428" cy="3358134"/>
        </p:xfrm>
        <a:graphic>
          <a:graphicData uri="http://schemas.openxmlformats.org/drawingml/2006/table">
            <a:tbl>
              <a:tblPr/>
              <a:tblGrid>
                <a:gridCol w="2931136"/>
                <a:gridCol w="9107292"/>
              </a:tblGrid>
              <a:tr h="11030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SQL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RDBMS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를 사용하기 위해 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ANSI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에서 채택한 표준언어로 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DB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서버와 통신하기 위한 명령언어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030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SQL*Plus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Oracle DBMS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를 운영하기 위해 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Oracle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사에서 제공하는 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interface tool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030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PL/SQL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비즈니스 </a:t>
                      </a:r>
                      <a:r>
                        <a:rPr kumimoji="1" lang="ko-KR" altLang="en-US" sz="32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로직을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처리할 수 있도록 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SQL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을 확장한 절차적 언어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(Procedural Language)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직사각형 1"/>
          <p:cNvSpPr/>
          <p:nvPr/>
        </p:nvSpPr>
        <p:spPr bwMode="auto">
          <a:xfrm>
            <a:off x="3291283" y="1500486"/>
            <a:ext cx="648072" cy="3600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3" name="타원 2"/>
          <p:cNvSpPr/>
          <p:nvPr/>
        </p:nvSpPr>
        <p:spPr bwMode="auto">
          <a:xfrm>
            <a:off x="3456484" y="2448347"/>
            <a:ext cx="482871" cy="432048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7" name="타원 6"/>
          <p:cNvSpPr/>
          <p:nvPr/>
        </p:nvSpPr>
        <p:spPr bwMode="auto">
          <a:xfrm>
            <a:off x="3456484" y="3600475"/>
            <a:ext cx="482871" cy="432048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cxnSp>
        <p:nvCxnSpPr>
          <p:cNvPr id="5" name="직선 연결선 4"/>
          <p:cNvCxnSpPr>
            <a:stCxn id="7" idx="3"/>
            <a:endCxn id="7" idx="5"/>
          </p:cNvCxnSpPr>
          <p:nvPr/>
        </p:nvCxnSpPr>
        <p:spPr bwMode="auto">
          <a:xfrm>
            <a:off x="3527199" y="3969251"/>
            <a:ext cx="341441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다이아몬드 5"/>
          <p:cNvSpPr/>
          <p:nvPr/>
        </p:nvSpPr>
        <p:spPr bwMode="auto">
          <a:xfrm>
            <a:off x="3385769" y="5082336"/>
            <a:ext cx="482871" cy="504056"/>
          </a:xfrm>
          <a:prstGeom prst="diamond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AutoShape 9"/>
          <p:cNvSpPr>
            <a:spLocks noChangeArrowheads="1"/>
          </p:cNvSpPr>
          <p:nvPr/>
        </p:nvSpPr>
        <p:spPr bwMode="auto">
          <a:xfrm>
            <a:off x="1133475" y="600075"/>
            <a:ext cx="6719888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SQL*Plus Edit Commands</a:t>
            </a:r>
          </a:p>
        </p:txBody>
      </p:sp>
      <p:graphicFrame>
        <p:nvGraphicFramePr>
          <p:cNvPr id="1319070" name="Group 158"/>
          <p:cNvGraphicFramePr>
            <a:graphicFrameLocks noGrp="1"/>
          </p:cNvGraphicFramePr>
          <p:nvPr/>
        </p:nvGraphicFramePr>
        <p:xfrm>
          <a:off x="1128713" y="1317625"/>
          <a:ext cx="12038427" cy="8402538"/>
        </p:xfrm>
        <a:graphic>
          <a:graphicData uri="http://schemas.openxmlformats.org/drawingml/2006/table">
            <a:tbl>
              <a:tblPr/>
              <a:tblGrid>
                <a:gridCol w="3558906"/>
                <a:gridCol w="8479521"/>
              </a:tblGrid>
              <a:tr h="5940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Command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Description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</a:tr>
              <a:tr h="871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*A[PPEND] text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현재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line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의 마지막 문장 뒤에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text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를 붙인다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84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*C[HANGE] /old/new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현재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line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의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old text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를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new text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로 바꾼다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71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CL[EAR] BUFF[ER]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buffer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의 내용을 모두 지운다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40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*DEL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현재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line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을 지운다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40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DEL 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n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번째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line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을 지운다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40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DEL m 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m ~ n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번째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line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을 지운다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19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*I[NPUT]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현재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line 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다음에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line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이 추가된다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84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*I[NPUT] text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현재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line 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다음에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line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이 추가 되면서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text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가 들어간다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40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L[IST]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buffer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전체를 보여준다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19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L[IST] 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m ~ n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번째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line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을 보여준다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19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L[IST] m 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m ~ n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번째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line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을 보여준다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AutoShape 2"/>
          <p:cNvSpPr>
            <a:spLocks noChangeArrowheads="1"/>
          </p:cNvSpPr>
          <p:nvPr/>
        </p:nvSpPr>
        <p:spPr bwMode="auto">
          <a:xfrm>
            <a:off x="1133475" y="600075"/>
            <a:ext cx="6719888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SQL*Plus Edit Commands (cont.)</a:t>
            </a:r>
          </a:p>
        </p:txBody>
      </p:sp>
      <p:graphicFrame>
        <p:nvGraphicFramePr>
          <p:cNvPr id="1321053" name="Group 93"/>
          <p:cNvGraphicFramePr>
            <a:graphicFrameLocks noGrp="1"/>
          </p:cNvGraphicFramePr>
          <p:nvPr/>
        </p:nvGraphicFramePr>
        <p:xfrm>
          <a:off x="1128713" y="1317625"/>
          <a:ext cx="12038427" cy="5838444"/>
        </p:xfrm>
        <a:graphic>
          <a:graphicData uri="http://schemas.openxmlformats.org/drawingml/2006/table">
            <a:tbl>
              <a:tblPr/>
              <a:tblGrid>
                <a:gridCol w="3558906"/>
                <a:gridCol w="8479521"/>
              </a:tblGrid>
              <a:tr h="5783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Command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Description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</a:tr>
              <a:tr h="5783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R[UN] or /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SQL, PL/SQL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문장을 실행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126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n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번째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line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을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display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하면서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Editing 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상태로 해준다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83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n text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n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번째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line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이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text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로 바뀐다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551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0 text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1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번째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line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이 추가되면서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text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가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1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번째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line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으로 들어간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29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중고딕" pitchFamily="18" charset="-127"/>
                        <a:ea typeface="휴먼둥근고딕" pitchFamily="2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12698"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* 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표시된 명령어는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line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번호를 먼저 수행한 후 실행해야 한다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AutoShape 2"/>
          <p:cNvSpPr>
            <a:spLocks noChangeArrowheads="1"/>
          </p:cNvSpPr>
          <p:nvPr/>
        </p:nvSpPr>
        <p:spPr bwMode="auto">
          <a:xfrm>
            <a:off x="1133475" y="600075"/>
            <a:ext cx="6719888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SQL*Plus File Commands</a:t>
            </a:r>
          </a:p>
        </p:txBody>
      </p:sp>
      <p:graphicFrame>
        <p:nvGraphicFramePr>
          <p:cNvPr id="1322072" name="Group 88"/>
          <p:cNvGraphicFramePr>
            <a:graphicFrameLocks noGrp="1"/>
          </p:cNvGraphicFramePr>
          <p:nvPr/>
        </p:nvGraphicFramePr>
        <p:xfrm>
          <a:off x="1128713" y="1317625"/>
          <a:ext cx="12038427" cy="8238890"/>
        </p:xfrm>
        <a:graphic>
          <a:graphicData uri="http://schemas.openxmlformats.org/drawingml/2006/table">
            <a:tbl>
              <a:tblPr/>
              <a:tblGrid>
                <a:gridCol w="3558906"/>
                <a:gridCol w="8479521"/>
              </a:tblGrid>
              <a:tr h="6350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Command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Description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</a:tr>
              <a:tr h="10126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SAVE filename</a:t>
                      </a:r>
                      <a:endParaRPr kumimoji="1" lang="en-US" altLang="ko-KR" sz="29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중고딕" pitchFamily="18" charset="-127"/>
                        <a:ea typeface="휴먼둥근고딕" pitchFamily="2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buffer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의 내용을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filename.sql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로 저장한다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50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GET filename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filename.sql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을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buffer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로 불러온다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126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START filename</a:t>
                      </a:r>
                      <a:endParaRPr kumimoji="1" lang="en-US" altLang="ko-KR" sz="29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중고딕" pitchFamily="18" charset="-127"/>
                        <a:ea typeface="휴먼둥근고딕" pitchFamily="2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filename.sql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을 실행하라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50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@ filename</a:t>
                      </a:r>
                      <a:endParaRPr kumimoji="1" lang="en-US" altLang="ko-KR" sz="29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중고딕" pitchFamily="18" charset="-127"/>
                        <a:ea typeface="휴먼둥근고딕" pitchFamily="2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START </a:t>
                      </a:r>
                      <a:r>
                        <a:rPr kumimoji="1" lang="en-US" altLang="en-US" sz="29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filename과</a:t>
                      </a:r>
                      <a:r>
                        <a:rPr kumimoji="1" lang="en-US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</a:t>
                      </a:r>
                      <a:r>
                        <a:rPr kumimoji="1" lang="en-US" altLang="en-US" sz="29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같다</a:t>
                      </a:r>
                      <a:r>
                        <a:rPr kumimoji="1" lang="en-US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  <a:endParaRPr kumimoji="1" lang="en-US" altLang="ko-KR" sz="29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중고딕" pitchFamily="18" charset="-127"/>
                        <a:ea typeface="휴먼둥근고딕" pitchFamily="2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126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ED[IT]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buffer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의 내용을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edit program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으로 실행한다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126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ED[IT] filename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filename.sql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을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edit program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으로 실행한다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126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SPOOL filename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retrieve data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를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filename.lst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로 저장한다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50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SPOOL OFF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SPOOL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을 끝내라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50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EXIT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SQL*Plus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를 종료한다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AutoShape 2"/>
          <p:cNvSpPr>
            <a:spLocks noChangeArrowheads="1"/>
          </p:cNvSpPr>
          <p:nvPr/>
        </p:nvSpPr>
        <p:spPr bwMode="auto">
          <a:xfrm>
            <a:off x="1133475" y="600075"/>
            <a:ext cx="6719888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SQL*Plus Variable</a:t>
            </a:r>
          </a:p>
        </p:txBody>
      </p:sp>
      <p:graphicFrame>
        <p:nvGraphicFramePr>
          <p:cNvPr id="1463420" name="Group 124"/>
          <p:cNvGraphicFramePr>
            <a:graphicFrameLocks noGrp="1"/>
          </p:cNvGraphicFramePr>
          <p:nvPr/>
        </p:nvGraphicFramePr>
        <p:xfrm>
          <a:off x="1128713" y="1317625"/>
          <a:ext cx="12038427" cy="8748223"/>
        </p:xfrm>
        <a:graphic>
          <a:graphicData uri="http://schemas.openxmlformats.org/drawingml/2006/table">
            <a:tbl>
              <a:tblPr/>
              <a:tblGrid>
                <a:gridCol w="3558906"/>
                <a:gridCol w="8479521"/>
              </a:tblGrid>
              <a:tr h="5740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Command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Description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</a:tr>
              <a:tr h="5740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 &amp;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일시적인 사용을 위한 변수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77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 &amp;&amp;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해당 </a:t>
                      </a:r>
                      <a:r>
                        <a:rPr kumimoji="1" lang="ko-KR" altLang="en-US" sz="29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세션내에서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CLEAR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하기 전까지 사용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40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DEFINE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현재 선언된 사항을 보여준다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77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DEFINE </a:t>
                      </a:r>
                      <a:r>
                        <a:rPr kumimoji="1" lang="en-US" altLang="ko-KR" sz="29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variable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변수의 상태를 보여주건 설정할 수 있다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070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UNDEFINDE</a:t>
                      </a:r>
                      <a:r>
                        <a:rPr kumimoji="1" lang="en-US" altLang="ko-KR" sz="29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variable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지정한 변수를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CLEAR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한다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  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068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ACCEPT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ACCEPT variable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</a:t>
                      </a:r>
                      <a:r>
                        <a:rPr kumimoji="1" lang="ko-KR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[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</a:t>
                      </a:r>
                      <a:r>
                        <a:rPr kumimoji="1" lang="ko-KR" altLang="ko-KR" sz="29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datatype</a:t>
                      </a:r>
                      <a:r>
                        <a:rPr kumimoji="1" lang="en-US" altLang="ko-KR" sz="29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</a:t>
                      </a:r>
                      <a:r>
                        <a:rPr kumimoji="1" lang="ko-KR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]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</a:t>
                      </a:r>
                      <a:r>
                        <a:rPr kumimoji="1" lang="ko-KR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[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</a:t>
                      </a:r>
                      <a:r>
                        <a:rPr kumimoji="1" lang="ko-KR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FORMAT </a:t>
                      </a:r>
                      <a:r>
                        <a:rPr kumimoji="1" lang="ko-KR" altLang="ko-KR" sz="29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format</a:t>
                      </a:r>
                      <a:r>
                        <a:rPr kumimoji="1" lang="en-US" altLang="ko-KR" sz="29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</a:t>
                      </a:r>
                      <a:r>
                        <a:rPr kumimoji="1" lang="ko-KR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]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</a:t>
                      </a:r>
                      <a:b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</a:b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                </a:t>
                      </a:r>
                      <a:r>
                        <a:rPr kumimoji="1" lang="ko-KR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[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</a:t>
                      </a:r>
                      <a:r>
                        <a:rPr kumimoji="1" lang="ko-KR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PROMPT </a:t>
                      </a:r>
                      <a:r>
                        <a:rPr kumimoji="1" lang="en-US" altLang="ko-KR" sz="29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prompt </a:t>
                      </a:r>
                      <a:r>
                        <a:rPr kumimoji="1" lang="ko-KR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]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  [ HIDE 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- </a:t>
                      </a:r>
                      <a:r>
                        <a:rPr kumimoji="1" lang="ko-KR" altLang="ko-KR" sz="29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datatype</a:t>
                      </a:r>
                      <a:r>
                        <a:rPr kumimoji="1" lang="ko-KR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: char, number, date </a:t>
                      </a:r>
                      <a:r>
                        <a:rPr kumimoji="1" lang="ko-KR" altLang="ko-KR" sz="29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데이타</a:t>
                      </a:r>
                      <a:r>
                        <a:rPr kumimoji="1" lang="ko-KR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타입 중 하나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- </a:t>
                      </a:r>
                      <a:r>
                        <a:rPr kumimoji="1" lang="ko-KR" altLang="ko-KR" sz="29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format</a:t>
                      </a:r>
                      <a:r>
                        <a:rPr kumimoji="1" lang="ko-KR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: 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각 형식에 맞는 출력 형태 지정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- </a:t>
                      </a:r>
                      <a:r>
                        <a:rPr kumimoji="1" lang="ko-KR" altLang="ko-KR" sz="29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prompt</a:t>
                      </a:r>
                      <a:r>
                        <a:rPr kumimoji="1" lang="ko-KR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: 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입력 받기 위한 </a:t>
                      </a:r>
                      <a:r>
                        <a:rPr kumimoji="1" lang="ko-KR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문자열을 보여줌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- HIDE</a:t>
                      </a:r>
                      <a:r>
                        <a:rPr kumimoji="1" lang="ko-KR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: 입력하는 값이 화면에 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숨겨짐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사용자 생성</a:t>
            </a:r>
          </a:p>
        </p:txBody>
      </p:sp>
      <p:sp>
        <p:nvSpPr>
          <p:cNvPr id="1464323" name="Rectangle 3"/>
          <p:cNvSpPr>
            <a:spLocks noChangeArrowheads="1"/>
          </p:cNvSpPr>
          <p:nvPr/>
        </p:nvSpPr>
        <p:spPr bwMode="blackWhite">
          <a:xfrm>
            <a:off x="1133475" y="4038600"/>
            <a:ext cx="12091988" cy="48768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400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400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계정 생성 구문</a:t>
            </a:r>
          </a:p>
          <a:p>
            <a:pPr defTabSz="282575">
              <a:lnSpc>
                <a:spcPct val="110000"/>
              </a:lnSpc>
              <a:defRPr/>
            </a:pPr>
            <a:endParaRPr lang="ko-KR" altLang="en-US" sz="2400">
              <a:solidFill>
                <a:srgbClr val="8000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CREATE USER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사용자명</a:t>
            </a:r>
            <a:endParaRPr lang="ko-KR" altLang="ko-KR" sz="2400">
              <a:latin typeface="HY중고딕" pitchFamily="18" charset="-127"/>
              <a:ea typeface="HY중고딕" pitchFamily="18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IDENTIFIED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BY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패스워드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/>
            </a:r>
            <a:br>
              <a:rPr lang="ko-KR" altLang="en-US" sz="2400">
                <a:latin typeface="HY중고딕" pitchFamily="18" charset="-127"/>
                <a:ea typeface="HY중고딕" pitchFamily="18" charset="-127"/>
              </a:rPr>
            </a:b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[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DEFAULT TABLESPACE </a:t>
            </a:r>
            <a:r>
              <a:rPr lang="ko-KR" altLang="en-US" sz="2400" err="1">
                <a:latin typeface="HY중고딕" pitchFamily="18" charset="-127"/>
                <a:ea typeface="HY중고딕" pitchFamily="18" charset="-127"/>
              </a:rPr>
              <a:t>테이블스페이스명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]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[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TEMPORARY TABLESPACE </a:t>
            </a:r>
            <a:r>
              <a:rPr lang="ko-KR" altLang="en-US" sz="2400" err="1">
                <a:latin typeface="HY중고딕" pitchFamily="18" charset="-127"/>
                <a:ea typeface="HY중고딕" pitchFamily="18" charset="-127"/>
              </a:rPr>
              <a:t>테이블스페이스명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]</a:t>
            </a:r>
            <a:endParaRPr lang="en-US" altLang="ko-KR" sz="2400">
              <a:latin typeface="HY중고딕" pitchFamily="18" charset="-127"/>
              <a:ea typeface="HY중고딕" pitchFamily="18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[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QUOTA {integer [K|M] | UNLIMITIED} ON </a:t>
            </a:r>
            <a:r>
              <a:rPr lang="ko-KR" altLang="en-US" sz="2400" err="1">
                <a:latin typeface="HY중고딕" pitchFamily="18" charset="-127"/>
                <a:ea typeface="HY중고딕" pitchFamily="18" charset="-127"/>
              </a:rPr>
              <a:t>테이블스페이스명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]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[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ACCOUNT {LOCK | UNLOCK}]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[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PROFILE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프로파일명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]</a:t>
            </a:r>
            <a:endParaRPr lang="en-US" altLang="ko-KR" sz="24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1464324" name="Rectangle 4"/>
          <p:cNvSpPr>
            <a:spLocks noChangeArrowheads="1"/>
          </p:cNvSpPr>
          <p:nvPr/>
        </p:nvSpPr>
        <p:spPr bwMode="blackWhite">
          <a:xfrm>
            <a:off x="1133475" y="1312863"/>
            <a:ext cx="12091988" cy="23876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defRPr/>
            </a:pPr>
            <a:r>
              <a:rPr lang="ko-KR" altLang="en-US" sz="2400" b="0">
                <a:latin typeface="HY중고딕" pitchFamily="18" charset="-127"/>
                <a:ea typeface="HY중고딕" pitchFamily="18" charset="-127"/>
              </a:rPr>
              <a:t>현재 </a:t>
            </a:r>
            <a:r>
              <a:rPr lang="en-US" altLang="ko-KR" sz="2400" b="0">
                <a:latin typeface="HY중고딕" pitchFamily="18" charset="-127"/>
                <a:ea typeface="HY중고딕" pitchFamily="18" charset="-127"/>
              </a:rPr>
              <a:t>DB</a:t>
            </a:r>
            <a:r>
              <a:rPr lang="ko-KR" altLang="en-US" sz="2400" b="0">
                <a:latin typeface="HY중고딕" pitchFamily="18" charset="-127"/>
                <a:ea typeface="HY중고딕" pitchFamily="18" charset="-127"/>
              </a:rPr>
              <a:t>에서 작업하기 위해 사용자를 등록하도록 합니다</a:t>
            </a:r>
            <a:r>
              <a:rPr lang="en-US" altLang="ko-KR" sz="2400" b="0"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 defTabSz="282575">
              <a:lnSpc>
                <a:spcPct val="120000"/>
              </a:lnSpc>
              <a:defRPr/>
            </a:pPr>
            <a:r>
              <a:rPr lang="ko-KR" altLang="en-US" sz="2400" b="0">
                <a:latin typeface="HY중고딕" pitchFamily="18" charset="-127"/>
                <a:ea typeface="HY중고딕" pitchFamily="18" charset="-127"/>
              </a:rPr>
              <a:t>사용자를 만들려면 사용자를 먼저 </a:t>
            </a:r>
            <a:r>
              <a:rPr lang="en-US" altLang="ko-KR" sz="2400" b="0">
                <a:latin typeface="HY중고딕" pitchFamily="18" charset="-127"/>
                <a:ea typeface="HY중고딕" pitchFamily="18" charset="-127"/>
              </a:rPr>
              <a:t>USER</a:t>
            </a:r>
            <a:r>
              <a:rPr lang="ko-KR" altLang="en-US" sz="2400" b="0">
                <a:latin typeface="HY중고딕" pitchFamily="18" charset="-127"/>
                <a:ea typeface="HY중고딕" pitchFamily="18" charset="-127"/>
              </a:rPr>
              <a:t>를 생성하기 위해서는 </a:t>
            </a:r>
            <a:r>
              <a:rPr lang="en-US" altLang="ko-KR" sz="2400" b="0">
                <a:latin typeface="HY중고딕" pitchFamily="18" charset="-127"/>
                <a:ea typeface="HY중고딕" pitchFamily="18" charset="-127"/>
              </a:rPr>
              <a:t>USER</a:t>
            </a:r>
            <a:r>
              <a:rPr lang="ko-KR" altLang="en-US" sz="2400" b="0">
                <a:latin typeface="HY중고딕" pitchFamily="18" charset="-127"/>
                <a:ea typeface="HY중고딕" pitchFamily="18" charset="-127"/>
              </a:rPr>
              <a:t>생성 권한이 있는 사용자로 접속해야 합니다</a:t>
            </a:r>
            <a:r>
              <a:rPr lang="en-US" altLang="ko-KR" sz="2400" b="0">
                <a:latin typeface="HY중고딕" pitchFamily="18" charset="-127"/>
                <a:ea typeface="HY중고딕" pitchFamily="18" charset="-127"/>
              </a:rPr>
              <a:t>.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사용자 생성</a:t>
            </a:r>
          </a:p>
        </p:txBody>
      </p:sp>
      <p:sp>
        <p:nvSpPr>
          <p:cNvPr id="1328132" name="Rectangle 4"/>
          <p:cNvSpPr>
            <a:spLocks noChangeArrowheads="1"/>
          </p:cNvSpPr>
          <p:nvPr/>
        </p:nvSpPr>
        <p:spPr bwMode="blackWhite">
          <a:xfrm>
            <a:off x="1133475" y="2452688"/>
            <a:ext cx="12091988" cy="56705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본인의 </a:t>
            </a:r>
            <a:r>
              <a:rPr lang="ko-KR" altLang="en-US" sz="2800" err="1">
                <a:latin typeface="HY중고딕" pitchFamily="18" charset="-127"/>
                <a:ea typeface="HY중고딕" pitchFamily="18" charset="-127"/>
              </a:rPr>
              <a:t>컴퓨터명에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 맞게 계정생성</a:t>
            </a:r>
          </a:p>
          <a:p>
            <a:pPr defTabSz="282575">
              <a:defRPr/>
            </a:pPr>
            <a:endParaRPr lang="ko-KR" altLang="en-US" sz="2800"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SQL&gt; CREATE USER pc99</a:t>
            </a: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           IDENTIFIED BY java;</a:t>
            </a:r>
          </a:p>
          <a:p>
            <a:pPr defTabSz="282575">
              <a:defRPr/>
            </a:pPr>
            <a:endParaRPr lang="en-US" altLang="ko-KR" sz="2800"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SQL&gt; GRANT  connect, resource TO pc99; </a:t>
            </a:r>
          </a:p>
          <a:p>
            <a:pPr defTabSz="282575">
              <a:defRPr/>
            </a:pPr>
            <a:endParaRPr lang="en-US" altLang="ko-KR" sz="2800"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SQL&gt; CONNECT pc99/java;</a:t>
            </a:r>
          </a:p>
          <a:p>
            <a:pPr defTabSz="282575">
              <a:defRPr/>
            </a:pPr>
            <a:endParaRPr lang="en-US" altLang="ko-KR" sz="2800"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SQL&gt; SELECT * FROM tab; </a:t>
            </a:r>
          </a:p>
          <a:p>
            <a:pPr defTabSz="282575">
              <a:defRPr/>
            </a:pPr>
            <a:endParaRPr lang="en-US" altLang="ko-KR" sz="28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1328133" name="Rectangle 5"/>
          <p:cNvSpPr>
            <a:spLocks noChangeArrowheads="1"/>
          </p:cNvSpPr>
          <p:nvPr/>
        </p:nvSpPr>
        <p:spPr bwMode="blackWhite">
          <a:xfrm>
            <a:off x="1133475" y="1312863"/>
            <a:ext cx="12091988" cy="9128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defRPr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사용자 생성 및 권한에 대한 상세 내용은 다음에 다루도록 하겠다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Group 2"/>
          <p:cNvGrpSpPr>
            <a:grpSpLocks/>
          </p:cNvGrpSpPr>
          <p:nvPr/>
        </p:nvGrpSpPr>
        <p:grpSpPr bwMode="auto">
          <a:xfrm>
            <a:off x="8443913" y="6356350"/>
            <a:ext cx="2717800" cy="3475038"/>
            <a:chOff x="3216" y="2496"/>
            <a:chExt cx="1248" cy="1500"/>
          </a:xfrm>
        </p:grpSpPr>
        <p:sp>
          <p:nvSpPr>
            <p:cNvPr id="1047" name="AutoShape 3"/>
            <p:cNvSpPr>
              <a:spLocks noChangeArrowheads="1"/>
            </p:cNvSpPr>
            <p:nvPr/>
          </p:nvSpPr>
          <p:spPr bwMode="auto">
            <a:xfrm>
              <a:off x="3216" y="2496"/>
              <a:ext cx="1248" cy="1488"/>
            </a:xfrm>
            <a:prstGeom prst="can">
              <a:avLst>
                <a:gd name="adj" fmla="val 29808"/>
              </a:avLst>
            </a:prstGeom>
            <a:gradFill rotWithShape="0">
              <a:gsLst>
                <a:gs pos="0">
                  <a:schemeClr val="bg1"/>
                </a:gs>
                <a:gs pos="100000">
                  <a:srgbClr val="66CCFF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 sz="1400">
                <a:latin typeface="HY중고딕" pitchFamily="18" charset="-127"/>
                <a:ea typeface="HY중고딕" pitchFamily="18" charset="-127"/>
              </a:endParaRPr>
            </a:p>
          </p:txBody>
        </p:sp>
        <p:sp>
          <p:nvSpPr>
            <p:cNvPr id="1048" name="Rectangle 4"/>
            <p:cNvSpPr>
              <a:spLocks noChangeArrowheads="1"/>
            </p:cNvSpPr>
            <p:nvPr/>
          </p:nvSpPr>
          <p:spPr bwMode="auto">
            <a:xfrm>
              <a:off x="3590" y="2880"/>
              <a:ext cx="509" cy="1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b="0">
                  <a:latin typeface="HY중고딕" pitchFamily="18" charset="-127"/>
                </a:rPr>
                <a:t>강좌번호</a:t>
              </a:r>
            </a:p>
            <a:p>
              <a:r>
                <a:rPr lang="ko-KR" altLang="en-US" b="0">
                  <a:latin typeface="HY중고딕" pitchFamily="18" charset="-127"/>
                </a:rPr>
                <a:t>학번</a:t>
              </a:r>
            </a:p>
            <a:p>
              <a:r>
                <a:rPr lang="ko-KR" altLang="en-US" b="0">
                  <a:latin typeface="HY중고딕" pitchFamily="18" charset="-127"/>
                </a:rPr>
                <a:t>이름</a:t>
              </a:r>
            </a:p>
            <a:p>
              <a:r>
                <a:rPr lang="ko-KR" altLang="en-US" b="0">
                  <a:latin typeface="HY중고딕" pitchFamily="18" charset="-127"/>
                </a:rPr>
                <a:t>학과</a:t>
              </a:r>
            </a:p>
            <a:p>
              <a:r>
                <a:rPr lang="ko-KR" altLang="en-US" b="0">
                  <a:latin typeface="HY중고딕" pitchFamily="18" charset="-127"/>
                </a:rPr>
                <a:t>전화번호</a:t>
              </a:r>
            </a:p>
            <a:p>
              <a:r>
                <a:rPr lang="ko-KR" altLang="en-US" b="0">
                  <a:latin typeface="HY중고딕" pitchFamily="18" charset="-127"/>
                </a:rPr>
                <a:t>우편번호</a:t>
              </a:r>
            </a:p>
            <a:p>
              <a:r>
                <a:rPr lang="ko-KR" altLang="en-US" b="0">
                  <a:latin typeface="HY중고딕" pitchFamily="18" charset="-127"/>
                </a:rPr>
                <a:t>주소</a:t>
              </a:r>
            </a:p>
            <a:p>
              <a:r>
                <a:rPr lang="ko-KR" altLang="en-US" b="0">
                  <a:latin typeface="HY중고딕" pitchFamily="18" charset="-127"/>
                </a:rPr>
                <a:t>점수</a:t>
              </a:r>
            </a:p>
            <a:p>
              <a:r>
                <a:rPr lang="ko-KR" altLang="en-US" b="0">
                  <a:latin typeface="HY중고딕" pitchFamily="18" charset="-127"/>
                </a:rPr>
                <a:t>성적</a:t>
              </a:r>
            </a:p>
          </p:txBody>
        </p:sp>
        <p:sp>
          <p:nvSpPr>
            <p:cNvPr id="1049" name="Text Box 5"/>
            <p:cNvSpPr txBox="1">
              <a:spLocks noChangeArrowheads="1"/>
            </p:cNvSpPr>
            <p:nvPr/>
          </p:nvSpPr>
          <p:spPr bwMode="auto">
            <a:xfrm>
              <a:off x="3544" y="2592"/>
              <a:ext cx="535" cy="1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>
                  <a:latin typeface="HY중고딕" pitchFamily="18" charset="-127"/>
                </a:rPr>
                <a:t>등록 파일</a:t>
              </a:r>
            </a:p>
          </p:txBody>
        </p:sp>
      </p:grpSp>
      <p:grpSp>
        <p:nvGrpSpPr>
          <p:cNvPr id="1029" name="Group 6"/>
          <p:cNvGrpSpPr>
            <a:grpSpLocks/>
          </p:cNvGrpSpPr>
          <p:nvPr/>
        </p:nvGrpSpPr>
        <p:grpSpPr bwMode="auto">
          <a:xfrm>
            <a:off x="1079500" y="2243138"/>
            <a:ext cx="12242800" cy="7015162"/>
            <a:chOff x="432" y="1034"/>
            <a:chExt cx="4848" cy="2772"/>
          </a:xfrm>
        </p:grpSpPr>
        <p:grpSp>
          <p:nvGrpSpPr>
            <p:cNvPr id="1032" name="Group 7"/>
            <p:cNvGrpSpPr>
              <a:grpSpLocks/>
            </p:cNvGrpSpPr>
            <p:nvPr/>
          </p:nvGrpSpPr>
          <p:grpSpPr bwMode="auto">
            <a:xfrm>
              <a:off x="3377" y="1034"/>
              <a:ext cx="1087" cy="1423"/>
              <a:chOff x="3216" y="720"/>
              <a:chExt cx="1248" cy="1536"/>
            </a:xfrm>
          </p:grpSpPr>
          <p:sp>
            <p:nvSpPr>
              <p:cNvPr id="1044" name="AutoShape 8"/>
              <p:cNvSpPr>
                <a:spLocks noChangeArrowheads="1"/>
              </p:cNvSpPr>
              <p:nvPr/>
            </p:nvSpPr>
            <p:spPr bwMode="auto">
              <a:xfrm>
                <a:off x="3216" y="720"/>
                <a:ext cx="1248" cy="1536"/>
              </a:xfrm>
              <a:prstGeom prst="can">
                <a:avLst>
                  <a:gd name="adj" fmla="val 30769"/>
                </a:avLst>
              </a:prstGeom>
              <a:gradFill rotWithShape="0">
                <a:gsLst>
                  <a:gs pos="0">
                    <a:schemeClr val="bg1"/>
                  </a:gs>
                  <a:gs pos="100000">
                    <a:srgbClr val="66CCFF"/>
                  </a:gs>
                </a:gsLst>
                <a:path path="rect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ko-KR">
                  <a:latin typeface="HY중고딕" pitchFamily="18" charset="-127"/>
                  <a:ea typeface="HY중고딕" pitchFamily="18" charset="-127"/>
                </a:endParaRPr>
              </a:p>
            </p:txBody>
          </p:sp>
          <p:sp>
            <p:nvSpPr>
              <p:cNvPr id="1045" name="Rectangle 9"/>
              <p:cNvSpPr>
                <a:spLocks noChangeArrowheads="1"/>
              </p:cNvSpPr>
              <p:nvPr/>
            </p:nvSpPr>
            <p:spPr bwMode="auto">
              <a:xfrm>
                <a:off x="3590" y="1152"/>
                <a:ext cx="504" cy="1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ko-KR" altLang="en-US" b="0">
                    <a:latin typeface="HY중고딕" pitchFamily="18" charset="-127"/>
                    <a:ea typeface="HY중고딕" pitchFamily="18" charset="-127"/>
                  </a:rPr>
                  <a:t>학번</a:t>
                </a:r>
              </a:p>
              <a:p>
                <a:r>
                  <a:rPr lang="ko-KR" altLang="en-US" b="0">
                    <a:latin typeface="HY중고딕" pitchFamily="18" charset="-127"/>
                    <a:ea typeface="HY중고딕" pitchFamily="18" charset="-127"/>
                  </a:rPr>
                  <a:t>이름</a:t>
                </a:r>
              </a:p>
              <a:p>
                <a:r>
                  <a:rPr lang="ko-KR" altLang="en-US" b="0">
                    <a:latin typeface="HY중고딕" pitchFamily="18" charset="-127"/>
                    <a:ea typeface="HY중고딕" pitchFamily="18" charset="-127"/>
                  </a:rPr>
                  <a:t>학과</a:t>
                </a:r>
              </a:p>
              <a:p>
                <a:r>
                  <a:rPr lang="ko-KR" altLang="en-US" b="0">
                    <a:latin typeface="HY중고딕" pitchFamily="18" charset="-127"/>
                    <a:ea typeface="HY중고딕" pitchFamily="18" charset="-127"/>
                  </a:rPr>
                  <a:t>학년</a:t>
                </a:r>
              </a:p>
              <a:p>
                <a:r>
                  <a:rPr lang="ko-KR" altLang="en-US" b="0">
                    <a:latin typeface="HY중고딕" pitchFamily="18" charset="-127"/>
                    <a:ea typeface="HY중고딕" pitchFamily="18" charset="-127"/>
                  </a:rPr>
                  <a:t>전화번호</a:t>
                </a:r>
              </a:p>
              <a:p>
                <a:r>
                  <a:rPr lang="ko-KR" altLang="en-US" b="0">
                    <a:latin typeface="HY중고딕" pitchFamily="18" charset="-127"/>
                    <a:ea typeface="HY중고딕" pitchFamily="18" charset="-127"/>
                  </a:rPr>
                  <a:t>우편번호</a:t>
                </a:r>
              </a:p>
              <a:p>
                <a:r>
                  <a:rPr lang="ko-KR" altLang="en-US" b="0">
                    <a:latin typeface="HY중고딕" pitchFamily="18" charset="-127"/>
                    <a:ea typeface="HY중고딕" pitchFamily="18" charset="-127"/>
                  </a:rPr>
                  <a:t>주소</a:t>
                </a:r>
              </a:p>
              <a:p>
                <a:r>
                  <a:rPr lang="ko-KR" altLang="en-US" b="0">
                    <a:latin typeface="HY중고딕" pitchFamily="18" charset="-127"/>
                    <a:ea typeface="HY중고딕" pitchFamily="18" charset="-127"/>
                  </a:rPr>
                  <a:t>지도교수</a:t>
                </a:r>
              </a:p>
              <a:p>
                <a:r>
                  <a:rPr lang="ko-KR" altLang="en-US" b="0">
                    <a:latin typeface="HY중고딕" pitchFamily="18" charset="-127"/>
                    <a:ea typeface="HY중고딕" pitchFamily="18" charset="-127"/>
                  </a:rPr>
                  <a:t>생년월일</a:t>
                </a:r>
              </a:p>
            </p:txBody>
          </p:sp>
          <p:sp>
            <p:nvSpPr>
              <p:cNvPr id="1046" name="Text Box 10"/>
              <p:cNvSpPr txBox="1">
                <a:spLocks noChangeArrowheads="1"/>
              </p:cNvSpPr>
              <p:nvPr/>
            </p:nvSpPr>
            <p:spPr bwMode="auto">
              <a:xfrm>
                <a:off x="3544" y="816"/>
                <a:ext cx="529" cy="1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ko-KR" altLang="en-US">
                    <a:latin typeface="HY중고딕" pitchFamily="18" charset="-127"/>
                    <a:ea typeface="HY중고딕" pitchFamily="18" charset="-127"/>
                  </a:rPr>
                  <a:t>학생 파일</a:t>
                </a:r>
              </a:p>
            </p:txBody>
          </p:sp>
        </p:grpSp>
        <p:sp>
          <p:nvSpPr>
            <p:cNvPr id="1033" name="Rectangle 11"/>
            <p:cNvSpPr>
              <a:spLocks noChangeArrowheads="1"/>
            </p:cNvSpPr>
            <p:nvPr/>
          </p:nvSpPr>
          <p:spPr bwMode="auto">
            <a:xfrm>
              <a:off x="1655" y="1390"/>
              <a:ext cx="952" cy="711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66FF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>
                  <a:latin typeface="HY중고딕" pitchFamily="18" charset="-127"/>
                  <a:ea typeface="HY중고딕" pitchFamily="18" charset="-127"/>
                </a:rPr>
                <a:t>학생 파일 처리</a:t>
              </a:r>
            </a:p>
            <a:p>
              <a:pPr algn="ctr"/>
              <a:r>
                <a:rPr lang="ko-KR" altLang="en-US">
                  <a:latin typeface="HY중고딕" pitchFamily="18" charset="-127"/>
                  <a:ea typeface="HY중고딕" pitchFamily="18" charset="-127"/>
                </a:rPr>
                <a:t>응용 프로그램</a:t>
              </a:r>
            </a:p>
          </p:txBody>
        </p:sp>
        <p:sp>
          <p:nvSpPr>
            <p:cNvPr id="1034" name="Rectangle 12"/>
            <p:cNvSpPr>
              <a:spLocks noChangeArrowheads="1"/>
            </p:cNvSpPr>
            <p:nvPr/>
          </p:nvSpPr>
          <p:spPr bwMode="auto">
            <a:xfrm>
              <a:off x="1655" y="2985"/>
              <a:ext cx="952" cy="711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66FF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>
                  <a:latin typeface="HY중고딕" pitchFamily="18" charset="-127"/>
                  <a:ea typeface="HY중고딕" pitchFamily="18" charset="-127"/>
                </a:rPr>
                <a:t>등록 파일 처리</a:t>
              </a:r>
            </a:p>
            <a:p>
              <a:pPr algn="ctr"/>
              <a:r>
                <a:rPr lang="ko-KR" altLang="en-US">
                  <a:latin typeface="HY중고딕" pitchFamily="18" charset="-127"/>
                  <a:ea typeface="HY중고딕" pitchFamily="18" charset="-127"/>
                </a:rPr>
                <a:t>응용 프로그램</a:t>
              </a:r>
            </a:p>
          </p:txBody>
        </p:sp>
        <p:graphicFrame>
          <p:nvGraphicFramePr>
            <p:cNvPr id="1026" name="Object 13"/>
            <p:cNvGraphicFramePr>
              <a:graphicFrameLocks noChangeAspect="1"/>
            </p:cNvGraphicFramePr>
            <p:nvPr/>
          </p:nvGraphicFramePr>
          <p:xfrm>
            <a:off x="454" y="1412"/>
            <a:ext cx="545" cy="667"/>
          </p:xfrm>
          <a:graphic>
            <a:graphicData uri="http://schemas.openxmlformats.org/presentationml/2006/ole">
              <p:oleObj spid="_x0000_s1342" name="클립" r:id="rId3" imgW="944575" imgH="1180490" progId="">
                <p:embed/>
              </p:oleObj>
            </a:graphicData>
          </a:graphic>
        </p:graphicFrame>
        <p:graphicFrame>
          <p:nvGraphicFramePr>
            <p:cNvPr id="1027" name="Object 14"/>
            <p:cNvGraphicFramePr>
              <a:graphicFrameLocks noChangeAspect="1"/>
            </p:cNvGraphicFramePr>
            <p:nvPr/>
          </p:nvGraphicFramePr>
          <p:xfrm>
            <a:off x="432" y="3142"/>
            <a:ext cx="589" cy="421"/>
          </p:xfrm>
          <a:graphic>
            <a:graphicData uri="http://schemas.openxmlformats.org/presentationml/2006/ole">
              <p:oleObj spid="_x0000_s1343" name="클립" r:id="rId4" imgW="1036015" imgH="753466" progId="">
                <p:embed/>
              </p:oleObj>
            </a:graphicData>
          </a:graphic>
        </p:graphicFrame>
        <p:cxnSp>
          <p:nvCxnSpPr>
            <p:cNvPr id="1035" name="AutoShape 15"/>
            <p:cNvCxnSpPr>
              <a:cxnSpLocks noChangeShapeType="1"/>
              <a:endCxn id="1033" idx="1"/>
            </p:cNvCxnSpPr>
            <p:nvPr/>
          </p:nvCxnSpPr>
          <p:spPr bwMode="auto">
            <a:xfrm>
              <a:off x="999" y="1745"/>
              <a:ext cx="656" cy="0"/>
            </a:xfrm>
            <a:prstGeom prst="straightConnector1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</p:spPr>
        </p:cxnSp>
        <p:cxnSp>
          <p:nvCxnSpPr>
            <p:cNvPr id="1036" name="AutoShape 16"/>
            <p:cNvCxnSpPr>
              <a:cxnSpLocks noChangeShapeType="1"/>
              <a:stCxn id="1033" idx="3"/>
              <a:endCxn id="1044" idx="2"/>
            </p:cNvCxnSpPr>
            <p:nvPr/>
          </p:nvCxnSpPr>
          <p:spPr bwMode="auto">
            <a:xfrm>
              <a:off x="2607" y="1746"/>
              <a:ext cx="770" cy="0"/>
            </a:xfrm>
            <a:prstGeom prst="straightConnector1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</p:spPr>
        </p:cxnSp>
        <p:cxnSp>
          <p:nvCxnSpPr>
            <p:cNvPr id="1037" name="AutoShape 17"/>
            <p:cNvCxnSpPr>
              <a:cxnSpLocks noChangeShapeType="1"/>
              <a:endCxn id="1034" idx="1"/>
            </p:cNvCxnSpPr>
            <p:nvPr/>
          </p:nvCxnSpPr>
          <p:spPr bwMode="auto">
            <a:xfrm>
              <a:off x="1021" y="3340"/>
              <a:ext cx="634" cy="0"/>
            </a:xfrm>
            <a:prstGeom prst="straightConnector1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</p:spPr>
        </p:cxnSp>
        <p:cxnSp>
          <p:nvCxnSpPr>
            <p:cNvPr id="1038" name="AutoShape 18"/>
            <p:cNvCxnSpPr>
              <a:cxnSpLocks noChangeShapeType="1"/>
              <a:stCxn id="1034" idx="3"/>
              <a:endCxn id="1047" idx="2"/>
            </p:cNvCxnSpPr>
            <p:nvPr/>
          </p:nvCxnSpPr>
          <p:spPr bwMode="auto">
            <a:xfrm flipV="1">
              <a:off x="2607" y="3340"/>
              <a:ext cx="741" cy="0"/>
            </a:xfrm>
            <a:prstGeom prst="straightConnector1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</p:spPr>
        </p:cxnSp>
        <p:sp>
          <p:nvSpPr>
            <p:cNvPr id="1039" name="Rectangle 19"/>
            <p:cNvSpPr>
              <a:spLocks noChangeArrowheads="1"/>
            </p:cNvSpPr>
            <p:nvPr/>
          </p:nvSpPr>
          <p:spPr bwMode="auto">
            <a:xfrm>
              <a:off x="3694" y="3272"/>
              <a:ext cx="453" cy="534"/>
            </a:xfrm>
            <a:prstGeom prst="rect">
              <a:avLst/>
            </a:prstGeom>
            <a:noFill/>
            <a:ln w="38100">
              <a:solidFill>
                <a:srgbClr val="FF330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HY중고딕" pitchFamily="18" charset="-127"/>
                <a:ea typeface="HY중고딕" pitchFamily="18" charset="-127"/>
              </a:endParaRPr>
            </a:p>
          </p:txBody>
        </p:sp>
        <p:sp>
          <p:nvSpPr>
            <p:cNvPr id="1040" name="Rectangle 20"/>
            <p:cNvSpPr>
              <a:spLocks noChangeArrowheads="1"/>
            </p:cNvSpPr>
            <p:nvPr/>
          </p:nvSpPr>
          <p:spPr bwMode="auto">
            <a:xfrm>
              <a:off x="3694" y="1599"/>
              <a:ext cx="453" cy="606"/>
            </a:xfrm>
            <a:prstGeom prst="rect">
              <a:avLst/>
            </a:prstGeom>
            <a:noFill/>
            <a:ln w="38100">
              <a:solidFill>
                <a:srgbClr val="FF330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HY중고딕" pitchFamily="18" charset="-127"/>
                <a:ea typeface="HY중고딕" pitchFamily="18" charset="-127"/>
              </a:endParaRPr>
            </a:p>
          </p:txBody>
        </p:sp>
        <p:sp>
          <p:nvSpPr>
            <p:cNvPr id="1041" name="Rectangle 21"/>
            <p:cNvSpPr>
              <a:spLocks noChangeArrowheads="1"/>
            </p:cNvSpPr>
            <p:nvPr/>
          </p:nvSpPr>
          <p:spPr bwMode="auto">
            <a:xfrm>
              <a:off x="4827" y="2357"/>
              <a:ext cx="453" cy="444"/>
            </a:xfrm>
            <a:prstGeom prst="rect">
              <a:avLst/>
            </a:prstGeom>
            <a:noFill/>
            <a:ln w="9525">
              <a:solidFill>
                <a:srgbClr val="FF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>
                  <a:latin typeface="HY중고딕" pitchFamily="18" charset="-127"/>
                  <a:ea typeface="HY중고딕" pitchFamily="18" charset="-127"/>
                </a:rPr>
                <a:t>중복</a:t>
              </a:r>
            </a:p>
          </p:txBody>
        </p:sp>
        <p:cxnSp>
          <p:nvCxnSpPr>
            <p:cNvPr id="1042" name="AutoShape 22"/>
            <p:cNvCxnSpPr>
              <a:cxnSpLocks noChangeShapeType="1"/>
              <a:stCxn id="1040" idx="3"/>
              <a:endCxn id="1041" idx="1"/>
            </p:cNvCxnSpPr>
            <p:nvPr/>
          </p:nvCxnSpPr>
          <p:spPr bwMode="auto">
            <a:xfrm>
              <a:off x="4147" y="1902"/>
              <a:ext cx="680" cy="677"/>
            </a:xfrm>
            <a:prstGeom prst="curvedConnector3">
              <a:avLst>
                <a:gd name="adj1" fmla="val 50000"/>
              </a:avLst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</p:spPr>
        </p:cxnSp>
        <p:cxnSp>
          <p:nvCxnSpPr>
            <p:cNvPr id="1043" name="AutoShape 23"/>
            <p:cNvCxnSpPr>
              <a:cxnSpLocks noChangeShapeType="1"/>
              <a:stCxn id="1039" idx="3"/>
              <a:endCxn id="1041" idx="1"/>
            </p:cNvCxnSpPr>
            <p:nvPr/>
          </p:nvCxnSpPr>
          <p:spPr bwMode="auto">
            <a:xfrm flipV="1">
              <a:off x="4147" y="2579"/>
              <a:ext cx="680" cy="960"/>
            </a:xfrm>
            <a:prstGeom prst="curvedConnector3">
              <a:avLst>
                <a:gd name="adj1" fmla="val 50000"/>
              </a:avLst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</p:spPr>
        </p:cxnSp>
      </p:grpSp>
      <p:sp>
        <p:nvSpPr>
          <p:cNvPr id="1030" name="Rectangle 24"/>
          <p:cNvSpPr>
            <a:spLocks noChangeArrowheads="1"/>
          </p:cNvSpPr>
          <p:nvPr/>
        </p:nvSpPr>
        <p:spPr bwMode="auto">
          <a:xfrm>
            <a:off x="239713" y="1338263"/>
            <a:ext cx="13801725" cy="8640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63513" name="Rectangle 25"/>
          <p:cNvSpPr>
            <a:spLocks noChangeArrowheads="1"/>
          </p:cNvSpPr>
          <p:nvPr/>
        </p:nvSpPr>
        <p:spPr bwMode="auto">
          <a:xfrm>
            <a:off x="960438" y="977900"/>
            <a:ext cx="11880850" cy="8397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ko-KR" altLang="en-US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파일 관리 시스템 이용 환경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5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데이터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TYPE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의 분류</a:t>
            </a:r>
          </a:p>
        </p:txBody>
      </p:sp>
      <p:graphicFrame>
        <p:nvGraphicFramePr>
          <p:cNvPr id="644218" name="Group 31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83554411"/>
              </p:ext>
            </p:extLst>
          </p:nvPr>
        </p:nvGraphicFramePr>
        <p:xfrm>
          <a:off x="1149350" y="1430338"/>
          <a:ext cx="11807630" cy="8628288"/>
        </p:xfrm>
        <a:graphic>
          <a:graphicData uri="http://schemas.openxmlformats.org/drawingml/2006/table">
            <a:tbl>
              <a:tblPr/>
              <a:tblGrid>
                <a:gridCol w="3535827"/>
                <a:gridCol w="8271803"/>
              </a:tblGrid>
              <a:tr h="5497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TYPE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설명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  <a:tr h="10472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VARCHAR2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(n [</a:t>
                      </a:r>
                      <a:r>
                        <a:rPr kumimoji="1" lang="en-US" altLang="ko-KR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byte|char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])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가변 길이 문자열 저장 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(1 ~ 4000bytes)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중고딕" pitchFamily="18" charset="-127"/>
                        <a:ea typeface="휴먼둥근고딕" pitchFamily="2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643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CHAR (n [</a:t>
                      </a:r>
                      <a:r>
                        <a:rPr kumimoji="1" lang="en-US" altLang="ko-KR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byte|char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])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고정길이 문자열 저장 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(1 ~ 2000bytes)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765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NUMBER [(p [,s])]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숫자 데이터를 저장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( p-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전체길이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, s-</a:t>
                      </a:r>
                      <a:r>
                        <a:rPr kumimoji="1" lang="ko-KR" altLang="en-US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소수점이하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-10</a:t>
                      </a:r>
                      <a:r>
                        <a:rPr kumimoji="1" lang="en-US" altLang="ko-KR" sz="28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130 ~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10</a:t>
                      </a:r>
                      <a:r>
                        <a:rPr kumimoji="1" lang="en-US" altLang="ko-KR" sz="28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126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범위까지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, p=1~ 38, s=-84 ~ 127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643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DATE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날짜 </a:t>
                      </a:r>
                      <a:r>
                        <a:rPr kumimoji="1" lang="ko-KR" altLang="en-US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데이터형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(BC 4712-01-01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부터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AD 9999-12-31)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97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TIMESTAMP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Date </a:t>
                      </a:r>
                      <a:r>
                        <a:rPr kumimoji="1" lang="ko-KR" altLang="en-US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확장형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, 1/1000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초까지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40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LONG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가변길이 데이터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(1 - 2G), 8i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부터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Deprecated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643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NCHAR, NVARCAR2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유니코드 문자로 저장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(N=National)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643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CLOB/BLOB/NCLOB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대용량 문자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,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이진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,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유니코드 데이터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( 1 - 4Gb) </a:t>
                      </a:r>
                      <a:b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</a:b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(4Gb - 1) * (database block size)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ChangeArrowheads="1"/>
          </p:cNvSpPr>
          <p:nvPr/>
        </p:nvSpPr>
        <p:spPr bwMode="blackWhite">
          <a:xfrm>
            <a:off x="1147763" y="2039938"/>
            <a:ext cx="3022600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34147" name="Rectangle 3"/>
          <p:cNvSpPr>
            <a:spLocks noChangeArrowheads="1"/>
          </p:cNvSpPr>
          <p:nvPr/>
        </p:nvSpPr>
        <p:spPr bwMode="blackWhite">
          <a:xfrm>
            <a:off x="4170363" y="2039938"/>
            <a:ext cx="9067800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  <p:sp>
        <p:nvSpPr>
          <p:cNvPr id="134148" name="Rectangle 4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테이블</a:t>
            </a:r>
          </a:p>
        </p:txBody>
      </p:sp>
      <p:sp>
        <p:nvSpPr>
          <p:cNvPr id="399391" name="Rectangle 31"/>
          <p:cNvSpPr>
            <a:spLocks noChangeArrowheads="1"/>
          </p:cNvSpPr>
          <p:nvPr/>
        </p:nvSpPr>
        <p:spPr bwMode="blackWhite">
          <a:xfrm>
            <a:off x="1133475" y="1282700"/>
            <a:ext cx="12091988" cy="6381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행과 열로 구성된 개체들을 표현하기 위한 데이터베이스 개체</a:t>
            </a:r>
          </a:p>
        </p:txBody>
      </p:sp>
      <p:sp>
        <p:nvSpPr>
          <p:cNvPr id="134150" name="Rectangle 32"/>
          <p:cNvSpPr>
            <a:spLocks noChangeArrowheads="1"/>
          </p:cNvSpPr>
          <p:nvPr/>
        </p:nvSpPr>
        <p:spPr bwMode="blackWhite">
          <a:xfrm>
            <a:off x="1147763" y="2600325"/>
            <a:ext cx="3022600" cy="1960563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특징</a:t>
            </a:r>
          </a:p>
        </p:txBody>
      </p:sp>
      <p:sp>
        <p:nvSpPr>
          <p:cNvPr id="134151" name="Rectangle 33"/>
          <p:cNvSpPr>
            <a:spLocks noChangeArrowheads="1"/>
          </p:cNvSpPr>
          <p:nvPr/>
        </p:nvSpPr>
        <p:spPr bwMode="blackWhite">
          <a:xfrm>
            <a:off x="4170363" y="2600325"/>
            <a:ext cx="9067800" cy="196056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개체를 구분하는 고유 이름을 가진다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행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(row, record)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와 열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(column, field)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들로 구성</a:t>
            </a:r>
          </a:p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행과 열을 순서를 가지지 않는다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하나의 행은 하나의 테이블에 속한다</a:t>
            </a:r>
          </a:p>
        </p:txBody>
      </p:sp>
      <p:sp>
        <p:nvSpPr>
          <p:cNvPr id="134152" name="Rectangle 34"/>
          <p:cNvSpPr>
            <a:spLocks noChangeArrowheads="1"/>
          </p:cNvSpPr>
          <p:nvPr/>
        </p:nvSpPr>
        <p:spPr bwMode="blackWhite">
          <a:xfrm>
            <a:off x="1147763" y="4560888"/>
            <a:ext cx="3022600" cy="2519362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제약 사항</a:t>
            </a:r>
          </a:p>
        </p:txBody>
      </p:sp>
      <p:sp>
        <p:nvSpPr>
          <p:cNvPr id="134153" name="Rectangle 35"/>
          <p:cNvSpPr>
            <a:spLocks noChangeArrowheads="1"/>
          </p:cNvSpPr>
          <p:nvPr/>
        </p:nvSpPr>
        <p:spPr bwMode="blackWhite">
          <a:xfrm>
            <a:off x="4170363" y="4560888"/>
            <a:ext cx="9067800" cy="25193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한 데이터베이스 내에서의 테이블 이름은 고유</a:t>
            </a:r>
          </a:p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한 테이블 내에서의 컬럼 이름들은 고유</a:t>
            </a:r>
          </a:p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한 테이블 내에서 열들을 고유</a:t>
            </a:r>
          </a:p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같은 열을 두번 나타낼 수는 없다</a:t>
            </a:r>
          </a:p>
        </p:txBody>
      </p:sp>
      <p:sp>
        <p:nvSpPr>
          <p:cNvPr id="134154" name="Rectangle 43"/>
          <p:cNvSpPr>
            <a:spLocks noChangeArrowheads="1"/>
          </p:cNvSpPr>
          <p:nvPr/>
        </p:nvSpPr>
        <p:spPr bwMode="blackWhite">
          <a:xfrm>
            <a:off x="1163638" y="7232650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테이블의 생성</a:t>
            </a:r>
          </a:p>
        </p:txBody>
      </p:sp>
      <p:sp>
        <p:nvSpPr>
          <p:cNvPr id="134155" name="Rectangle 44"/>
          <p:cNvSpPr>
            <a:spLocks noChangeArrowheads="1"/>
          </p:cNvSpPr>
          <p:nvPr/>
        </p:nvSpPr>
        <p:spPr bwMode="blackWhite">
          <a:xfrm>
            <a:off x="1149350" y="7921625"/>
            <a:ext cx="3024188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34156" name="Rectangle 45"/>
          <p:cNvSpPr>
            <a:spLocks noChangeArrowheads="1"/>
          </p:cNvSpPr>
          <p:nvPr/>
        </p:nvSpPr>
        <p:spPr bwMode="blackWhite">
          <a:xfrm>
            <a:off x="4173538" y="7921625"/>
            <a:ext cx="9067800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  <p:sp>
        <p:nvSpPr>
          <p:cNvPr id="134157" name="Rectangle 46"/>
          <p:cNvSpPr>
            <a:spLocks noChangeArrowheads="1"/>
          </p:cNvSpPr>
          <p:nvPr/>
        </p:nvSpPr>
        <p:spPr bwMode="blackWhite">
          <a:xfrm>
            <a:off x="1147763" y="8478838"/>
            <a:ext cx="3022600" cy="146208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지정항목</a:t>
            </a:r>
          </a:p>
        </p:txBody>
      </p:sp>
      <p:sp>
        <p:nvSpPr>
          <p:cNvPr id="134158" name="Rectangle 47"/>
          <p:cNvSpPr>
            <a:spLocks noChangeArrowheads="1"/>
          </p:cNvSpPr>
          <p:nvPr/>
        </p:nvSpPr>
        <p:spPr bwMode="blackWhite">
          <a:xfrm>
            <a:off x="4170363" y="8478838"/>
            <a:ext cx="9067800" cy="14620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테이블 이름</a:t>
            </a:r>
          </a:p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컬럼들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: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컬럼이름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자료형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제약사항</a:t>
            </a:r>
          </a:p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기본 키 및 참조키의 설정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ChangeArrowheads="1"/>
          </p:cNvSpPr>
          <p:nvPr/>
        </p:nvSpPr>
        <p:spPr bwMode="blackWhite">
          <a:xfrm>
            <a:off x="1147763" y="1265238"/>
            <a:ext cx="3022600" cy="566737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35171" name="Rectangle 3"/>
          <p:cNvSpPr>
            <a:spLocks noChangeArrowheads="1"/>
          </p:cNvSpPr>
          <p:nvPr/>
        </p:nvSpPr>
        <p:spPr bwMode="blackWhite">
          <a:xfrm>
            <a:off x="4170363" y="1265238"/>
            <a:ext cx="9067800" cy="566737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  <p:sp>
        <p:nvSpPr>
          <p:cNvPr id="135172" name="Rectangle 10"/>
          <p:cNvSpPr>
            <a:spLocks noChangeArrowheads="1"/>
          </p:cNvSpPr>
          <p:nvPr/>
        </p:nvSpPr>
        <p:spPr bwMode="blackWhite">
          <a:xfrm>
            <a:off x="1147763" y="1820863"/>
            <a:ext cx="3022600" cy="57943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컬럼 자료형 결정</a:t>
            </a:r>
          </a:p>
        </p:txBody>
      </p:sp>
      <p:sp>
        <p:nvSpPr>
          <p:cNvPr id="135173" name="Rectangle 11"/>
          <p:cNvSpPr>
            <a:spLocks noChangeArrowheads="1"/>
          </p:cNvSpPr>
          <p:nvPr/>
        </p:nvSpPr>
        <p:spPr bwMode="blackWhite">
          <a:xfrm>
            <a:off x="4170363" y="1820863"/>
            <a:ext cx="9067800" cy="5794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buFont typeface="Wingdings" pitchFamily="2" charset="2"/>
              <a:buNone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시스템 자료형 또는 사용자 정의 자료형을 사용 가능</a:t>
            </a:r>
          </a:p>
        </p:txBody>
      </p:sp>
      <p:sp>
        <p:nvSpPr>
          <p:cNvPr id="135174" name="Rectangle 12"/>
          <p:cNvSpPr>
            <a:spLocks noChangeArrowheads="1"/>
          </p:cNvSpPr>
          <p:nvPr/>
        </p:nvSpPr>
        <p:spPr bwMode="blackWhite">
          <a:xfrm>
            <a:off x="1147763" y="2400300"/>
            <a:ext cx="3022600" cy="3600450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컬럼의 제약</a:t>
            </a:r>
          </a:p>
        </p:txBody>
      </p:sp>
      <p:sp>
        <p:nvSpPr>
          <p:cNvPr id="135175" name="Rectangle 13"/>
          <p:cNvSpPr>
            <a:spLocks noChangeArrowheads="1"/>
          </p:cNvSpPr>
          <p:nvPr/>
        </p:nvSpPr>
        <p:spPr bwMode="blackWhite">
          <a:xfrm>
            <a:off x="4170363" y="2400300"/>
            <a:ext cx="9067800" cy="36004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buFont typeface="Wingdings" pitchFamily="2" charset="2"/>
              <a:buNone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NOT NULL (NN) :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해당 컬럼에 반드시 값을 입력</a:t>
            </a:r>
          </a:p>
          <a:p>
            <a:pPr>
              <a:buFont typeface="Wingdings" pitchFamily="2" charset="2"/>
              <a:buNone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NO DUPLICATES(ND) :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테이블 내에서 해당 컬럼</a:t>
            </a:r>
          </a:p>
          <a:p>
            <a:pPr>
              <a:buFont typeface="Wingdings" pitchFamily="2" charset="2"/>
              <a:buNone/>
            </a:pP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                           의 모든 값들이 달라야 함을 의미</a:t>
            </a:r>
          </a:p>
          <a:p>
            <a:pPr>
              <a:buFont typeface="Wingdings" pitchFamily="2" charset="2"/>
              <a:buNone/>
            </a:pP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       기본 키 제약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(primary key constraint)</a:t>
            </a:r>
          </a:p>
          <a:p>
            <a:pPr>
              <a:buFont typeface="Wingdings" pitchFamily="2" charset="2"/>
              <a:buNone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     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유일제약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(unique constraint)</a:t>
            </a:r>
          </a:p>
          <a:p>
            <a:pPr>
              <a:buFont typeface="Wingdings" pitchFamily="2" charset="2"/>
              <a:buNone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     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유일색인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(unique index)</a:t>
            </a:r>
          </a:p>
          <a:p>
            <a:pPr>
              <a:buFont typeface="Wingdings" pitchFamily="2" charset="2"/>
              <a:buNone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NO CHANGES(NC) :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당 컬럼의 값이 변경될 수 </a:t>
            </a:r>
          </a:p>
          <a:p>
            <a:pPr>
              <a:buFont typeface="Wingdings" pitchFamily="2" charset="2"/>
              <a:buNone/>
            </a:pP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                                     없음을  의미</a:t>
            </a:r>
          </a:p>
        </p:txBody>
      </p:sp>
      <p:sp>
        <p:nvSpPr>
          <p:cNvPr id="135176" name="Rectangle 19"/>
          <p:cNvSpPr>
            <a:spLocks noChangeArrowheads="1"/>
          </p:cNvSpPr>
          <p:nvPr/>
        </p:nvSpPr>
        <p:spPr bwMode="blackWhite">
          <a:xfrm>
            <a:off x="1147763" y="6000750"/>
            <a:ext cx="3022600" cy="2279650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기본 키</a:t>
            </a:r>
          </a:p>
          <a:p>
            <a:pPr algn="ctr" eaLnBrk="0" latinLnBrk="0" hangingPunct="0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Primary</a:t>
            </a:r>
          </a:p>
          <a:p>
            <a:pPr algn="ctr" eaLnBrk="0" latinLnBrk="0" hangingPunct="0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Key</a:t>
            </a:r>
          </a:p>
        </p:txBody>
      </p:sp>
      <p:sp>
        <p:nvSpPr>
          <p:cNvPr id="135177" name="Rectangle 20"/>
          <p:cNvSpPr>
            <a:spLocks noChangeArrowheads="1"/>
          </p:cNvSpPr>
          <p:nvPr/>
        </p:nvSpPr>
        <p:spPr bwMode="blackWhite">
          <a:xfrm>
            <a:off x="4170363" y="6000750"/>
            <a:ext cx="9067800" cy="22796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buFont typeface="Wingdings" pitchFamily="2" charset="2"/>
              <a:buNone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테이블의 각 행이 유일함을 보장함으로써 개체 </a:t>
            </a:r>
          </a:p>
          <a:p>
            <a:pPr>
              <a:buFont typeface="Wingdings" pitchFamily="2" charset="2"/>
              <a:buNone/>
            </a:pP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 무결성을 유지하는 하나의 컬럼 또는 컬럼 들의 집합</a:t>
            </a:r>
          </a:p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모든 테이블은 기본 키를 가져야 한다</a:t>
            </a:r>
          </a:p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모든 테이블은 단 하나의 기본 키를 가질수 있다</a:t>
            </a:r>
          </a:p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기본 키는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NULL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이나 중복을 허용하지 않아야 한다</a:t>
            </a:r>
          </a:p>
        </p:txBody>
      </p:sp>
      <p:sp>
        <p:nvSpPr>
          <p:cNvPr id="135178" name="Rectangle 33"/>
          <p:cNvSpPr>
            <a:spLocks noChangeArrowheads="1"/>
          </p:cNvSpPr>
          <p:nvPr/>
        </p:nvSpPr>
        <p:spPr bwMode="blackWhite">
          <a:xfrm>
            <a:off x="116363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테이블의 생성</a:t>
            </a:r>
          </a:p>
        </p:txBody>
      </p:sp>
      <p:sp>
        <p:nvSpPr>
          <p:cNvPr id="135179" name="Rectangle 34"/>
          <p:cNvSpPr>
            <a:spLocks noChangeArrowheads="1"/>
          </p:cNvSpPr>
          <p:nvPr/>
        </p:nvSpPr>
        <p:spPr bwMode="blackWhite">
          <a:xfrm>
            <a:off x="1147763" y="8278813"/>
            <a:ext cx="3022600" cy="2043112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참조 키</a:t>
            </a:r>
          </a:p>
          <a:p>
            <a:pPr algn="ctr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Foreign Key</a:t>
            </a:r>
          </a:p>
        </p:txBody>
      </p:sp>
      <p:sp>
        <p:nvSpPr>
          <p:cNvPr id="135180" name="Rectangle 35"/>
          <p:cNvSpPr>
            <a:spLocks noChangeArrowheads="1"/>
          </p:cNvSpPr>
          <p:nvPr/>
        </p:nvSpPr>
        <p:spPr bwMode="blackWhite">
          <a:xfrm>
            <a:off x="4170363" y="8278813"/>
            <a:ext cx="9067800" cy="20431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다른 테이블의 기본 키를 참조하는 하나의 컬럼 </a:t>
            </a:r>
          </a:p>
          <a:p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 또는 컬럼 들의 집합</a:t>
            </a:r>
          </a:p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두 테이블을 연결시킨다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참조 무결성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(referential integrity)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의 강화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Oval 13"/>
          <p:cNvSpPr>
            <a:spLocks noChangeArrowheads="1"/>
          </p:cNvSpPr>
          <p:nvPr/>
        </p:nvSpPr>
        <p:spPr bwMode="auto">
          <a:xfrm>
            <a:off x="479425" y="525463"/>
            <a:ext cx="6242050" cy="544512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CBE6A8"/>
              </a:gs>
            </a:gsLst>
            <a:path path="shape">
              <a:fillToRect l="50000" t="50000" r="50000" b="50000"/>
            </a:path>
          </a:gradFill>
          <a:ln w="12700">
            <a:noFill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36195" name="Rectangle 14"/>
          <p:cNvSpPr>
            <a:spLocks noChangeArrowheads="1"/>
          </p:cNvSpPr>
          <p:nvPr/>
        </p:nvSpPr>
        <p:spPr bwMode="auto">
          <a:xfrm>
            <a:off x="1138238" y="387350"/>
            <a:ext cx="2281237" cy="4127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latinLnBrk="0" hangingPunct="0">
              <a:lnSpc>
                <a:spcPct val="120000"/>
              </a:lnSpc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1.3 SQL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문의 유형</a:t>
            </a:r>
          </a:p>
        </p:txBody>
      </p:sp>
      <p:sp>
        <p:nvSpPr>
          <p:cNvPr id="136196" name="Rectangle 15"/>
          <p:cNvSpPr>
            <a:spLocks noChangeArrowheads="1"/>
          </p:cNvSpPr>
          <p:nvPr/>
        </p:nvSpPr>
        <p:spPr bwMode="blackWhite">
          <a:xfrm>
            <a:off x="1147763" y="1200150"/>
            <a:ext cx="3022600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36197" name="Rectangle 16"/>
          <p:cNvSpPr>
            <a:spLocks noChangeArrowheads="1"/>
          </p:cNvSpPr>
          <p:nvPr/>
        </p:nvSpPr>
        <p:spPr bwMode="blackWhite">
          <a:xfrm>
            <a:off x="4170363" y="1200150"/>
            <a:ext cx="9067800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  <p:sp>
        <p:nvSpPr>
          <p:cNvPr id="136198" name="Rectangle 17"/>
          <p:cNvSpPr>
            <a:spLocks noChangeArrowheads="1"/>
          </p:cNvSpPr>
          <p:nvPr/>
        </p:nvSpPr>
        <p:spPr bwMode="blackWhite">
          <a:xfrm>
            <a:off x="1147763" y="1760538"/>
            <a:ext cx="3022600" cy="1600200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SQL </a:t>
            </a:r>
          </a:p>
          <a:p>
            <a:pPr algn="ctr" eaLnBrk="0" latinLnBrk="0" hangingPunct="0"/>
            <a:r>
              <a:rPr lang="ko-KR" altLang="en-US" sz="24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데이터 정의문</a:t>
            </a:r>
          </a:p>
          <a:p>
            <a:pPr algn="ctr" eaLnBrk="0" latinLnBrk="0" hangingPunct="0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(DDL)</a:t>
            </a:r>
          </a:p>
        </p:txBody>
      </p:sp>
      <p:sp>
        <p:nvSpPr>
          <p:cNvPr id="136199" name="Rectangle 18"/>
          <p:cNvSpPr>
            <a:spLocks noChangeArrowheads="1"/>
          </p:cNvSpPr>
          <p:nvPr/>
        </p:nvSpPr>
        <p:spPr bwMode="blackWhite">
          <a:xfrm>
            <a:off x="4170363" y="1760538"/>
            <a:ext cx="9067800" cy="1600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데이터베이스를 생성하거나 구조를 수정</a:t>
            </a:r>
          </a:p>
          <a:p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하기 위하여 사용되는 언어</a:t>
            </a:r>
          </a:p>
          <a:p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(Data Definition Language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라고도 함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)</a:t>
            </a:r>
          </a:p>
        </p:txBody>
      </p:sp>
      <p:sp>
        <p:nvSpPr>
          <p:cNvPr id="136200" name="Rectangle 19"/>
          <p:cNvSpPr>
            <a:spLocks noChangeArrowheads="1"/>
          </p:cNvSpPr>
          <p:nvPr/>
        </p:nvSpPr>
        <p:spPr bwMode="blackWhite">
          <a:xfrm>
            <a:off x="1147763" y="3360738"/>
            <a:ext cx="3022600" cy="28797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SQL </a:t>
            </a:r>
          </a:p>
          <a:p>
            <a:pPr algn="ctr" eaLnBrk="0" latinLnBrk="0" hangingPunct="0"/>
            <a:r>
              <a:rPr lang="ko-KR" altLang="en-US" sz="24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데이터 조작문</a:t>
            </a:r>
          </a:p>
          <a:p>
            <a:pPr algn="ctr" eaLnBrk="0" latinLnBrk="0" hangingPunct="0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(DML)</a:t>
            </a:r>
          </a:p>
        </p:txBody>
      </p:sp>
      <p:sp>
        <p:nvSpPr>
          <p:cNvPr id="136201" name="Rectangle 20"/>
          <p:cNvSpPr>
            <a:spLocks noChangeArrowheads="1"/>
          </p:cNvSpPr>
          <p:nvPr/>
        </p:nvSpPr>
        <p:spPr bwMode="blackWhite">
          <a:xfrm>
            <a:off x="4170363" y="3360738"/>
            <a:ext cx="9067800" cy="28797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데이터베이스에 저장되어있는 정보를  처리하고 </a:t>
            </a:r>
          </a:p>
          <a:p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조작하기 위하여 사용자와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DBMS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사이에서 </a:t>
            </a:r>
          </a:p>
          <a:p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인터페이스 역할을 수행한다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(Data Manipulation Language)</a:t>
            </a:r>
          </a:p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 OPEN, CLOSE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등과 같은 조작문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Rectangle 2"/>
          <p:cNvSpPr>
            <a:spLocks noChangeArrowheads="1"/>
          </p:cNvSpPr>
          <p:nvPr/>
        </p:nvSpPr>
        <p:spPr bwMode="blackWhite">
          <a:xfrm>
            <a:off x="1133475" y="1920875"/>
            <a:ext cx="12091988" cy="64801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CREATE TABLE  &lt;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테이블 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&gt;</a:t>
            </a:r>
          </a:p>
          <a:p>
            <a:pPr lvl="1" defTabSz="282575">
              <a:lnSpc>
                <a:spcPct val="140000"/>
              </a:lnSpc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( </a:t>
            </a:r>
            <a:r>
              <a:rPr lang="ko-KR" altLang="en-US" sz="2400" err="1">
                <a:latin typeface="HY중고딕" pitchFamily="18" charset="-127"/>
                <a:ea typeface="굴림체" pitchFamily="49" charset="-127"/>
              </a:rPr>
              <a:t>필드명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1 TYPE [NOT NULL |  NULL],</a:t>
            </a:r>
          </a:p>
          <a:p>
            <a:pPr lvl="1" defTabSz="282575">
              <a:lnSpc>
                <a:spcPct val="140000"/>
              </a:lnSpc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400" err="1">
                <a:latin typeface="HY중고딕" pitchFamily="18" charset="-127"/>
                <a:ea typeface="굴림체" pitchFamily="49" charset="-127"/>
              </a:rPr>
              <a:t>필드명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2 TYPE [NOT NULL |  NULL],</a:t>
            </a:r>
          </a:p>
          <a:p>
            <a:pPr lvl="1" defTabSz="282575">
              <a:lnSpc>
                <a:spcPct val="140000"/>
              </a:lnSpc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                         .</a:t>
            </a:r>
          </a:p>
          <a:p>
            <a:pPr lvl="1" defTabSz="282575">
              <a:lnSpc>
                <a:spcPct val="140000"/>
              </a:lnSpc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                         .</a:t>
            </a:r>
          </a:p>
          <a:p>
            <a:pPr lvl="1" defTabSz="282575">
              <a:lnSpc>
                <a:spcPct val="140000"/>
              </a:lnSpc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                         .</a:t>
            </a:r>
          </a:p>
          <a:p>
            <a:pPr lvl="1" defTabSz="282575">
              <a:lnSpc>
                <a:spcPct val="140000"/>
              </a:lnSpc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Constraint </a:t>
            </a:r>
            <a:r>
              <a:rPr lang="ko-KR" altLang="en-US" sz="2400" err="1">
                <a:latin typeface="HY중고딕" pitchFamily="18" charset="-127"/>
                <a:ea typeface="굴림체" pitchFamily="49" charset="-127"/>
              </a:rPr>
              <a:t>인덱스키명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Primary Key (</a:t>
            </a:r>
            <a:r>
              <a:rPr lang="ko-KR" altLang="en-US" sz="2400" err="1">
                <a:latin typeface="HY중고딕" pitchFamily="18" charset="-127"/>
                <a:ea typeface="굴림체" pitchFamily="49" charset="-127"/>
              </a:rPr>
              <a:t>필드명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1 [,</a:t>
            </a:r>
            <a:r>
              <a:rPr lang="ko-KR" altLang="en-US" sz="2400" err="1">
                <a:latin typeface="HY중고딕" pitchFamily="18" charset="-127"/>
                <a:ea typeface="굴림체" pitchFamily="49" charset="-127"/>
              </a:rPr>
              <a:t>필드명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2])</a:t>
            </a:r>
          </a:p>
          <a:p>
            <a:pPr lvl="1" defTabSz="282575">
              <a:lnSpc>
                <a:spcPct val="140000"/>
              </a:lnSpc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Constraint </a:t>
            </a:r>
            <a:r>
              <a:rPr lang="ko-KR" altLang="en-US" sz="2400" err="1">
                <a:latin typeface="HY중고딕" pitchFamily="18" charset="-127"/>
                <a:ea typeface="굴림체" pitchFamily="49" charset="-127"/>
              </a:rPr>
              <a:t>외부키명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Foreign Key (</a:t>
            </a:r>
            <a:r>
              <a:rPr lang="ko-KR" altLang="en-US" sz="2400" err="1">
                <a:latin typeface="HY중고딕" pitchFamily="18" charset="-127"/>
                <a:ea typeface="굴림체" pitchFamily="49" charset="-127"/>
              </a:rPr>
              <a:t>필드명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2)</a:t>
            </a:r>
          </a:p>
          <a:p>
            <a:pPr lvl="1" defTabSz="282575">
              <a:lnSpc>
                <a:spcPct val="140000"/>
              </a:lnSpc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                      References </a:t>
            </a:r>
            <a:r>
              <a:rPr lang="ko-KR" altLang="en-US" sz="2400" err="1">
                <a:latin typeface="HY중고딕" pitchFamily="18" charset="-127"/>
                <a:ea typeface="굴림체" pitchFamily="49" charset="-127"/>
              </a:rPr>
              <a:t>외부테이블명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400" err="1">
                <a:latin typeface="HY중고딕" pitchFamily="18" charset="-127"/>
                <a:ea typeface="굴림체" pitchFamily="49" charset="-127"/>
              </a:rPr>
              <a:t>외부필드명</a:t>
            </a:r>
            <a:r>
              <a:rPr lang="en-US" altLang="ko-KR" sz="2400" smtClean="0">
                <a:latin typeface="HY중고딕" pitchFamily="18" charset="-127"/>
                <a:ea typeface="굴림체" pitchFamily="49" charset="-127"/>
              </a:rPr>
              <a:t>));</a:t>
            </a:r>
            <a:endParaRPr lang="en-US" altLang="ko-KR" sz="24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37219" name="Rectangle 3"/>
          <p:cNvSpPr>
            <a:spLocks noChangeArrowheads="1"/>
          </p:cNvSpPr>
          <p:nvPr/>
        </p:nvSpPr>
        <p:spPr bwMode="auto">
          <a:xfrm>
            <a:off x="1133475" y="1712913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37220" name="AutoShape 4"/>
          <p:cNvSpPr>
            <a:spLocks noChangeArrowheads="1"/>
          </p:cNvSpPr>
          <p:nvPr/>
        </p:nvSpPr>
        <p:spPr bwMode="auto">
          <a:xfrm>
            <a:off x="1133475" y="1231900"/>
            <a:ext cx="6719888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CREATE TABLE</a:t>
            </a:r>
          </a:p>
        </p:txBody>
      </p:sp>
      <p:sp>
        <p:nvSpPr>
          <p:cNvPr id="137221" name="Oval 13"/>
          <p:cNvSpPr>
            <a:spLocks noChangeArrowheads="1"/>
          </p:cNvSpPr>
          <p:nvPr/>
        </p:nvSpPr>
        <p:spPr bwMode="auto">
          <a:xfrm>
            <a:off x="479425" y="600075"/>
            <a:ext cx="6242050" cy="561975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CBE6A8"/>
              </a:gs>
            </a:gsLst>
            <a:path path="shape">
              <a:fillToRect l="50000" t="50000" r="50000" b="50000"/>
            </a:path>
          </a:gradFill>
          <a:ln w="12700">
            <a:noFill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37222" name="Rectangle 14"/>
          <p:cNvSpPr>
            <a:spLocks noChangeArrowheads="1"/>
          </p:cNvSpPr>
          <p:nvPr/>
        </p:nvSpPr>
        <p:spPr bwMode="auto">
          <a:xfrm>
            <a:off x="1347788" y="508000"/>
            <a:ext cx="1620837" cy="4127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latinLnBrk="0" hangingPunct="0">
              <a:lnSpc>
                <a:spcPct val="120000"/>
              </a:lnSpc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2. SQL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구문</a:t>
            </a:r>
          </a:p>
        </p:txBody>
      </p:sp>
      <p:sp>
        <p:nvSpPr>
          <p:cNvPr id="137223" name="Rectangle 43"/>
          <p:cNvSpPr>
            <a:spLocks noChangeArrowheads="1"/>
          </p:cNvSpPr>
          <p:nvPr/>
        </p:nvSpPr>
        <p:spPr bwMode="blackWhite">
          <a:xfrm>
            <a:off x="1147763" y="9078913"/>
            <a:ext cx="3022600" cy="1219200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CREATE</a:t>
            </a:r>
          </a:p>
          <a:p>
            <a:pPr algn="ctr" eaLnBrk="0" latinLnBrk="0" hangingPunct="0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TABLE</a:t>
            </a:r>
          </a:p>
        </p:txBody>
      </p:sp>
      <p:sp>
        <p:nvSpPr>
          <p:cNvPr id="137224" name="Rectangle 44"/>
          <p:cNvSpPr>
            <a:spLocks noChangeArrowheads="1"/>
          </p:cNvSpPr>
          <p:nvPr/>
        </p:nvSpPr>
        <p:spPr bwMode="blackWhite">
          <a:xfrm>
            <a:off x="4170363" y="9078913"/>
            <a:ext cx="9067800" cy="1219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모든 상응하는 컬럼과 자신의 데이터타입을 갖는</a:t>
            </a:r>
          </a:p>
          <a:p>
            <a:pPr>
              <a:lnSpc>
                <a:spcPct val="130000"/>
              </a:lnSpc>
              <a:buFont typeface="Wingdings" pitchFamily="2" charset="2"/>
              <a:buNone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새로운 테이블을 만든다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</a:t>
            </a:r>
          </a:p>
        </p:txBody>
      </p:sp>
      <p:sp>
        <p:nvSpPr>
          <p:cNvPr id="137225" name="Rectangle 45"/>
          <p:cNvSpPr>
            <a:spLocks noChangeArrowheads="1"/>
          </p:cNvSpPr>
          <p:nvPr/>
        </p:nvSpPr>
        <p:spPr bwMode="blackWhite">
          <a:xfrm>
            <a:off x="1147763" y="8521700"/>
            <a:ext cx="3022600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37226" name="Rectangle 46"/>
          <p:cNvSpPr>
            <a:spLocks noChangeArrowheads="1"/>
          </p:cNvSpPr>
          <p:nvPr/>
        </p:nvSpPr>
        <p:spPr bwMode="blackWhite">
          <a:xfrm>
            <a:off x="4170363" y="8521700"/>
            <a:ext cx="9067800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9"/>
          <p:cNvSpPr>
            <a:spLocks noChangeArrowheads="1"/>
          </p:cNvSpPr>
          <p:nvPr/>
        </p:nvSpPr>
        <p:spPr bwMode="blackWhite">
          <a:xfrm>
            <a:off x="1147763" y="1852613"/>
            <a:ext cx="3022600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24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필드 명</a:t>
            </a:r>
          </a:p>
        </p:txBody>
      </p:sp>
      <p:sp>
        <p:nvSpPr>
          <p:cNvPr id="138243" name="Rectangle 10"/>
          <p:cNvSpPr>
            <a:spLocks noChangeArrowheads="1"/>
          </p:cNvSpPr>
          <p:nvPr/>
        </p:nvSpPr>
        <p:spPr bwMode="blackWhite">
          <a:xfrm>
            <a:off x="4170363" y="1852613"/>
            <a:ext cx="9067800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사용자 정의어로 임의의 변수</a:t>
            </a:r>
          </a:p>
        </p:txBody>
      </p:sp>
      <p:sp>
        <p:nvSpPr>
          <p:cNvPr id="138244" name="Rectangle 13"/>
          <p:cNvSpPr>
            <a:spLocks noChangeArrowheads="1"/>
          </p:cNvSpPr>
          <p:nvPr/>
        </p:nvSpPr>
        <p:spPr bwMode="blackWhite">
          <a:xfrm>
            <a:off x="1147763" y="2413000"/>
            <a:ext cx="3022600" cy="3440113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TYPE</a:t>
            </a:r>
          </a:p>
        </p:txBody>
      </p:sp>
      <p:sp>
        <p:nvSpPr>
          <p:cNvPr id="138245" name="Rectangle 14"/>
          <p:cNvSpPr>
            <a:spLocks noChangeArrowheads="1"/>
          </p:cNvSpPr>
          <p:nvPr/>
        </p:nvSpPr>
        <p:spPr bwMode="blackWhite">
          <a:xfrm>
            <a:off x="4170363" y="2413000"/>
            <a:ext cx="9067800" cy="34401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NUMBER [(p, s)] :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정수 및 실수</a:t>
            </a:r>
          </a:p>
          <a:p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CHAR(n) :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고정 문자열</a:t>
            </a:r>
          </a:p>
          <a:p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VARCHAR2(n) :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가변 문자열</a:t>
            </a:r>
          </a:p>
          <a:p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DATE :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일시</a:t>
            </a:r>
          </a:p>
          <a:p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 . . . .</a:t>
            </a:r>
          </a:p>
        </p:txBody>
      </p:sp>
      <p:sp>
        <p:nvSpPr>
          <p:cNvPr id="138246" name="Rectangle 17"/>
          <p:cNvSpPr>
            <a:spLocks noChangeArrowheads="1"/>
          </p:cNvSpPr>
          <p:nvPr/>
        </p:nvSpPr>
        <p:spPr bwMode="blackWhite">
          <a:xfrm>
            <a:off x="1147763" y="7038975"/>
            <a:ext cx="3022600" cy="56673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CONSTRAINT</a:t>
            </a:r>
          </a:p>
        </p:txBody>
      </p:sp>
      <p:sp>
        <p:nvSpPr>
          <p:cNvPr id="138247" name="Rectangle 18"/>
          <p:cNvSpPr>
            <a:spLocks noChangeArrowheads="1"/>
          </p:cNvSpPr>
          <p:nvPr/>
        </p:nvSpPr>
        <p:spPr bwMode="blackWhite">
          <a:xfrm>
            <a:off x="4170363" y="7038975"/>
            <a:ext cx="9067800" cy="56673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명시적인 이름 할당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(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예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)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인덱스 명</a:t>
            </a:r>
          </a:p>
        </p:txBody>
      </p:sp>
      <p:sp>
        <p:nvSpPr>
          <p:cNvPr id="138248" name="Rectangle 19"/>
          <p:cNvSpPr>
            <a:spLocks noChangeArrowheads="1"/>
          </p:cNvSpPr>
          <p:nvPr/>
        </p:nvSpPr>
        <p:spPr bwMode="blackWhite">
          <a:xfrm>
            <a:off x="1147763" y="5908675"/>
            <a:ext cx="3022600" cy="113188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NULL</a:t>
            </a:r>
          </a:p>
          <a:p>
            <a:pPr algn="ctr" eaLnBrk="0" latinLnBrk="0" hangingPunct="0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NOT NULL</a:t>
            </a:r>
          </a:p>
        </p:txBody>
      </p:sp>
      <p:sp>
        <p:nvSpPr>
          <p:cNvPr id="138249" name="Rectangle 20"/>
          <p:cNvSpPr>
            <a:spLocks noChangeArrowheads="1"/>
          </p:cNvSpPr>
          <p:nvPr/>
        </p:nvSpPr>
        <p:spPr bwMode="blackWhite">
          <a:xfrm>
            <a:off x="4170363" y="5908675"/>
            <a:ext cx="9067800" cy="1131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NULL :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널 값 허용</a:t>
            </a:r>
          </a:p>
          <a:p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NOT NULL :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널 값 허용하지 않음</a:t>
            </a:r>
          </a:p>
        </p:txBody>
      </p:sp>
      <p:sp>
        <p:nvSpPr>
          <p:cNvPr id="138250" name="Rectangle 21"/>
          <p:cNvSpPr>
            <a:spLocks noChangeArrowheads="1"/>
          </p:cNvSpPr>
          <p:nvPr/>
        </p:nvSpPr>
        <p:spPr bwMode="blackWhite">
          <a:xfrm>
            <a:off x="1147763" y="7597775"/>
            <a:ext cx="3022600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4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키 명</a:t>
            </a:r>
          </a:p>
        </p:txBody>
      </p:sp>
      <p:sp>
        <p:nvSpPr>
          <p:cNvPr id="138251" name="Rectangle 22"/>
          <p:cNvSpPr>
            <a:spLocks noChangeArrowheads="1"/>
          </p:cNvSpPr>
          <p:nvPr/>
        </p:nvSpPr>
        <p:spPr bwMode="blackWhite">
          <a:xfrm>
            <a:off x="4170363" y="7597775"/>
            <a:ext cx="9067800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사용자 정의어로 임의의 변수</a:t>
            </a:r>
          </a:p>
        </p:txBody>
      </p:sp>
      <p:sp>
        <p:nvSpPr>
          <p:cNvPr id="138252" name="Rectangle 23"/>
          <p:cNvSpPr>
            <a:spLocks noChangeArrowheads="1"/>
          </p:cNvSpPr>
          <p:nvPr/>
        </p:nvSpPr>
        <p:spPr bwMode="blackWhite">
          <a:xfrm>
            <a:off x="1147763" y="1292225"/>
            <a:ext cx="3022600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38253" name="Rectangle 24"/>
          <p:cNvSpPr>
            <a:spLocks noChangeArrowheads="1"/>
          </p:cNvSpPr>
          <p:nvPr/>
        </p:nvSpPr>
        <p:spPr bwMode="blackWhite">
          <a:xfrm>
            <a:off x="4170363" y="1292225"/>
            <a:ext cx="9067800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  <p:sp>
        <p:nvSpPr>
          <p:cNvPr id="138254" name="Rectangle 25"/>
          <p:cNvSpPr>
            <a:spLocks noChangeArrowheads="1"/>
          </p:cNvSpPr>
          <p:nvPr/>
        </p:nvSpPr>
        <p:spPr bwMode="auto">
          <a:xfrm>
            <a:off x="1133475" y="1112838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38255" name="AutoShape 26"/>
          <p:cNvSpPr>
            <a:spLocks noChangeArrowheads="1"/>
          </p:cNvSpPr>
          <p:nvPr/>
        </p:nvSpPr>
        <p:spPr bwMode="auto">
          <a:xfrm>
            <a:off x="1133475" y="631825"/>
            <a:ext cx="6719888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CREATE TABLE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ChangeArrowheads="1"/>
          </p:cNvSpPr>
          <p:nvPr/>
        </p:nvSpPr>
        <p:spPr bwMode="blackWhite">
          <a:xfrm>
            <a:off x="1147763" y="1320800"/>
            <a:ext cx="3022600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39267" name="Rectangle 8"/>
          <p:cNvSpPr>
            <a:spLocks noChangeArrowheads="1"/>
          </p:cNvSpPr>
          <p:nvPr/>
        </p:nvSpPr>
        <p:spPr bwMode="blackWhite">
          <a:xfrm>
            <a:off x="4170363" y="1320800"/>
            <a:ext cx="9067800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  <p:sp>
        <p:nvSpPr>
          <p:cNvPr id="139268" name="Rectangle 23"/>
          <p:cNvSpPr>
            <a:spLocks noChangeArrowheads="1"/>
          </p:cNvSpPr>
          <p:nvPr/>
        </p:nvSpPr>
        <p:spPr bwMode="blackWhite">
          <a:xfrm>
            <a:off x="1147763" y="1879600"/>
            <a:ext cx="3022600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8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Primary Key</a:t>
            </a:r>
          </a:p>
        </p:txBody>
      </p:sp>
      <p:sp>
        <p:nvSpPr>
          <p:cNvPr id="139269" name="Rectangle 24"/>
          <p:cNvSpPr>
            <a:spLocks noChangeArrowheads="1"/>
          </p:cNvSpPr>
          <p:nvPr/>
        </p:nvSpPr>
        <p:spPr bwMode="blackWhite">
          <a:xfrm>
            <a:off x="4170363" y="1879600"/>
            <a:ext cx="9067800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주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KEY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로써 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Unique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한  하나 또는 조합된 필드</a:t>
            </a:r>
          </a:p>
        </p:txBody>
      </p:sp>
      <p:sp>
        <p:nvSpPr>
          <p:cNvPr id="139270" name="Rectangle 25"/>
          <p:cNvSpPr>
            <a:spLocks noChangeArrowheads="1"/>
          </p:cNvSpPr>
          <p:nvPr/>
        </p:nvSpPr>
        <p:spPr bwMode="blackWhite">
          <a:xfrm>
            <a:off x="1147763" y="3552825"/>
            <a:ext cx="3022600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8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외부테이블</a:t>
            </a:r>
          </a:p>
        </p:txBody>
      </p:sp>
      <p:sp>
        <p:nvSpPr>
          <p:cNvPr id="139271" name="Rectangle 26"/>
          <p:cNvSpPr>
            <a:spLocks noChangeArrowheads="1"/>
          </p:cNvSpPr>
          <p:nvPr/>
        </p:nvSpPr>
        <p:spPr bwMode="blackWhite">
          <a:xfrm>
            <a:off x="4170363" y="3552825"/>
            <a:ext cx="9067800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관계가 형성되는 항목이 존재하는 테이블</a:t>
            </a:r>
          </a:p>
        </p:txBody>
      </p:sp>
      <p:sp>
        <p:nvSpPr>
          <p:cNvPr id="139272" name="Rectangle 27"/>
          <p:cNvSpPr>
            <a:spLocks noChangeArrowheads="1"/>
          </p:cNvSpPr>
          <p:nvPr/>
        </p:nvSpPr>
        <p:spPr bwMode="blackWhite">
          <a:xfrm>
            <a:off x="1147763" y="2439988"/>
            <a:ext cx="3022600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8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Foreign Key</a:t>
            </a:r>
          </a:p>
        </p:txBody>
      </p:sp>
      <p:sp>
        <p:nvSpPr>
          <p:cNvPr id="139273" name="Rectangle 28"/>
          <p:cNvSpPr>
            <a:spLocks noChangeArrowheads="1"/>
          </p:cNvSpPr>
          <p:nvPr/>
        </p:nvSpPr>
        <p:spPr bwMode="blackWhite">
          <a:xfrm>
            <a:off x="4170363" y="2439988"/>
            <a:ext cx="9067800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관계되는 외부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KEY</a:t>
            </a:r>
          </a:p>
        </p:txBody>
      </p:sp>
      <p:sp>
        <p:nvSpPr>
          <p:cNvPr id="139274" name="Rectangle 29"/>
          <p:cNvSpPr>
            <a:spLocks noChangeArrowheads="1"/>
          </p:cNvSpPr>
          <p:nvPr/>
        </p:nvSpPr>
        <p:spPr bwMode="blackWhite">
          <a:xfrm>
            <a:off x="1147763" y="4113213"/>
            <a:ext cx="3022600" cy="56673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8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외부필드명</a:t>
            </a:r>
          </a:p>
        </p:txBody>
      </p:sp>
      <p:sp>
        <p:nvSpPr>
          <p:cNvPr id="139275" name="Rectangle 30"/>
          <p:cNvSpPr>
            <a:spLocks noChangeArrowheads="1"/>
          </p:cNvSpPr>
          <p:nvPr/>
        </p:nvSpPr>
        <p:spPr bwMode="blackWhite">
          <a:xfrm>
            <a:off x="4170363" y="4113213"/>
            <a:ext cx="9067800" cy="5667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관계가 형성되는 외부테이블의 한 항목</a:t>
            </a:r>
          </a:p>
        </p:txBody>
      </p:sp>
      <p:sp>
        <p:nvSpPr>
          <p:cNvPr id="139276" name="Rectangle 31"/>
          <p:cNvSpPr>
            <a:spLocks noChangeArrowheads="1"/>
          </p:cNvSpPr>
          <p:nvPr/>
        </p:nvSpPr>
        <p:spPr bwMode="blackWhite">
          <a:xfrm>
            <a:off x="1147763" y="2995613"/>
            <a:ext cx="3022600" cy="56673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8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References</a:t>
            </a:r>
          </a:p>
        </p:txBody>
      </p:sp>
      <p:sp>
        <p:nvSpPr>
          <p:cNvPr id="139277" name="Rectangle 32"/>
          <p:cNvSpPr>
            <a:spLocks noChangeArrowheads="1"/>
          </p:cNvSpPr>
          <p:nvPr/>
        </p:nvSpPr>
        <p:spPr bwMode="blackWhite">
          <a:xfrm>
            <a:off x="4170363" y="2995613"/>
            <a:ext cx="9067800" cy="5667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외부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KEY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지정시 사용</a:t>
            </a:r>
          </a:p>
        </p:txBody>
      </p:sp>
      <p:sp>
        <p:nvSpPr>
          <p:cNvPr id="139278" name="Rectangle 41"/>
          <p:cNvSpPr>
            <a:spLocks noChangeArrowheads="1"/>
          </p:cNvSpPr>
          <p:nvPr/>
        </p:nvSpPr>
        <p:spPr bwMode="auto">
          <a:xfrm>
            <a:off x="1133475" y="1112838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39279" name="AutoShape 42"/>
          <p:cNvSpPr>
            <a:spLocks noChangeArrowheads="1"/>
          </p:cNvSpPr>
          <p:nvPr/>
        </p:nvSpPr>
        <p:spPr bwMode="auto">
          <a:xfrm>
            <a:off x="1133475" y="631825"/>
            <a:ext cx="6719888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CREATE TABLE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3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상품분류정보테이블 생성</a:t>
            </a:r>
          </a:p>
        </p:txBody>
      </p:sp>
      <p:sp>
        <p:nvSpPr>
          <p:cNvPr id="403458" name="Rectangle 2"/>
          <p:cNvSpPr>
            <a:spLocks noChangeArrowheads="1"/>
          </p:cNvSpPr>
          <p:nvPr/>
        </p:nvSpPr>
        <p:spPr bwMode="blackWhite">
          <a:xfrm>
            <a:off x="1133475" y="1312863"/>
            <a:ext cx="12091988" cy="37274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CREATE TABLE  </a:t>
            </a:r>
            <a:r>
              <a:rPr lang="en-US" altLang="ko-KR" sz="2400" err="1">
                <a:latin typeface="HY중고딕" pitchFamily="18" charset="-127"/>
                <a:ea typeface="굴림체" pitchFamily="49" charset="-127"/>
              </a:rPr>
              <a:t>lprod</a:t>
            </a: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(</a:t>
            </a:r>
          </a:p>
          <a:p>
            <a:pPr defTabSz="282575"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400" err="1">
                <a:latin typeface="HY중고딕" pitchFamily="18" charset="-127"/>
                <a:ea typeface="굴림체" pitchFamily="49" charset="-127"/>
              </a:rPr>
              <a:t>lprod_id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 number(5) NOT NULL,           -- </a:t>
            </a:r>
            <a:r>
              <a:rPr lang="ko-KR" altLang="en-US" sz="2400" smtClean="0">
                <a:latin typeface="HY중고딕" pitchFamily="18" charset="-127"/>
                <a:ea typeface="굴림체" pitchFamily="49" charset="-127"/>
              </a:rPr>
              <a:t>순번</a:t>
            </a:r>
            <a:endParaRPr lang="ko-KR" altLang="en-US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400" err="1">
                <a:latin typeface="HY중고딕" pitchFamily="18" charset="-127"/>
                <a:ea typeface="굴림체" pitchFamily="49" charset="-127"/>
              </a:rPr>
              <a:t>lprod_gu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char(4)     NOT NULL,            --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상품분류코드</a:t>
            </a:r>
          </a:p>
          <a:p>
            <a:pPr defTabSz="282575">
              <a:defRPr/>
            </a:pP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400" err="1">
                <a:latin typeface="HY중고딕" pitchFamily="18" charset="-127"/>
                <a:ea typeface="굴림체" pitchFamily="49" charset="-127"/>
              </a:rPr>
              <a:t>lprod_nm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varchar2(40) NOT NULL,        --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상품분류명</a:t>
            </a:r>
          </a:p>
          <a:p>
            <a:pPr defTabSz="282575">
              <a:defRPr/>
            </a:pP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Constraint </a:t>
            </a:r>
            <a:r>
              <a:rPr lang="en-US" altLang="ko-KR" sz="2400" err="1">
                <a:latin typeface="HY중고딕" pitchFamily="18" charset="-127"/>
                <a:ea typeface="굴림체" pitchFamily="49" charset="-127"/>
              </a:rPr>
              <a:t>pk_lprod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Primary Key (</a:t>
            </a:r>
            <a:r>
              <a:rPr lang="en-US" altLang="ko-KR" sz="2400" err="1">
                <a:latin typeface="HY중고딕" pitchFamily="18" charset="-127"/>
                <a:ea typeface="굴림체" pitchFamily="49" charset="-127"/>
              </a:rPr>
              <a:t>lprod_gu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);</a:t>
            </a:r>
          </a:p>
        </p:txBody>
      </p:sp>
      <p:sp>
        <p:nvSpPr>
          <p:cNvPr id="140292" name="Rectangle 24"/>
          <p:cNvSpPr>
            <a:spLocks noChangeArrowheads="1"/>
          </p:cNvSpPr>
          <p:nvPr/>
        </p:nvSpPr>
        <p:spPr bwMode="auto">
          <a:xfrm>
            <a:off x="1133475" y="5645150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40293" name="AutoShape 25"/>
          <p:cNvSpPr>
            <a:spLocks noChangeArrowheads="1"/>
          </p:cNvSpPr>
          <p:nvPr/>
        </p:nvSpPr>
        <p:spPr bwMode="auto">
          <a:xfrm>
            <a:off x="1133475" y="5160963"/>
            <a:ext cx="6719888" cy="566737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INSERT</a:t>
            </a:r>
          </a:p>
        </p:txBody>
      </p:sp>
      <p:sp>
        <p:nvSpPr>
          <p:cNvPr id="403482" name="Rectangle 26"/>
          <p:cNvSpPr>
            <a:spLocks noChangeArrowheads="1"/>
          </p:cNvSpPr>
          <p:nvPr/>
        </p:nvSpPr>
        <p:spPr bwMode="blackWhite">
          <a:xfrm>
            <a:off x="1119188" y="5761038"/>
            <a:ext cx="12091987" cy="14398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INSERT  INTO 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테이블 명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400" err="1">
                <a:latin typeface="HY중고딕" pitchFamily="18" charset="-127"/>
                <a:ea typeface="굴림체" pitchFamily="49" charset="-127"/>
              </a:rPr>
              <a:t>필드명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1, </a:t>
            </a:r>
            <a:r>
              <a:rPr lang="ko-KR" altLang="en-US" sz="2400" err="1">
                <a:latin typeface="HY중고딕" pitchFamily="18" charset="-127"/>
                <a:ea typeface="굴림체" pitchFamily="49" charset="-127"/>
              </a:rPr>
              <a:t>필드명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2 . . .)</a:t>
            </a:r>
          </a:p>
          <a:p>
            <a:pPr lvl="1" defTabSz="282575">
              <a:lnSpc>
                <a:spcPct val="140000"/>
              </a:lnSpc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           VALUES (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값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1,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값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2 . . </a:t>
            </a:r>
            <a:r>
              <a:rPr lang="en-US" altLang="ko-KR" sz="2400" smtClean="0">
                <a:latin typeface="HY중고딕" pitchFamily="18" charset="-127"/>
                <a:ea typeface="굴림체" pitchFamily="49" charset="-127"/>
              </a:rPr>
              <a:t>.); </a:t>
            </a:r>
            <a:endParaRPr lang="en-US" altLang="ko-KR" sz="24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0295" name="Rectangle 30"/>
          <p:cNvSpPr>
            <a:spLocks noChangeArrowheads="1"/>
          </p:cNvSpPr>
          <p:nvPr/>
        </p:nvSpPr>
        <p:spPr bwMode="blackWhite">
          <a:xfrm>
            <a:off x="1147763" y="7880350"/>
            <a:ext cx="3022600" cy="113347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INSERT</a:t>
            </a:r>
          </a:p>
          <a:p>
            <a:pPr algn="ctr" eaLnBrk="0" latinLnBrk="0" hangingPunct="0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INTO</a:t>
            </a:r>
          </a:p>
        </p:txBody>
      </p:sp>
      <p:sp>
        <p:nvSpPr>
          <p:cNvPr id="140296" name="Rectangle 31"/>
          <p:cNvSpPr>
            <a:spLocks noChangeArrowheads="1"/>
          </p:cNvSpPr>
          <p:nvPr/>
        </p:nvSpPr>
        <p:spPr bwMode="blackWhite">
          <a:xfrm>
            <a:off x="4170363" y="7880350"/>
            <a:ext cx="9067800" cy="1133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lvl="1"/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INSERT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문은 데이터를 삽입한다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lvl="1"/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INTO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는 삽입될 테이블을 지정한다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 </a:t>
            </a:r>
          </a:p>
        </p:txBody>
      </p:sp>
      <p:sp>
        <p:nvSpPr>
          <p:cNvPr id="140297" name="Rectangle 32"/>
          <p:cNvSpPr>
            <a:spLocks noChangeArrowheads="1"/>
          </p:cNvSpPr>
          <p:nvPr/>
        </p:nvSpPr>
        <p:spPr bwMode="blackWhite">
          <a:xfrm>
            <a:off x="1147763" y="7304088"/>
            <a:ext cx="3022600" cy="566737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40298" name="Rectangle 33"/>
          <p:cNvSpPr>
            <a:spLocks noChangeArrowheads="1"/>
          </p:cNvSpPr>
          <p:nvPr/>
        </p:nvSpPr>
        <p:spPr bwMode="blackWhite">
          <a:xfrm>
            <a:off x="4170363" y="7304088"/>
            <a:ext cx="9067800" cy="566737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  <p:sp>
        <p:nvSpPr>
          <p:cNvPr id="140299" name="Rectangle 34"/>
          <p:cNvSpPr>
            <a:spLocks noChangeArrowheads="1"/>
          </p:cNvSpPr>
          <p:nvPr/>
        </p:nvSpPr>
        <p:spPr bwMode="blackWhite">
          <a:xfrm>
            <a:off x="1147763" y="9009063"/>
            <a:ext cx="3022600" cy="113188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VALUES</a:t>
            </a:r>
          </a:p>
        </p:txBody>
      </p:sp>
      <p:sp>
        <p:nvSpPr>
          <p:cNvPr id="140300" name="Rectangle 35"/>
          <p:cNvSpPr>
            <a:spLocks noChangeArrowheads="1"/>
          </p:cNvSpPr>
          <p:nvPr/>
        </p:nvSpPr>
        <p:spPr bwMode="blackWhite">
          <a:xfrm>
            <a:off x="4170363" y="9009063"/>
            <a:ext cx="9067800" cy="1131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lvl="1"/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삽입하고자 하는 값들 을 지정</a:t>
            </a:r>
          </a:p>
          <a:p>
            <a:pPr lvl="1"/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즉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상수나  변수를 지정함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525" name="Rectangle 13"/>
          <p:cNvSpPr>
            <a:spLocks noChangeArrowheads="1"/>
          </p:cNvSpPr>
          <p:nvPr/>
        </p:nvSpPr>
        <p:spPr bwMode="blackWhite">
          <a:xfrm>
            <a:off x="1147763" y="600075"/>
            <a:ext cx="12090400" cy="92233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INSERT INTO </a:t>
            </a:r>
            <a:r>
              <a:rPr lang="en-US" altLang="ko-KR" sz="2800" err="1">
                <a:latin typeface="HY중고딕" pitchFamily="18" charset="-127"/>
                <a:ea typeface="굴림체" pitchFamily="49" charset="-127"/>
              </a:rPr>
              <a:t>lprod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(</a:t>
            </a:r>
            <a:r>
              <a:rPr lang="en-US" altLang="ko-KR" sz="2800" err="1">
                <a:latin typeface="HY중고딕" pitchFamily="18" charset="-127"/>
                <a:ea typeface="굴림체" pitchFamily="49" charset="-127"/>
              </a:rPr>
              <a:t>lprod_id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800" err="1">
                <a:latin typeface="HY중고딕" pitchFamily="18" charset="-127"/>
                <a:ea typeface="굴림체" pitchFamily="49" charset="-127"/>
              </a:rPr>
              <a:t>lprod_gu,lprod_nm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                                                   VALUES (1, 'P101', '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컴퓨터제품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') ;</a:t>
            </a: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INSERT INTO </a:t>
            </a:r>
            <a:r>
              <a:rPr lang="en-US" altLang="ko-KR" sz="2800" err="1">
                <a:latin typeface="HY중고딕" pitchFamily="18" charset="-127"/>
                <a:ea typeface="굴림체" pitchFamily="49" charset="-127"/>
              </a:rPr>
              <a:t>lprod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800">
                <a:latin typeface="HY중고딕" pitchFamily="18" charset="-127"/>
              </a:rPr>
              <a:t>(</a:t>
            </a:r>
            <a:r>
              <a:rPr lang="en-US" altLang="ko-KR" sz="2800" err="1">
                <a:latin typeface="HY중고딕" pitchFamily="18" charset="-127"/>
              </a:rPr>
              <a:t>lprod_id</a:t>
            </a:r>
            <a:r>
              <a:rPr lang="en-US" altLang="ko-KR" sz="2800">
                <a:latin typeface="HY중고딕" pitchFamily="18" charset="-127"/>
              </a:rPr>
              <a:t>, </a:t>
            </a:r>
            <a:r>
              <a:rPr lang="en-US" altLang="ko-KR" sz="2800" err="1">
                <a:latin typeface="HY중고딕" pitchFamily="18" charset="-127"/>
              </a:rPr>
              <a:t>lprod_gu,lprod_nm</a:t>
            </a:r>
            <a:r>
              <a:rPr lang="en-US" altLang="ko-KR" sz="2800">
                <a:latin typeface="HY중고딕" pitchFamily="18" charset="-127"/>
              </a:rPr>
              <a:t>)</a:t>
            </a:r>
            <a:endParaRPr lang="en-US" altLang="ko-KR" sz="28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                                                    VALUES (2, 'P102', '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전자제품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'); </a:t>
            </a: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INSERT INTO </a:t>
            </a:r>
            <a:r>
              <a:rPr lang="en-US" altLang="ko-KR" sz="2800" err="1">
                <a:latin typeface="HY중고딕" pitchFamily="18" charset="-127"/>
                <a:ea typeface="굴림체" pitchFamily="49" charset="-127"/>
              </a:rPr>
              <a:t>lprod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800">
                <a:latin typeface="HY중고딕" pitchFamily="18" charset="-127"/>
              </a:rPr>
              <a:t>(</a:t>
            </a:r>
            <a:r>
              <a:rPr lang="en-US" altLang="ko-KR" sz="2800" err="1">
                <a:latin typeface="HY중고딕" pitchFamily="18" charset="-127"/>
              </a:rPr>
              <a:t>lprod_id</a:t>
            </a:r>
            <a:r>
              <a:rPr lang="en-US" altLang="ko-KR" sz="2800">
                <a:latin typeface="HY중고딕" pitchFamily="18" charset="-127"/>
              </a:rPr>
              <a:t>, </a:t>
            </a:r>
            <a:r>
              <a:rPr lang="en-US" altLang="ko-KR" sz="2800" err="1">
                <a:latin typeface="HY중고딕" pitchFamily="18" charset="-127"/>
              </a:rPr>
              <a:t>lprod_gu,lprod_nm</a:t>
            </a:r>
            <a:r>
              <a:rPr lang="en-US" altLang="ko-KR" sz="2800">
                <a:latin typeface="HY중고딕" pitchFamily="18" charset="-127"/>
              </a:rPr>
              <a:t>)</a:t>
            </a:r>
            <a:endParaRPr lang="en-US" altLang="ko-KR" sz="28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                                                   VALUES (3, 'P201', '</a:t>
            </a:r>
            <a:r>
              <a:rPr lang="ko-KR" altLang="en-US" sz="2800" err="1">
                <a:latin typeface="HY중고딕" pitchFamily="18" charset="-127"/>
                <a:ea typeface="굴림체" pitchFamily="49" charset="-127"/>
              </a:rPr>
              <a:t>여성캐쥬얼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') </a:t>
            </a: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INSERT INTO </a:t>
            </a:r>
            <a:r>
              <a:rPr lang="en-US" altLang="ko-KR" sz="2800" err="1">
                <a:latin typeface="HY중고딕" pitchFamily="18" charset="-127"/>
                <a:ea typeface="굴림체" pitchFamily="49" charset="-127"/>
              </a:rPr>
              <a:t>lprod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800">
                <a:latin typeface="HY중고딕" pitchFamily="18" charset="-127"/>
              </a:rPr>
              <a:t>(</a:t>
            </a:r>
            <a:r>
              <a:rPr lang="en-US" altLang="ko-KR" sz="2800" err="1">
                <a:latin typeface="HY중고딕" pitchFamily="18" charset="-127"/>
              </a:rPr>
              <a:t>lprod_id</a:t>
            </a:r>
            <a:r>
              <a:rPr lang="en-US" altLang="ko-KR" sz="2800">
                <a:latin typeface="HY중고딕" pitchFamily="18" charset="-127"/>
              </a:rPr>
              <a:t>, </a:t>
            </a:r>
            <a:r>
              <a:rPr lang="en-US" altLang="ko-KR" sz="2800" err="1">
                <a:latin typeface="HY중고딕" pitchFamily="18" charset="-127"/>
              </a:rPr>
              <a:t>lprod_gu,lprod_nm</a:t>
            </a:r>
            <a:r>
              <a:rPr lang="en-US" altLang="ko-KR" sz="2800">
                <a:latin typeface="HY중고딕" pitchFamily="18" charset="-127"/>
              </a:rPr>
              <a:t>)</a:t>
            </a:r>
            <a:endParaRPr lang="en-US" altLang="ko-KR" sz="28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                                                   VALUES (4, 'P202', '</a:t>
            </a:r>
            <a:r>
              <a:rPr lang="ko-KR" altLang="en-US" sz="2800" err="1">
                <a:latin typeface="HY중고딕" pitchFamily="18" charset="-127"/>
                <a:ea typeface="굴림체" pitchFamily="49" charset="-127"/>
              </a:rPr>
              <a:t>남성캐쥬얼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'); </a:t>
            </a: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INSERT INTO </a:t>
            </a:r>
            <a:r>
              <a:rPr lang="en-US" altLang="ko-KR" sz="2800" err="1">
                <a:latin typeface="HY중고딕" pitchFamily="18" charset="-127"/>
                <a:ea typeface="굴림체" pitchFamily="49" charset="-127"/>
              </a:rPr>
              <a:t>lprod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800">
                <a:latin typeface="HY중고딕" pitchFamily="18" charset="-127"/>
              </a:rPr>
              <a:t>(</a:t>
            </a:r>
            <a:r>
              <a:rPr lang="en-US" altLang="ko-KR" sz="2800" err="1">
                <a:latin typeface="HY중고딕" pitchFamily="18" charset="-127"/>
              </a:rPr>
              <a:t>lprod_id</a:t>
            </a:r>
            <a:r>
              <a:rPr lang="en-US" altLang="ko-KR" sz="2800">
                <a:latin typeface="HY중고딕" pitchFamily="18" charset="-127"/>
              </a:rPr>
              <a:t>, </a:t>
            </a:r>
            <a:r>
              <a:rPr lang="en-US" altLang="ko-KR" sz="2800" err="1">
                <a:latin typeface="HY중고딕" pitchFamily="18" charset="-127"/>
              </a:rPr>
              <a:t>lprod_gu,lprod_nm</a:t>
            </a:r>
            <a:r>
              <a:rPr lang="en-US" altLang="ko-KR" sz="2800">
                <a:latin typeface="HY중고딕" pitchFamily="18" charset="-127"/>
              </a:rPr>
              <a:t>)</a:t>
            </a:r>
            <a:endParaRPr lang="en-US" altLang="ko-KR" sz="28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                                                  VALUES (5, 'P301', '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피혁잡화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'); </a:t>
            </a: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INSERT INTO </a:t>
            </a:r>
            <a:r>
              <a:rPr lang="en-US" altLang="ko-KR" sz="2800" err="1">
                <a:latin typeface="HY중고딕" pitchFamily="18" charset="-127"/>
                <a:ea typeface="굴림체" pitchFamily="49" charset="-127"/>
              </a:rPr>
              <a:t>lprod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800">
                <a:latin typeface="HY중고딕" pitchFamily="18" charset="-127"/>
              </a:rPr>
              <a:t>(</a:t>
            </a:r>
            <a:r>
              <a:rPr lang="en-US" altLang="ko-KR" sz="2800" err="1">
                <a:latin typeface="HY중고딕" pitchFamily="18" charset="-127"/>
              </a:rPr>
              <a:t>lprod_id</a:t>
            </a:r>
            <a:r>
              <a:rPr lang="en-US" altLang="ko-KR" sz="2800">
                <a:latin typeface="HY중고딕" pitchFamily="18" charset="-127"/>
              </a:rPr>
              <a:t>, </a:t>
            </a:r>
            <a:r>
              <a:rPr lang="en-US" altLang="ko-KR" sz="2800" err="1">
                <a:latin typeface="HY중고딕" pitchFamily="18" charset="-127"/>
              </a:rPr>
              <a:t>lprod_gu,lprod_nm</a:t>
            </a:r>
            <a:r>
              <a:rPr lang="en-US" altLang="ko-KR" sz="2800">
                <a:latin typeface="HY중고딕" pitchFamily="18" charset="-127"/>
              </a:rPr>
              <a:t>)</a:t>
            </a:r>
            <a:endParaRPr lang="en-US" altLang="ko-KR" sz="28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                                                  VALUES (6, 'P302', '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화장품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');</a:t>
            </a: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INSERT INTO </a:t>
            </a:r>
            <a:r>
              <a:rPr lang="en-US" altLang="ko-KR" sz="2800" err="1">
                <a:latin typeface="HY중고딕" pitchFamily="18" charset="-127"/>
                <a:ea typeface="굴림체" pitchFamily="49" charset="-127"/>
              </a:rPr>
              <a:t>lprod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800">
                <a:latin typeface="HY중고딕" pitchFamily="18" charset="-127"/>
              </a:rPr>
              <a:t>(</a:t>
            </a:r>
            <a:r>
              <a:rPr lang="en-US" altLang="ko-KR" sz="2800" err="1">
                <a:latin typeface="HY중고딕" pitchFamily="18" charset="-127"/>
              </a:rPr>
              <a:t>lprod_id</a:t>
            </a:r>
            <a:r>
              <a:rPr lang="en-US" altLang="ko-KR" sz="2800">
                <a:latin typeface="HY중고딕" pitchFamily="18" charset="-127"/>
              </a:rPr>
              <a:t>, </a:t>
            </a:r>
            <a:r>
              <a:rPr lang="en-US" altLang="ko-KR" sz="2800" err="1">
                <a:latin typeface="HY중고딕" pitchFamily="18" charset="-127"/>
              </a:rPr>
              <a:t>lprod_gu,lprod_nm</a:t>
            </a:r>
            <a:r>
              <a:rPr lang="en-US" altLang="ko-KR" sz="2800">
                <a:latin typeface="HY중고딕" pitchFamily="18" charset="-127"/>
              </a:rPr>
              <a:t>)</a:t>
            </a:r>
            <a:endParaRPr lang="en-US" altLang="ko-KR" sz="28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                                                  VALUES (7, 'P401', '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음반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/CD');</a:t>
            </a: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INSERT INTO </a:t>
            </a:r>
            <a:r>
              <a:rPr lang="en-US" altLang="ko-KR" sz="2800" err="1">
                <a:latin typeface="HY중고딕" pitchFamily="18" charset="-127"/>
                <a:ea typeface="굴림체" pitchFamily="49" charset="-127"/>
              </a:rPr>
              <a:t>lprod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800">
                <a:latin typeface="HY중고딕" pitchFamily="18" charset="-127"/>
              </a:rPr>
              <a:t>(</a:t>
            </a:r>
            <a:r>
              <a:rPr lang="en-US" altLang="ko-KR" sz="2800" err="1">
                <a:latin typeface="HY중고딕" pitchFamily="18" charset="-127"/>
              </a:rPr>
              <a:t>lprod_id</a:t>
            </a:r>
            <a:r>
              <a:rPr lang="en-US" altLang="ko-KR" sz="2800">
                <a:latin typeface="HY중고딕" pitchFamily="18" charset="-127"/>
              </a:rPr>
              <a:t>, </a:t>
            </a:r>
            <a:r>
              <a:rPr lang="en-US" altLang="ko-KR" sz="2800" err="1">
                <a:latin typeface="HY중고딕" pitchFamily="18" charset="-127"/>
              </a:rPr>
              <a:t>lprod_gu,lprod_nm</a:t>
            </a:r>
            <a:r>
              <a:rPr lang="en-US" altLang="ko-KR" sz="2800">
                <a:latin typeface="HY중고딕" pitchFamily="18" charset="-127"/>
              </a:rPr>
              <a:t>)</a:t>
            </a:r>
            <a:endParaRPr lang="en-US" altLang="ko-KR" sz="28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                                                  VALUES (8, 'P402', '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도서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'); </a:t>
            </a: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INSERT INTO </a:t>
            </a:r>
            <a:r>
              <a:rPr lang="en-US" altLang="ko-KR" sz="2800" err="1">
                <a:latin typeface="HY중고딕" pitchFamily="18" charset="-127"/>
                <a:ea typeface="굴림체" pitchFamily="49" charset="-127"/>
              </a:rPr>
              <a:t>lprod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800">
                <a:latin typeface="HY중고딕" pitchFamily="18" charset="-127"/>
              </a:rPr>
              <a:t>(</a:t>
            </a:r>
            <a:r>
              <a:rPr lang="en-US" altLang="ko-KR" sz="2800" err="1">
                <a:latin typeface="HY중고딕" pitchFamily="18" charset="-127"/>
              </a:rPr>
              <a:t>lprod_id</a:t>
            </a:r>
            <a:r>
              <a:rPr lang="en-US" altLang="ko-KR" sz="2800">
                <a:latin typeface="HY중고딕" pitchFamily="18" charset="-127"/>
              </a:rPr>
              <a:t>, </a:t>
            </a:r>
            <a:r>
              <a:rPr lang="en-US" altLang="ko-KR" sz="2800" err="1">
                <a:latin typeface="HY중고딕" pitchFamily="18" charset="-127"/>
              </a:rPr>
              <a:t>lprod_gu,lprod_nm</a:t>
            </a:r>
            <a:r>
              <a:rPr lang="en-US" altLang="ko-KR" sz="2800">
                <a:latin typeface="HY중고딕" pitchFamily="18" charset="-127"/>
              </a:rPr>
              <a:t>)</a:t>
            </a:r>
            <a:endParaRPr lang="en-US" altLang="ko-KR" sz="28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                                                  VALUES (9, 'P403', '</a:t>
            </a:r>
            <a:r>
              <a:rPr lang="ko-KR" altLang="en-US" sz="2800" err="1">
                <a:latin typeface="HY중고딕" pitchFamily="18" charset="-127"/>
                <a:ea typeface="굴림체" pitchFamily="49" charset="-127"/>
              </a:rPr>
              <a:t>문구류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') 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SELECT</a:t>
            </a:r>
          </a:p>
        </p:txBody>
      </p:sp>
      <p:sp>
        <p:nvSpPr>
          <p:cNvPr id="404483" name="Rectangle 3"/>
          <p:cNvSpPr>
            <a:spLocks noChangeArrowheads="1"/>
          </p:cNvSpPr>
          <p:nvPr/>
        </p:nvSpPr>
        <p:spPr bwMode="blackWhite">
          <a:xfrm>
            <a:off x="1133475" y="1200150"/>
            <a:ext cx="12091988" cy="42084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SELECT  [ DISTINCT ]  &lt;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데이터 목록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&gt;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FROM &lt;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테이블목록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&gt;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WHERE &lt;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검색 조건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&gt; 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[ GROUP BY &lt;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열 목록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&gt; ] 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[ HAVING &lt;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검색 조건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&gt; ] 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[ ORDER BY &lt;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열 목록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&gt; ]</a:t>
            </a:r>
            <a:endParaRPr lang="en-US" altLang="ko-KR" sz="24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2340" name="Rectangle 6"/>
          <p:cNvSpPr>
            <a:spLocks noChangeArrowheads="1"/>
          </p:cNvSpPr>
          <p:nvPr/>
        </p:nvSpPr>
        <p:spPr bwMode="blackWhite">
          <a:xfrm>
            <a:off x="1147763" y="5521325"/>
            <a:ext cx="3022600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42341" name="Rectangle 7"/>
          <p:cNvSpPr>
            <a:spLocks noChangeArrowheads="1"/>
          </p:cNvSpPr>
          <p:nvPr/>
        </p:nvSpPr>
        <p:spPr bwMode="blackWhite">
          <a:xfrm>
            <a:off x="4170363" y="5521325"/>
            <a:ext cx="9067800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  <p:sp>
        <p:nvSpPr>
          <p:cNvPr id="142342" name="Rectangle 14"/>
          <p:cNvSpPr>
            <a:spLocks noChangeArrowheads="1"/>
          </p:cNvSpPr>
          <p:nvPr/>
        </p:nvSpPr>
        <p:spPr bwMode="blackWhite">
          <a:xfrm>
            <a:off x="1147763" y="6083300"/>
            <a:ext cx="3022600" cy="56673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SELECT</a:t>
            </a:r>
          </a:p>
        </p:txBody>
      </p:sp>
      <p:sp>
        <p:nvSpPr>
          <p:cNvPr id="142343" name="Rectangle 15"/>
          <p:cNvSpPr>
            <a:spLocks noChangeArrowheads="1"/>
          </p:cNvSpPr>
          <p:nvPr/>
        </p:nvSpPr>
        <p:spPr bwMode="blackWhite">
          <a:xfrm>
            <a:off x="4170363" y="6083300"/>
            <a:ext cx="9067800" cy="56673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80000"/>
              </a:lnSpc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검색을 원하는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명들을 기술</a:t>
            </a:r>
          </a:p>
        </p:txBody>
      </p:sp>
      <p:sp>
        <p:nvSpPr>
          <p:cNvPr id="142344" name="Rectangle 16"/>
          <p:cNvSpPr>
            <a:spLocks noChangeArrowheads="1"/>
          </p:cNvSpPr>
          <p:nvPr/>
        </p:nvSpPr>
        <p:spPr bwMode="blackWhite">
          <a:xfrm>
            <a:off x="1147763" y="6661150"/>
            <a:ext cx="3022600" cy="113188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FROM</a:t>
            </a:r>
          </a:p>
        </p:txBody>
      </p:sp>
      <p:sp>
        <p:nvSpPr>
          <p:cNvPr id="142345" name="Rectangle 17"/>
          <p:cNvSpPr>
            <a:spLocks noChangeArrowheads="1"/>
          </p:cNvSpPr>
          <p:nvPr/>
        </p:nvSpPr>
        <p:spPr bwMode="blackWhite">
          <a:xfrm>
            <a:off x="4170363" y="6661150"/>
            <a:ext cx="9067800" cy="1131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SELECT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절에서 기술된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명들이 포함된 </a:t>
            </a:r>
          </a:p>
          <a:p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명을 기술</a:t>
            </a:r>
          </a:p>
        </p:txBody>
      </p:sp>
      <p:sp>
        <p:nvSpPr>
          <p:cNvPr id="142346" name="Rectangle 18"/>
          <p:cNvSpPr>
            <a:spLocks noChangeArrowheads="1"/>
          </p:cNvSpPr>
          <p:nvPr/>
        </p:nvSpPr>
        <p:spPr bwMode="blackWhite">
          <a:xfrm>
            <a:off x="1147763" y="7800975"/>
            <a:ext cx="3022600" cy="54768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DISTINCT</a:t>
            </a:r>
          </a:p>
        </p:txBody>
      </p:sp>
      <p:sp>
        <p:nvSpPr>
          <p:cNvPr id="142347" name="Rectangle 19"/>
          <p:cNvSpPr>
            <a:spLocks noChangeArrowheads="1"/>
          </p:cNvSpPr>
          <p:nvPr/>
        </p:nvSpPr>
        <p:spPr bwMode="blackWhite">
          <a:xfrm>
            <a:off x="4170363" y="7800975"/>
            <a:ext cx="9067800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80000"/>
              </a:lnSpc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중복되는 행이 제거</a:t>
            </a:r>
          </a:p>
        </p:txBody>
      </p:sp>
      <p:sp>
        <p:nvSpPr>
          <p:cNvPr id="142348" name="Rectangle 22"/>
          <p:cNvSpPr>
            <a:spLocks noChangeArrowheads="1"/>
          </p:cNvSpPr>
          <p:nvPr/>
        </p:nvSpPr>
        <p:spPr bwMode="blackWhite">
          <a:xfrm>
            <a:off x="1147763" y="8348663"/>
            <a:ext cx="3022600" cy="56673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데이터목록</a:t>
            </a:r>
          </a:p>
        </p:txBody>
      </p:sp>
      <p:sp>
        <p:nvSpPr>
          <p:cNvPr id="142349" name="Rectangle 23"/>
          <p:cNvSpPr>
            <a:spLocks noChangeArrowheads="1"/>
          </p:cNvSpPr>
          <p:nvPr/>
        </p:nvSpPr>
        <p:spPr bwMode="blackWhite">
          <a:xfrm>
            <a:off x="4170363" y="8348663"/>
            <a:ext cx="9067800" cy="5667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fontAlgn="ctr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조회할 필드 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전체 *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839788" y="2111375"/>
            <a:ext cx="12961937" cy="526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데이터베이스 관리 시스템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(DBMS : Database Management System)</a:t>
            </a:r>
          </a:p>
          <a:p>
            <a:pPr marL="457200" indent="-457200">
              <a:spcBef>
                <a:spcPct val="50000"/>
              </a:spcBef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 - 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파일 관리 시스템의 단점을 개선하여 데이터를 통합적으로 관리하는 소프트웨어 시스템을  말함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 marL="457200" indent="-457200">
              <a:spcBef>
                <a:spcPct val="50000"/>
              </a:spcBef>
            </a:pPr>
            <a:endParaRPr lang="en-US" altLang="ko-KR" sz="2400">
              <a:latin typeface="HY중고딕" pitchFamily="18" charset="-127"/>
              <a:ea typeface="HY중고딕" pitchFamily="18" charset="-127"/>
            </a:endParaRPr>
          </a:p>
          <a:p>
            <a:pPr marL="457200" indent="-457200"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데이터베이스 관리 시스템 장점</a:t>
            </a:r>
          </a:p>
          <a:p>
            <a:pPr marL="457200" indent="-457200">
              <a:spcBef>
                <a:spcPct val="50000"/>
              </a:spcBef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- 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데이터의 중복이 줄어듬</a:t>
            </a:r>
          </a:p>
          <a:p>
            <a:pPr marL="457200" indent="-457200">
              <a:spcBef>
                <a:spcPct val="50000"/>
              </a:spcBef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- 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데이터의 불일치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(data inconsistency)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를 피할 수 있음</a:t>
            </a:r>
          </a:p>
          <a:p>
            <a:pPr marL="457200" indent="-457200">
              <a:spcBef>
                <a:spcPct val="50000"/>
              </a:spcBef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- 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응용 프로그램과 데이터의 독립성이 유지됨</a:t>
            </a:r>
          </a:p>
          <a:p>
            <a:pPr marL="457200" indent="-457200">
              <a:spcBef>
                <a:spcPct val="50000"/>
              </a:spcBef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- 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응용 프로그램과 데이터 형식의 표준화를 기함</a:t>
            </a:r>
          </a:p>
          <a:p>
            <a:pPr marL="457200" indent="-457200">
              <a:spcBef>
                <a:spcPct val="50000"/>
              </a:spcBef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- 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데이터의 접근의 보안과 무결성 유지가 용이함   </a:t>
            </a:r>
          </a:p>
        </p:txBody>
      </p:sp>
      <p:sp>
        <p:nvSpPr>
          <p:cNvPr id="17411" name="Rectangle 4"/>
          <p:cNvSpPr>
            <a:spLocks noChangeArrowheads="1"/>
          </p:cNvSpPr>
          <p:nvPr/>
        </p:nvSpPr>
        <p:spPr bwMode="auto">
          <a:xfrm>
            <a:off x="239713" y="1338263"/>
            <a:ext cx="13801725" cy="8640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51205" name="Rectangle 5"/>
          <p:cNvSpPr>
            <a:spLocks noChangeArrowheads="1"/>
          </p:cNvSpPr>
          <p:nvPr/>
        </p:nvSpPr>
        <p:spPr bwMode="auto">
          <a:xfrm>
            <a:off x="960438" y="977900"/>
            <a:ext cx="11880850" cy="8397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4.2 </a:t>
            </a:r>
            <a:r>
              <a:rPr lang="ko-KR" altLang="en-US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데이터베이스 관리 시스템</a:t>
            </a:r>
          </a:p>
        </p:txBody>
      </p:sp>
      <p:sp>
        <p:nvSpPr>
          <p:cNvPr id="17413" name="Text Box 6"/>
          <p:cNvSpPr txBox="1">
            <a:spLocks noChangeArrowheads="1"/>
          </p:cNvSpPr>
          <p:nvPr/>
        </p:nvSpPr>
        <p:spPr bwMode="auto">
          <a:xfrm>
            <a:off x="839788" y="7691438"/>
            <a:ext cx="12961937" cy="142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데이터베이스 관리 시스템  단점</a:t>
            </a:r>
          </a:p>
          <a:p>
            <a:pPr marL="457200" indent="-457200">
              <a:lnSpc>
                <a:spcPct val="80000"/>
              </a:lnSpc>
              <a:spcBef>
                <a:spcPct val="50000"/>
              </a:spcBef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시스템을 이용하는 비용이 발생함</a:t>
            </a:r>
          </a:p>
          <a:p>
            <a:pPr marL="457200" indent="-457200">
              <a:lnSpc>
                <a:spcPct val="80000"/>
              </a:lnSpc>
              <a:spcBef>
                <a:spcPct val="50000"/>
              </a:spcBef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파일관리 시스템을 이용하는 것보다 상대적으로 속도가 느림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16"/>
          <p:cNvSpPr>
            <a:spLocks noChangeArrowheads="1"/>
          </p:cNvSpPr>
          <p:nvPr/>
        </p:nvSpPr>
        <p:spPr bwMode="blackWhite">
          <a:xfrm>
            <a:off x="1147763" y="1800225"/>
            <a:ext cx="3022600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WHERE</a:t>
            </a:r>
          </a:p>
        </p:txBody>
      </p:sp>
      <p:sp>
        <p:nvSpPr>
          <p:cNvPr id="143363" name="Rectangle 17"/>
          <p:cNvSpPr>
            <a:spLocks noChangeArrowheads="1"/>
          </p:cNvSpPr>
          <p:nvPr/>
        </p:nvSpPr>
        <p:spPr bwMode="blackWhite">
          <a:xfrm>
            <a:off x="4170363" y="1800225"/>
            <a:ext cx="9067800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80000"/>
              </a:lnSpc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원하는 데이터의 검색 조건을 기술</a:t>
            </a:r>
          </a:p>
        </p:txBody>
      </p:sp>
      <p:sp>
        <p:nvSpPr>
          <p:cNvPr id="143364" name="Rectangle 18"/>
          <p:cNvSpPr>
            <a:spLocks noChangeArrowheads="1"/>
          </p:cNvSpPr>
          <p:nvPr/>
        </p:nvSpPr>
        <p:spPr bwMode="blackWhite">
          <a:xfrm>
            <a:off x="1147763" y="2360613"/>
            <a:ext cx="3022600" cy="56673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GROUP BY</a:t>
            </a:r>
          </a:p>
        </p:txBody>
      </p:sp>
      <p:sp>
        <p:nvSpPr>
          <p:cNvPr id="143365" name="Rectangle 19"/>
          <p:cNvSpPr>
            <a:spLocks noChangeArrowheads="1"/>
          </p:cNvSpPr>
          <p:nvPr/>
        </p:nvSpPr>
        <p:spPr bwMode="blackWhite">
          <a:xfrm>
            <a:off x="4170363" y="2360613"/>
            <a:ext cx="9067800" cy="5667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선택조건에 해당 그룹을  지정</a:t>
            </a:r>
          </a:p>
        </p:txBody>
      </p:sp>
      <p:sp>
        <p:nvSpPr>
          <p:cNvPr id="143366" name="Rectangle 20"/>
          <p:cNvSpPr>
            <a:spLocks noChangeArrowheads="1"/>
          </p:cNvSpPr>
          <p:nvPr/>
        </p:nvSpPr>
        <p:spPr bwMode="blackWhite">
          <a:xfrm>
            <a:off x="1147763" y="2917825"/>
            <a:ext cx="3022600" cy="1522413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HAVING</a:t>
            </a:r>
          </a:p>
        </p:txBody>
      </p:sp>
      <p:sp>
        <p:nvSpPr>
          <p:cNvPr id="143367" name="Rectangle 21"/>
          <p:cNvSpPr>
            <a:spLocks noChangeArrowheads="1"/>
          </p:cNvSpPr>
          <p:nvPr/>
        </p:nvSpPr>
        <p:spPr bwMode="blackWhite">
          <a:xfrm>
            <a:off x="4170363" y="2917825"/>
            <a:ext cx="9067800" cy="15224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반드시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GROUP BY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절과 함께 사용됨이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바람직하며  지정된 그룹의 적용될 조건을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기술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예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)Having COUNT(*) &lt; 4</a:t>
            </a:r>
          </a:p>
        </p:txBody>
      </p:sp>
      <p:sp>
        <p:nvSpPr>
          <p:cNvPr id="143368" name="Rectangle 22"/>
          <p:cNvSpPr>
            <a:spLocks noChangeArrowheads="1"/>
          </p:cNvSpPr>
          <p:nvPr/>
        </p:nvSpPr>
        <p:spPr bwMode="blackWhite">
          <a:xfrm>
            <a:off x="1147763" y="4445000"/>
            <a:ext cx="3022600" cy="113347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ORDER BY</a:t>
            </a:r>
          </a:p>
        </p:txBody>
      </p:sp>
      <p:sp>
        <p:nvSpPr>
          <p:cNvPr id="143369" name="Rectangle 23"/>
          <p:cNvSpPr>
            <a:spLocks noChangeArrowheads="1"/>
          </p:cNvSpPr>
          <p:nvPr/>
        </p:nvSpPr>
        <p:spPr bwMode="blackWhite">
          <a:xfrm>
            <a:off x="4170363" y="4445000"/>
            <a:ext cx="9067800" cy="1133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80000"/>
              </a:lnSpc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-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결과 값을 정렬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ASC|DESC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- DESC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가 명시되지 않으면 오름차순 </a:t>
            </a:r>
          </a:p>
        </p:txBody>
      </p:sp>
      <p:sp>
        <p:nvSpPr>
          <p:cNvPr id="961560" name="Rectangle 24"/>
          <p:cNvSpPr>
            <a:spLocks noChangeArrowheads="1"/>
          </p:cNvSpPr>
          <p:nvPr/>
        </p:nvSpPr>
        <p:spPr bwMode="blackWhite">
          <a:xfrm>
            <a:off x="1147763" y="5761038"/>
            <a:ext cx="12090400" cy="40798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SELECT  *     FROM  </a:t>
            </a:r>
            <a:r>
              <a:rPr lang="en-US" altLang="ko-KR" sz="2000" err="1" smtClean="0">
                <a:latin typeface="HY중고딕" pitchFamily="18" charset="-127"/>
                <a:ea typeface="굴림체" pitchFamily="49" charset="-127"/>
              </a:rPr>
              <a:t>lprod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SELECT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lprod_nm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FROM  </a:t>
            </a:r>
            <a:r>
              <a:rPr lang="en-US" altLang="ko-KR" sz="2000" err="1" smtClean="0">
                <a:latin typeface="HY중고딕" pitchFamily="18" charset="-127"/>
                <a:ea typeface="굴림체" pitchFamily="49" charset="-127"/>
              </a:rPr>
              <a:t>lprod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WHERE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&gt;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'P102';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 *    FROM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WHERE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&gt;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'P201';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3371" name="Rectangle 25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SELECT</a:t>
            </a:r>
          </a:p>
        </p:txBody>
      </p:sp>
      <p:sp>
        <p:nvSpPr>
          <p:cNvPr id="143372" name="Rectangle 26"/>
          <p:cNvSpPr>
            <a:spLocks noChangeArrowheads="1"/>
          </p:cNvSpPr>
          <p:nvPr/>
        </p:nvSpPr>
        <p:spPr bwMode="blackWhite">
          <a:xfrm>
            <a:off x="1147763" y="1231900"/>
            <a:ext cx="3022600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43373" name="Rectangle 27"/>
          <p:cNvSpPr>
            <a:spLocks noChangeArrowheads="1"/>
          </p:cNvSpPr>
          <p:nvPr/>
        </p:nvSpPr>
        <p:spPr bwMode="blackWhite">
          <a:xfrm>
            <a:off x="4170363" y="1231900"/>
            <a:ext cx="9067800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UPDATE</a:t>
            </a:r>
          </a:p>
        </p:txBody>
      </p:sp>
      <p:sp>
        <p:nvSpPr>
          <p:cNvPr id="405507" name="Rectangle 3"/>
          <p:cNvSpPr>
            <a:spLocks noChangeArrowheads="1"/>
          </p:cNvSpPr>
          <p:nvPr/>
        </p:nvSpPr>
        <p:spPr bwMode="blackWhite">
          <a:xfrm>
            <a:off x="1133475" y="1220788"/>
            <a:ext cx="12091988" cy="20193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UPDATE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테이블 명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SET 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필드명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 =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값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1,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                     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필드명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 =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값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2. . .,</a:t>
            </a:r>
          </a:p>
          <a:p>
            <a:pPr lvl="1" defTabSz="282575">
              <a:lnSpc>
                <a:spcPct val="14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WHERE  &lt;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검색 조건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&gt;</a:t>
            </a:r>
            <a:endParaRPr lang="en-US" altLang="ko-KR" sz="20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4388" name="Rectangle 4"/>
          <p:cNvSpPr>
            <a:spLocks noChangeArrowheads="1"/>
          </p:cNvSpPr>
          <p:nvPr/>
        </p:nvSpPr>
        <p:spPr bwMode="blackWhite">
          <a:xfrm>
            <a:off x="1147763" y="3360738"/>
            <a:ext cx="3022600" cy="566737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44389" name="Rectangle 5"/>
          <p:cNvSpPr>
            <a:spLocks noChangeArrowheads="1"/>
          </p:cNvSpPr>
          <p:nvPr/>
        </p:nvSpPr>
        <p:spPr bwMode="blackWhite">
          <a:xfrm>
            <a:off x="4170363" y="3360738"/>
            <a:ext cx="9067800" cy="566737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  <p:sp>
        <p:nvSpPr>
          <p:cNvPr id="405528" name="Rectangle 24"/>
          <p:cNvSpPr>
            <a:spLocks noChangeArrowheads="1"/>
          </p:cNvSpPr>
          <p:nvPr/>
        </p:nvSpPr>
        <p:spPr bwMode="blackWhite">
          <a:xfrm>
            <a:off x="1147763" y="5761038"/>
            <a:ext cx="12090400" cy="19923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UPDATE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SET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lprod_nm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= 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향수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WHERE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=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'P102';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4391" name="Rectangle 25"/>
          <p:cNvSpPr>
            <a:spLocks noChangeArrowheads="1"/>
          </p:cNvSpPr>
          <p:nvPr/>
        </p:nvSpPr>
        <p:spPr bwMode="blackWhite">
          <a:xfrm>
            <a:off x="1147763" y="3917950"/>
            <a:ext cx="3022600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UPDATE</a:t>
            </a:r>
            <a:endParaRPr lang="en-US" altLang="ko-KR" sz="2000" b="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4392" name="Rectangle 26"/>
          <p:cNvSpPr>
            <a:spLocks noChangeArrowheads="1"/>
          </p:cNvSpPr>
          <p:nvPr/>
        </p:nvSpPr>
        <p:spPr bwMode="blackWhite">
          <a:xfrm>
            <a:off x="4170363" y="3917950"/>
            <a:ext cx="9067800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lvl="1"/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갱신하고자 하는 테이블을 지정</a:t>
            </a:r>
            <a:endParaRPr lang="ko-KR" altLang="en-US" sz="2000" b="0">
              <a:latin typeface="신명조"/>
            </a:endParaRPr>
          </a:p>
        </p:txBody>
      </p:sp>
      <p:sp>
        <p:nvSpPr>
          <p:cNvPr id="144393" name="Rectangle 27"/>
          <p:cNvSpPr>
            <a:spLocks noChangeArrowheads="1"/>
          </p:cNvSpPr>
          <p:nvPr/>
        </p:nvSpPr>
        <p:spPr bwMode="blackWhite">
          <a:xfrm>
            <a:off x="1147763" y="4475163"/>
            <a:ext cx="3022600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SET</a:t>
            </a:r>
            <a:endParaRPr lang="en-US" altLang="ko-KR" sz="2000" b="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4394" name="Rectangle 28"/>
          <p:cNvSpPr>
            <a:spLocks noChangeArrowheads="1"/>
          </p:cNvSpPr>
          <p:nvPr/>
        </p:nvSpPr>
        <p:spPr bwMode="blackWhite">
          <a:xfrm>
            <a:off x="4170363" y="4475163"/>
            <a:ext cx="9067800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lvl="1"/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새로운 데이터로 갱신</a:t>
            </a:r>
          </a:p>
        </p:txBody>
      </p:sp>
      <p:sp>
        <p:nvSpPr>
          <p:cNvPr id="144395" name="Rectangle 29"/>
          <p:cNvSpPr>
            <a:spLocks noChangeArrowheads="1"/>
          </p:cNvSpPr>
          <p:nvPr/>
        </p:nvSpPr>
        <p:spPr bwMode="blackWhite">
          <a:xfrm>
            <a:off x="1147763" y="5032375"/>
            <a:ext cx="3022600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WHERE</a:t>
            </a:r>
            <a:endParaRPr lang="en-US" altLang="ko-KR" sz="2000" b="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4396" name="Rectangle 30"/>
          <p:cNvSpPr>
            <a:spLocks noChangeArrowheads="1"/>
          </p:cNvSpPr>
          <p:nvPr/>
        </p:nvSpPr>
        <p:spPr bwMode="blackWhite">
          <a:xfrm>
            <a:off x="4170363" y="5032375"/>
            <a:ext cx="9067800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80000"/>
              </a:lnSpc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갱신하기 원하는 데이터의 검색 조건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13"/>
          <p:cNvSpPr>
            <a:spLocks noChangeArrowheads="1"/>
          </p:cNvSpPr>
          <p:nvPr/>
        </p:nvSpPr>
        <p:spPr bwMode="blackWhite">
          <a:xfrm>
            <a:off x="1147763" y="63182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200">
                <a:solidFill>
                  <a:srgbClr val="000066"/>
                </a:solidFill>
                <a:latin typeface="HY중고딕" pitchFamily="18" charset="-127"/>
                <a:ea typeface="휴먼엑스포" pitchFamily="18" charset="-127"/>
              </a:rPr>
              <a:t>DELETE</a:t>
            </a:r>
          </a:p>
        </p:txBody>
      </p:sp>
      <p:sp>
        <p:nvSpPr>
          <p:cNvPr id="962574" name="Rectangle 14"/>
          <p:cNvSpPr>
            <a:spLocks noChangeArrowheads="1"/>
          </p:cNvSpPr>
          <p:nvPr/>
        </p:nvSpPr>
        <p:spPr bwMode="blackWhite">
          <a:xfrm>
            <a:off x="1147763" y="1320800"/>
            <a:ext cx="12090400" cy="13192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DELETE  FROM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테이블 명</a:t>
            </a:r>
          </a:p>
          <a:p>
            <a:pPr lvl="1" defTabSz="282575">
              <a:lnSpc>
                <a:spcPct val="14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WHERE  &lt;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검색 조건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&gt;</a:t>
            </a:r>
            <a:endParaRPr lang="en-US" altLang="ko-KR" sz="20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5412" name="Rectangle 15"/>
          <p:cNvSpPr>
            <a:spLocks noChangeArrowheads="1"/>
          </p:cNvSpPr>
          <p:nvPr/>
        </p:nvSpPr>
        <p:spPr bwMode="blackWhite">
          <a:xfrm>
            <a:off x="1147763" y="2760663"/>
            <a:ext cx="3022600" cy="566737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 목</a:t>
            </a:r>
          </a:p>
        </p:txBody>
      </p:sp>
      <p:sp>
        <p:nvSpPr>
          <p:cNvPr id="145413" name="Rectangle 16"/>
          <p:cNvSpPr>
            <a:spLocks noChangeArrowheads="1"/>
          </p:cNvSpPr>
          <p:nvPr/>
        </p:nvSpPr>
        <p:spPr bwMode="blackWhite">
          <a:xfrm>
            <a:off x="4168775" y="2760663"/>
            <a:ext cx="9067800" cy="566737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      용</a:t>
            </a:r>
          </a:p>
        </p:txBody>
      </p:sp>
      <p:sp>
        <p:nvSpPr>
          <p:cNvPr id="962577" name="Rectangle 17"/>
          <p:cNvSpPr>
            <a:spLocks noChangeArrowheads="1"/>
          </p:cNvSpPr>
          <p:nvPr/>
        </p:nvSpPr>
        <p:spPr bwMode="blackWhite">
          <a:xfrm>
            <a:off x="1147763" y="4560888"/>
            <a:ext cx="12090400" cy="24003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DELETE   FROM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lvl="1"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WHERE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=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'P202';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lvl="1" defTabSz="282575"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lvl="1" defTabSz="282575">
              <a:buFont typeface="Wingdings" pitchFamily="2" charset="2"/>
              <a:buChar char="¯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Record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단위로 삭제됨</a:t>
            </a:r>
          </a:p>
        </p:txBody>
      </p:sp>
      <p:sp>
        <p:nvSpPr>
          <p:cNvPr id="145415" name="Rectangle 18"/>
          <p:cNvSpPr>
            <a:spLocks noChangeArrowheads="1"/>
          </p:cNvSpPr>
          <p:nvPr/>
        </p:nvSpPr>
        <p:spPr bwMode="blackWhite">
          <a:xfrm>
            <a:off x="1147763" y="3313113"/>
            <a:ext cx="3022600" cy="56673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DELETE</a:t>
            </a:r>
            <a:endParaRPr lang="en-US" altLang="ko-KR" sz="2000" b="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5416" name="Rectangle 19"/>
          <p:cNvSpPr>
            <a:spLocks noChangeArrowheads="1"/>
          </p:cNvSpPr>
          <p:nvPr/>
        </p:nvSpPr>
        <p:spPr bwMode="blackWhite">
          <a:xfrm>
            <a:off x="4168775" y="3313113"/>
            <a:ext cx="9067800" cy="5667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lvl="1"/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삭제하고자 하는 자료가 있는 테이블을 지정</a:t>
            </a:r>
          </a:p>
        </p:txBody>
      </p:sp>
      <p:sp>
        <p:nvSpPr>
          <p:cNvPr id="145417" name="Rectangle 20"/>
          <p:cNvSpPr>
            <a:spLocks noChangeArrowheads="1"/>
          </p:cNvSpPr>
          <p:nvPr/>
        </p:nvSpPr>
        <p:spPr bwMode="blackWhite">
          <a:xfrm>
            <a:off x="1147763" y="3873500"/>
            <a:ext cx="3022600" cy="56673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WHERE</a:t>
            </a:r>
            <a:endParaRPr lang="en-US" altLang="ko-KR" sz="2000" b="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5418" name="Rectangle 21"/>
          <p:cNvSpPr>
            <a:spLocks noChangeArrowheads="1"/>
          </p:cNvSpPr>
          <p:nvPr/>
        </p:nvSpPr>
        <p:spPr bwMode="blackWhite">
          <a:xfrm>
            <a:off x="4168775" y="3873500"/>
            <a:ext cx="9067800" cy="56673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80000"/>
              </a:lnSpc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갱신하기 원하는 데이터의 검색 조건</a:t>
            </a:r>
          </a:p>
        </p:txBody>
      </p:sp>
      <p:sp>
        <p:nvSpPr>
          <p:cNvPr id="145419" name="Text Box 22"/>
          <p:cNvSpPr txBox="1">
            <a:spLocks noChangeArrowheads="1"/>
          </p:cNvSpPr>
          <p:nvPr/>
        </p:nvSpPr>
        <p:spPr bwMode="auto">
          <a:xfrm>
            <a:off x="8075613" y="7800975"/>
            <a:ext cx="3086100" cy="98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spcBef>
                <a:spcPct val="50000"/>
              </a:spcBef>
              <a:buFont typeface="Symbol" pitchFamily="18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  <a:sym typeface="Symbol" pitchFamily="18" charset="2"/>
              </a:rPr>
              <a:t>아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  <a:sym typeface="Symbol" pitchFamily="18" charset="2"/>
              </a:rPr>
              <a:t>!   SQL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  <a:sym typeface="Symbol" pitchFamily="18" charset="2"/>
              </a:rPr>
              <a:t>데이터 조작은</a:t>
            </a:r>
          </a:p>
          <a:p>
            <a:pPr algn="ctr">
              <a:lnSpc>
                <a:spcPct val="120000"/>
              </a:lnSpc>
              <a:spcBef>
                <a:spcPct val="50000"/>
              </a:spcBef>
              <a:buFont typeface="Symbol" pitchFamily="18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  <a:sym typeface="Symbol" pitchFamily="18" charset="2"/>
              </a:rPr>
              <a:t>입력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  <a:sym typeface="Symbol" pitchFamily="18" charset="2"/>
              </a:rPr>
              <a:t>,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  <a:sym typeface="Symbol" pitchFamily="18" charset="2"/>
              </a:rPr>
              <a:t>수정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  <a:sym typeface="Symbol" pitchFamily="18" charset="2"/>
              </a:rPr>
              <a:t>,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  <a:sym typeface="Symbol" pitchFamily="18" charset="2"/>
              </a:rPr>
              <a:t>삭제가 기본</a:t>
            </a:r>
          </a:p>
        </p:txBody>
      </p:sp>
      <p:pic>
        <p:nvPicPr>
          <p:cNvPr id="145420" name="Picture 23" descr="PROFESS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4988" y="7800975"/>
            <a:ext cx="2154237" cy="241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5421" name="AutoShape 24"/>
          <p:cNvSpPr>
            <a:spLocks noChangeArrowheads="1"/>
          </p:cNvSpPr>
          <p:nvPr/>
        </p:nvSpPr>
        <p:spPr bwMode="blackWhite">
          <a:xfrm>
            <a:off x="6880225" y="7440613"/>
            <a:ext cx="5929313" cy="2446337"/>
          </a:xfrm>
          <a:prstGeom prst="cloudCallout">
            <a:avLst>
              <a:gd name="adj1" fmla="val -75926"/>
              <a:gd name="adj2" fmla="val 48056"/>
            </a:avLst>
          </a:prstGeom>
          <a:noFill/>
          <a:ln w="31750">
            <a:solidFill>
              <a:srgbClr val="8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ko-KR" altLang="ko-KR" sz="2400" b="0"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ChangeArrowheads="1"/>
          </p:cNvSpPr>
          <p:nvPr/>
        </p:nvSpPr>
        <p:spPr bwMode="blackWhite">
          <a:xfrm>
            <a:off x="1216025" y="600075"/>
            <a:ext cx="6427788" cy="4143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거래처정보테이블 생성</a:t>
            </a:r>
          </a:p>
        </p:txBody>
      </p:sp>
      <p:sp>
        <p:nvSpPr>
          <p:cNvPr id="406531" name="Rectangle 3"/>
          <p:cNvSpPr>
            <a:spLocks noChangeArrowheads="1"/>
          </p:cNvSpPr>
          <p:nvPr/>
        </p:nvSpPr>
        <p:spPr bwMode="blackWhite">
          <a:xfrm>
            <a:off x="1133475" y="1079500"/>
            <a:ext cx="12091988" cy="60086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CREATE TABLE  buyer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(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char(6)      NOT NULL,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거래처코드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varchar2(40)  NOT NULL,       --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거래처명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buyer_lgu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char(4)      NOT NULL,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취급상품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대분류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buyer_bank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varchar2(60),             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은행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buyer_bankno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varchar2(60),             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계좌번호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buyer_bankname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varchar2(15),             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예금주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buyer_zip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char(7),                    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우편번호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buyer_add1            varchar2(100),            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주소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buyer_add2            varchar2(70),            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주소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buyer_comtel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varchar2(14)  NOT NULL,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전화번호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buyer_fax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varchar2(20)  NOT NULL 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-- FAX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번호</a:t>
            </a:r>
            <a:endParaRPr lang="en-US" altLang="ko-KR" sz="2000" smtClean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);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6436" name="Rectangle 42"/>
          <p:cNvSpPr>
            <a:spLocks noChangeArrowheads="1"/>
          </p:cNvSpPr>
          <p:nvPr/>
        </p:nvSpPr>
        <p:spPr bwMode="blackWhite">
          <a:xfrm>
            <a:off x="1147763" y="7200900"/>
            <a:ext cx="6427787" cy="4143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ALTER</a:t>
            </a:r>
          </a:p>
        </p:txBody>
      </p:sp>
      <p:sp>
        <p:nvSpPr>
          <p:cNvPr id="406571" name="Rectangle 43"/>
          <p:cNvSpPr>
            <a:spLocks noChangeArrowheads="1"/>
          </p:cNvSpPr>
          <p:nvPr/>
        </p:nvSpPr>
        <p:spPr bwMode="blackWhite">
          <a:xfrm>
            <a:off x="1147763" y="7680325"/>
            <a:ext cx="12090400" cy="26416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ALTER TABLE  &lt;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테이블 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&gt;</a:t>
            </a:r>
          </a:p>
          <a:p>
            <a:pPr lvl="1" defTabSz="282575">
              <a:lnSpc>
                <a:spcPct val="14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ADD (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필드명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TYPE  [DEFAULT value] , … )</a:t>
            </a:r>
          </a:p>
          <a:p>
            <a:pPr lvl="1" defTabSz="282575">
              <a:lnSpc>
                <a:spcPct val="14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MODIFY (</a:t>
            </a:r>
            <a:r>
              <a:rPr lang="ko-KR" altLang="en-US" sz="2000" err="1">
                <a:latin typeface="HY중고딕" pitchFamily="18" charset="-127"/>
              </a:rPr>
              <a:t>필드명</a:t>
            </a:r>
            <a:r>
              <a:rPr lang="ko-KR" altLang="en-US" sz="2000">
                <a:latin typeface="HY중고딕" pitchFamily="18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TYPE  [NOT NULL] [DEFAULT value] , … )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lvl="1" defTabSz="282575">
              <a:lnSpc>
                <a:spcPct val="14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DROP COLUMN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필드명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590" name="Rectangle 6"/>
          <p:cNvSpPr>
            <a:spLocks noChangeArrowheads="1"/>
          </p:cNvSpPr>
          <p:nvPr/>
        </p:nvSpPr>
        <p:spPr bwMode="blackWhite">
          <a:xfrm>
            <a:off x="1147763" y="1200150"/>
            <a:ext cx="12090400" cy="27860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ALTER TABLE  &lt;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테이블 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&gt;</a:t>
            </a:r>
          </a:p>
          <a:p>
            <a:pPr lvl="1" defTabSz="282575">
              <a:lnSpc>
                <a:spcPct val="14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ADD ( Constraint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인덱스키명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Primary Key (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필드명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1,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필드명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2),</a:t>
            </a:r>
          </a:p>
          <a:p>
            <a:pPr lvl="1" defTabSz="282575">
              <a:lnSpc>
                <a:spcPct val="14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Constraint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외부키명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Foreign key (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필드명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2)</a:t>
            </a:r>
          </a:p>
          <a:p>
            <a:pPr lvl="1" defTabSz="282575">
              <a:lnSpc>
                <a:spcPct val="14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References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외부테이블명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외부필드명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 );</a:t>
            </a:r>
          </a:p>
        </p:txBody>
      </p:sp>
      <p:sp>
        <p:nvSpPr>
          <p:cNvPr id="147459" name="Rectangle 7"/>
          <p:cNvSpPr>
            <a:spLocks noChangeArrowheads="1"/>
          </p:cNvSpPr>
          <p:nvPr/>
        </p:nvSpPr>
        <p:spPr bwMode="blackWhite">
          <a:xfrm>
            <a:off x="1147763" y="4079875"/>
            <a:ext cx="3779837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항목</a:t>
            </a:r>
          </a:p>
        </p:txBody>
      </p:sp>
      <p:sp>
        <p:nvSpPr>
          <p:cNvPr id="147460" name="Rectangle 8"/>
          <p:cNvSpPr>
            <a:spLocks noChangeArrowheads="1"/>
          </p:cNvSpPr>
          <p:nvPr/>
        </p:nvSpPr>
        <p:spPr bwMode="blackWhite">
          <a:xfrm>
            <a:off x="4927600" y="4079875"/>
            <a:ext cx="8313738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용</a:t>
            </a:r>
          </a:p>
        </p:txBody>
      </p:sp>
      <p:sp>
        <p:nvSpPr>
          <p:cNvPr id="147461" name="Rectangle 9"/>
          <p:cNvSpPr>
            <a:spLocks noChangeArrowheads="1"/>
          </p:cNvSpPr>
          <p:nvPr/>
        </p:nvSpPr>
        <p:spPr bwMode="blackWhite">
          <a:xfrm>
            <a:off x="1147763" y="4632325"/>
            <a:ext cx="3779837" cy="156527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ALTER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</a:t>
            </a:r>
          </a:p>
        </p:txBody>
      </p:sp>
      <p:sp>
        <p:nvSpPr>
          <p:cNvPr id="147462" name="Rectangle 10"/>
          <p:cNvSpPr>
            <a:spLocks noChangeArrowheads="1"/>
          </p:cNvSpPr>
          <p:nvPr/>
        </p:nvSpPr>
        <p:spPr bwMode="blackWhite">
          <a:xfrm>
            <a:off x="4927600" y="4632325"/>
            <a:ext cx="8313738" cy="15652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1. FIELD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및 변경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2. INDEX or FOREIGN Key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변경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3. CHECK Option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변경</a:t>
            </a:r>
          </a:p>
        </p:txBody>
      </p:sp>
      <p:sp>
        <p:nvSpPr>
          <p:cNvPr id="147463" name="Rectangle 11"/>
          <p:cNvSpPr>
            <a:spLocks noChangeArrowheads="1"/>
          </p:cNvSpPr>
          <p:nvPr/>
        </p:nvSpPr>
        <p:spPr bwMode="blackWhite">
          <a:xfrm>
            <a:off x="1147763" y="6197600"/>
            <a:ext cx="3779837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ADD</a:t>
            </a:r>
          </a:p>
        </p:txBody>
      </p:sp>
      <p:sp>
        <p:nvSpPr>
          <p:cNvPr id="147464" name="Rectangle 12"/>
          <p:cNvSpPr>
            <a:spLocks noChangeArrowheads="1"/>
          </p:cNvSpPr>
          <p:nvPr/>
        </p:nvSpPr>
        <p:spPr bwMode="blackWhite">
          <a:xfrm>
            <a:off x="4927600" y="6197600"/>
            <a:ext cx="8313738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추가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: FIELD, KEY, CHECK</a:t>
            </a:r>
          </a:p>
        </p:txBody>
      </p:sp>
      <p:sp>
        <p:nvSpPr>
          <p:cNvPr id="147465" name="Rectangle 13"/>
          <p:cNvSpPr>
            <a:spLocks noChangeArrowheads="1"/>
          </p:cNvSpPr>
          <p:nvPr/>
        </p:nvSpPr>
        <p:spPr bwMode="blackWhite">
          <a:xfrm>
            <a:off x="1147763" y="6770688"/>
            <a:ext cx="3779837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MODIFY</a:t>
            </a:r>
          </a:p>
        </p:txBody>
      </p:sp>
      <p:sp>
        <p:nvSpPr>
          <p:cNvPr id="147466" name="Rectangle 14"/>
          <p:cNvSpPr>
            <a:spLocks noChangeArrowheads="1"/>
          </p:cNvSpPr>
          <p:nvPr/>
        </p:nvSpPr>
        <p:spPr bwMode="blackWhite">
          <a:xfrm>
            <a:off x="4927600" y="6770688"/>
            <a:ext cx="8313738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변경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: FIELD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속성</a:t>
            </a:r>
          </a:p>
        </p:txBody>
      </p:sp>
      <p:sp>
        <p:nvSpPr>
          <p:cNvPr id="147467" name="Rectangle 15"/>
          <p:cNvSpPr>
            <a:spLocks noChangeArrowheads="1"/>
          </p:cNvSpPr>
          <p:nvPr/>
        </p:nvSpPr>
        <p:spPr bwMode="blackWhite">
          <a:xfrm>
            <a:off x="1147763" y="7327900"/>
            <a:ext cx="3779837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DROP</a:t>
            </a:r>
          </a:p>
        </p:txBody>
      </p:sp>
      <p:sp>
        <p:nvSpPr>
          <p:cNvPr id="147468" name="Rectangle 16"/>
          <p:cNvSpPr>
            <a:spLocks noChangeArrowheads="1"/>
          </p:cNvSpPr>
          <p:nvPr/>
        </p:nvSpPr>
        <p:spPr bwMode="blackWhite">
          <a:xfrm>
            <a:off x="4927600" y="7327900"/>
            <a:ext cx="8313738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삭제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: FIELD, KEY, CHECK</a:t>
            </a:r>
          </a:p>
        </p:txBody>
      </p:sp>
      <p:sp>
        <p:nvSpPr>
          <p:cNvPr id="147469" name="Rectangle 17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ALTER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050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거래처정보테이블 생성</a:t>
            </a:r>
          </a:p>
        </p:txBody>
      </p:sp>
      <p:sp>
        <p:nvSpPr>
          <p:cNvPr id="148483" name="Rectangle 2052"/>
          <p:cNvSpPr>
            <a:spLocks noChangeArrowheads="1"/>
          </p:cNvSpPr>
          <p:nvPr/>
        </p:nvSpPr>
        <p:spPr bwMode="auto">
          <a:xfrm>
            <a:off x="1147763" y="1720850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48484" name="AutoShape 2053"/>
          <p:cNvSpPr>
            <a:spLocks noChangeArrowheads="1"/>
          </p:cNvSpPr>
          <p:nvPr/>
        </p:nvSpPr>
        <p:spPr bwMode="auto">
          <a:xfrm>
            <a:off x="1147763" y="1244600"/>
            <a:ext cx="685323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거래처테이블 항목 및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Key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추가</a:t>
            </a:r>
          </a:p>
        </p:txBody>
      </p:sp>
      <p:sp>
        <p:nvSpPr>
          <p:cNvPr id="148485" name="Rectangle 2054"/>
          <p:cNvSpPr>
            <a:spLocks noChangeArrowheads="1"/>
          </p:cNvSpPr>
          <p:nvPr/>
        </p:nvSpPr>
        <p:spPr bwMode="blackWhite">
          <a:xfrm>
            <a:off x="1147763" y="1851025"/>
            <a:ext cx="3022600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Field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명</a:t>
            </a:r>
          </a:p>
        </p:txBody>
      </p:sp>
      <p:sp>
        <p:nvSpPr>
          <p:cNvPr id="148486" name="Rectangle 2055"/>
          <p:cNvSpPr>
            <a:spLocks noChangeArrowheads="1"/>
          </p:cNvSpPr>
          <p:nvPr/>
        </p:nvSpPr>
        <p:spPr bwMode="blackWhite">
          <a:xfrm>
            <a:off x="4170363" y="1851025"/>
            <a:ext cx="1890712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자릿수</a:t>
            </a:r>
          </a:p>
        </p:txBody>
      </p:sp>
      <p:sp>
        <p:nvSpPr>
          <p:cNvPr id="148487" name="Rectangle 2056"/>
          <p:cNvSpPr>
            <a:spLocks noChangeArrowheads="1"/>
          </p:cNvSpPr>
          <p:nvPr/>
        </p:nvSpPr>
        <p:spPr bwMode="blackWhite">
          <a:xfrm>
            <a:off x="6061075" y="1851025"/>
            <a:ext cx="3022600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데이터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Type</a:t>
            </a:r>
          </a:p>
        </p:txBody>
      </p:sp>
      <p:sp>
        <p:nvSpPr>
          <p:cNvPr id="148488" name="Rectangle 2057"/>
          <p:cNvSpPr>
            <a:spLocks noChangeArrowheads="1"/>
          </p:cNvSpPr>
          <p:nvPr/>
        </p:nvSpPr>
        <p:spPr bwMode="blackWhite">
          <a:xfrm>
            <a:off x="9082088" y="1851025"/>
            <a:ext cx="4156075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설    명</a:t>
            </a:r>
          </a:p>
        </p:txBody>
      </p:sp>
      <p:sp>
        <p:nvSpPr>
          <p:cNvPr id="148489" name="Rectangle 2058"/>
          <p:cNvSpPr>
            <a:spLocks noChangeArrowheads="1"/>
          </p:cNvSpPr>
          <p:nvPr/>
        </p:nvSpPr>
        <p:spPr bwMode="blackWhite">
          <a:xfrm>
            <a:off x="1147763" y="2408238"/>
            <a:ext cx="3022600" cy="56673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buyer_mail</a:t>
            </a: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8490" name="Rectangle 2059"/>
          <p:cNvSpPr>
            <a:spLocks noChangeArrowheads="1"/>
          </p:cNvSpPr>
          <p:nvPr/>
        </p:nvSpPr>
        <p:spPr bwMode="blackWhite">
          <a:xfrm>
            <a:off x="4170363" y="2408238"/>
            <a:ext cx="1890712" cy="5667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60</a:t>
            </a:r>
          </a:p>
        </p:txBody>
      </p:sp>
      <p:sp>
        <p:nvSpPr>
          <p:cNvPr id="148491" name="Rectangle 2060"/>
          <p:cNvSpPr>
            <a:spLocks noChangeArrowheads="1"/>
          </p:cNvSpPr>
          <p:nvPr/>
        </p:nvSpPr>
        <p:spPr bwMode="blackWhite">
          <a:xfrm>
            <a:off x="6061075" y="2408238"/>
            <a:ext cx="3022600" cy="5667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varchar2</a:t>
            </a:r>
          </a:p>
        </p:txBody>
      </p:sp>
      <p:sp>
        <p:nvSpPr>
          <p:cNvPr id="148492" name="Rectangle 2061"/>
          <p:cNvSpPr>
            <a:spLocks noChangeArrowheads="1"/>
          </p:cNvSpPr>
          <p:nvPr/>
        </p:nvSpPr>
        <p:spPr bwMode="blackWhite">
          <a:xfrm>
            <a:off x="9085263" y="2393951"/>
            <a:ext cx="4156075" cy="5667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E-mail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주소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NOT NULL</a:t>
            </a:r>
          </a:p>
        </p:txBody>
      </p:sp>
      <p:sp>
        <p:nvSpPr>
          <p:cNvPr id="148493" name="Rectangle 2062"/>
          <p:cNvSpPr>
            <a:spLocks noChangeArrowheads="1"/>
          </p:cNvSpPr>
          <p:nvPr/>
        </p:nvSpPr>
        <p:spPr bwMode="blackWhite">
          <a:xfrm>
            <a:off x="1147763" y="2960688"/>
            <a:ext cx="3022600" cy="56673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buyer_charger</a:t>
            </a: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8494" name="Rectangle 2063"/>
          <p:cNvSpPr>
            <a:spLocks noChangeArrowheads="1"/>
          </p:cNvSpPr>
          <p:nvPr/>
        </p:nvSpPr>
        <p:spPr bwMode="blackWhite">
          <a:xfrm>
            <a:off x="4170363" y="2960688"/>
            <a:ext cx="1890712" cy="5667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20</a:t>
            </a:r>
          </a:p>
        </p:txBody>
      </p:sp>
      <p:sp>
        <p:nvSpPr>
          <p:cNvPr id="148495" name="Rectangle 2064"/>
          <p:cNvSpPr>
            <a:spLocks noChangeArrowheads="1"/>
          </p:cNvSpPr>
          <p:nvPr/>
        </p:nvSpPr>
        <p:spPr bwMode="blackWhite">
          <a:xfrm>
            <a:off x="6061075" y="2960688"/>
            <a:ext cx="3022600" cy="5667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varchar2</a:t>
            </a:r>
          </a:p>
        </p:txBody>
      </p:sp>
      <p:sp>
        <p:nvSpPr>
          <p:cNvPr id="148496" name="Rectangle 2065"/>
          <p:cNvSpPr>
            <a:spLocks noChangeArrowheads="1"/>
          </p:cNvSpPr>
          <p:nvPr/>
        </p:nvSpPr>
        <p:spPr bwMode="blackWhite">
          <a:xfrm>
            <a:off x="9082088" y="2960688"/>
            <a:ext cx="4156075" cy="5667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30000"/>
              </a:lnSpc>
              <a:buFont typeface="Wingdings" pitchFamily="2" charset="2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담당자</a:t>
            </a:r>
          </a:p>
        </p:txBody>
      </p:sp>
      <p:sp>
        <p:nvSpPr>
          <p:cNvPr id="148497" name="Rectangle 2066"/>
          <p:cNvSpPr>
            <a:spLocks noChangeArrowheads="1"/>
          </p:cNvSpPr>
          <p:nvPr/>
        </p:nvSpPr>
        <p:spPr bwMode="blackWhite">
          <a:xfrm>
            <a:off x="1147763" y="4079875"/>
            <a:ext cx="3022600" cy="1320800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buyer_name</a:t>
            </a: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8498" name="Rectangle 2067"/>
          <p:cNvSpPr>
            <a:spLocks noChangeArrowheads="1"/>
          </p:cNvSpPr>
          <p:nvPr/>
        </p:nvSpPr>
        <p:spPr bwMode="blackWhite">
          <a:xfrm>
            <a:off x="4170363" y="4079875"/>
            <a:ext cx="1890712" cy="1320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60</a:t>
            </a:r>
          </a:p>
        </p:txBody>
      </p:sp>
      <p:sp>
        <p:nvSpPr>
          <p:cNvPr id="148499" name="Rectangle 2068"/>
          <p:cNvSpPr>
            <a:spLocks noChangeArrowheads="1"/>
          </p:cNvSpPr>
          <p:nvPr/>
        </p:nvSpPr>
        <p:spPr bwMode="blackWhite">
          <a:xfrm>
            <a:off x="6061075" y="4079875"/>
            <a:ext cx="3022600" cy="1320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varchar2</a:t>
            </a:r>
          </a:p>
        </p:txBody>
      </p:sp>
      <p:sp>
        <p:nvSpPr>
          <p:cNvPr id="148500" name="Rectangle 2069"/>
          <p:cNvSpPr>
            <a:spLocks noChangeArrowheads="1"/>
          </p:cNvSpPr>
          <p:nvPr/>
        </p:nvSpPr>
        <p:spPr bwMode="blackWhite">
          <a:xfrm>
            <a:off x="9082088" y="4079875"/>
            <a:ext cx="4156075" cy="1320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30000"/>
              </a:lnSpc>
              <a:buFont typeface="Wingdings" pitchFamily="2" charset="2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거래처명 변경</a:t>
            </a:r>
          </a:p>
          <a:p>
            <a:pPr algn="ctr"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NOT NULL</a:t>
            </a:r>
          </a:p>
        </p:txBody>
      </p:sp>
      <p:sp>
        <p:nvSpPr>
          <p:cNvPr id="148501" name="Rectangle 2070"/>
          <p:cNvSpPr>
            <a:spLocks noChangeArrowheads="1"/>
          </p:cNvSpPr>
          <p:nvPr/>
        </p:nvSpPr>
        <p:spPr bwMode="blackWhite">
          <a:xfrm>
            <a:off x="1147763" y="5521325"/>
            <a:ext cx="3779837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PRIMARY KEY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명</a:t>
            </a:r>
          </a:p>
        </p:txBody>
      </p:sp>
      <p:sp>
        <p:nvSpPr>
          <p:cNvPr id="148502" name="Rectangle 2071"/>
          <p:cNvSpPr>
            <a:spLocks noChangeArrowheads="1"/>
          </p:cNvSpPr>
          <p:nvPr/>
        </p:nvSpPr>
        <p:spPr bwMode="blackWhite">
          <a:xfrm>
            <a:off x="4927600" y="5521325"/>
            <a:ext cx="8313738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FIELD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명</a:t>
            </a:r>
          </a:p>
        </p:txBody>
      </p:sp>
      <p:sp>
        <p:nvSpPr>
          <p:cNvPr id="148503" name="Rectangle 2072"/>
          <p:cNvSpPr>
            <a:spLocks noChangeArrowheads="1"/>
          </p:cNvSpPr>
          <p:nvPr/>
        </p:nvSpPr>
        <p:spPr bwMode="blackWhite">
          <a:xfrm>
            <a:off x="1147763" y="6073775"/>
            <a:ext cx="3779837" cy="56673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pk_buyer</a:t>
            </a:r>
          </a:p>
        </p:txBody>
      </p:sp>
      <p:sp>
        <p:nvSpPr>
          <p:cNvPr id="148504" name="Rectangle 2073"/>
          <p:cNvSpPr>
            <a:spLocks noChangeArrowheads="1"/>
          </p:cNvSpPr>
          <p:nvPr/>
        </p:nvSpPr>
        <p:spPr bwMode="blackWhite">
          <a:xfrm>
            <a:off x="4927600" y="6073775"/>
            <a:ext cx="8313738" cy="56673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buyer_id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8505" name="Rectangle 2074"/>
          <p:cNvSpPr>
            <a:spLocks noChangeArrowheads="1"/>
          </p:cNvSpPr>
          <p:nvPr/>
        </p:nvSpPr>
        <p:spPr bwMode="blackWhite">
          <a:xfrm>
            <a:off x="1147763" y="6770688"/>
            <a:ext cx="3779837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FOREIGN KEY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명</a:t>
            </a:r>
          </a:p>
        </p:txBody>
      </p:sp>
      <p:sp>
        <p:nvSpPr>
          <p:cNvPr id="148506" name="Rectangle 2075"/>
          <p:cNvSpPr>
            <a:spLocks noChangeArrowheads="1"/>
          </p:cNvSpPr>
          <p:nvPr/>
        </p:nvSpPr>
        <p:spPr bwMode="blackWhite">
          <a:xfrm>
            <a:off x="4927600" y="6770688"/>
            <a:ext cx="8313738" cy="568325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FIELD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명</a:t>
            </a:r>
          </a:p>
        </p:txBody>
      </p:sp>
      <p:sp>
        <p:nvSpPr>
          <p:cNvPr id="148507" name="Rectangle 2076"/>
          <p:cNvSpPr>
            <a:spLocks noChangeArrowheads="1"/>
          </p:cNvSpPr>
          <p:nvPr/>
        </p:nvSpPr>
        <p:spPr bwMode="blackWhite">
          <a:xfrm>
            <a:off x="1147763" y="7332663"/>
            <a:ext cx="3779837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fr_buyer_prod</a:t>
            </a:r>
          </a:p>
        </p:txBody>
      </p:sp>
      <p:sp>
        <p:nvSpPr>
          <p:cNvPr id="148508" name="Rectangle 2077"/>
          <p:cNvSpPr>
            <a:spLocks noChangeArrowheads="1"/>
          </p:cNvSpPr>
          <p:nvPr/>
        </p:nvSpPr>
        <p:spPr bwMode="blackWhite">
          <a:xfrm>
            <a:off x="4927600" y="7332663"/>
            <a:ext cx="8313738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buyer_lgu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REFERENCES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48509" name="Rectangle 2079"/>
          <p:cNvSpPr>
            <a:spLocks noChangeArrowheads="1"/>
          </p:cNvSpPr>
          <p:nvPr/>
        </p:nvSpPr>
        <p:spPr bwMode="blackWhite">
          <a:xfrm>
            <a:off x="1147763" y="3521075"/>
            <a:ext cx="3022600" cy="56673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buyer_telext</a:t>
            </a: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8510" name="Rectangle 2080"/>
          <p:cNvSpPr>
            <a:spLocks noChangeArrowheads="1"/>
          </p:cNvSpPr>
          <p:nvPr/>
        </p:nvSpPr>
        <p:spPr bwMode="blackWhite">
          <a:xfrm>
            <a:off x="4170363" y="3521075"/>
            <a:ext cx="1890712" cy="56673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</a:t>
            </a:r>
          </a:p>
        </p:txBody>
      </p:sp>
      <p:sp>
        <p:nvSpPr>
          <p:cNvPr id="148511" name="Rectangle 2081"/>
          <p:cNvSpPr>
            <a:spLocks noChangeArrowheads="1"/>
          </p:cNvSpPr>
          <p:nvPr/>
        </p:nvSpPr>
        <p:spPr bwMode="blackWhite">
          <a:xfrm>
            <a:off x="6061075" y="3521075"/>
            <a:ext cx="3022600" cy="56673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varchar2</a:t>
            </a:r>
          </a:p>
        </p:txBody>
      </p:sp>
      <p:sp>
        <p:nvSpPr>
          <p:cNvPr id="148512" name="Rectangle 2082"/>
          <p:cNvSpPr>
            <a:spLocks noChangeArrowheads="1"/>
          </p:cNvSpPr>
          <p:nvPr/>
        </p:nvSpPr>
        <p:spPr bwMode="blackWhite">
          <a:xfrm>
            <a:off x="9082088" y="3521075"/>
            <a:ext cx="4156075" cy="56673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30000"/>
              </a:lnSpc>
              <a:buFont typeface="Wingdings" pitchFamily="2" charset="2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구내전화번호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637" name="Rectangle 29"/>
          <p:cNvSpPr>
            <a:spLocks noChangeArrowheads="1"/>
          </p:cNvSpPr>
          <p:nvPr/>
        </p:nvSpPr>
        <p:spPr bwMode="blackWhite">
          <a:xfrm>
            <a:off x="1147763" y="600075"/>
            <a:ext cx="12090400" cy="96186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ALTER TABLE  buyer ADD (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buyer_mail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varchar2(60) NOT NULL,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                    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buyer_charger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varchar2(20),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                    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buyer_telext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varchar2(2) );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ALTER TABLE  buyer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MODIFY (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varchar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(60) );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ALTER TABLE  buyer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ADD ( Constraint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pk_buyer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Primary Key 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),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Constraint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fr_buyer_lprod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Foreign key 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buyer_lgu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                      References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 );</a:t>
            </a: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ALTER TABLE buyer</a:t>
            </a:r>
          </a:p>
          <a:p>
            <a:pPr lvl="1"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ADD Constraint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Check_Phone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             CHECK (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buyer_telext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LIKE '[0-9][0-9]') ;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CREATE INDEX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idx_buyer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ON buyer 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);</a:t>
            </a:r>
          </a:p>
          <a:p>
            <a:pPr defTabSz="282575">
              <a:lnSpc>
                <a:spcPct val="80000"/>
              </a:lnSpc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DROP INDEX buyer_inx1;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9" name="Rectangle 3"/>
          <p:cNvSpPr>
            <a:spLocks noChangeArrowheads="1"/>
          </p:cNvSpPr>
          <p:nvPr/>
        </p:nvSpPr>
        <p:spPr bwMode="blackWhite">
          <a:xfrm>
            <a:off x="1133475" y="1162050"/>
            <a:ext cx="12091988" cy="90566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 INSERT </a:t>
            </a:r>
            <a:r>
              <a:rPr lang="en-US" altLang="ko-KR" sz="1600" smtClean="0">
                <a:latin typeface="HY중고딕" pitchFamily="18" charset="-127"/>
                <a:ea typeface="굴림체" pitchFamily="49" charset="-127"/>
              </a:rPr>
              <a:t>ALL</a:t>
            </a:r>
            <a:endParaRPr lang="en-US" altLang="ko-KR" sz="16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1600" smtClean="0">
                <a:latin typeface="HY중고딕" pitchFamily="18" charset="-127"/>
                <a:ea typeface="굴림체" pitchFamily="49" charset="-127"/>
              </a:rPr>
              <a:t>INTO BUYER  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VALUES ('P10101','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삼성컴퓨터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','P101','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주택은행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','123-456-7890', '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이건상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                      '135-972','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서울 강남구 도곡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2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동 현대비전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21', '1125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호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                      '02-522-7890','02-522-7891', 'samcom@samcom.co.kr','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송동구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')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</a:t>
            </a:r>
            <a:r>
              <a:rPr lang="en-US" altLang="ko-KR" sz="1600" smtClean="0">
                <a:latin typeface="HY중고딕" pitchFamily="18" charset="-127"/>
                <a:ea typeface="굴림체" pitchFamily="49" charset="-127"/>
              </a:rPr>
              <a:t>INTO BUYER </a:t>
            </a:r>
            <a:r>
              <a:rPr lang="en-US" altLang="ko-KR" sz="1600" smtClean="0">
                <a:latin typeface="HY중고딕" pitchFamily="18" charset="-127"/>
              </a:rPr>
              <a:t>VALUES </a:t>
            </a:r>
            <a:r>
              <a:rPr lang="en-US" altLang="ko-KR" sz="1600">
                <a:latin typeface="HY중고딕" pitchFamily="18" charset="-127"/>
              </a:rPr>
              <a:t>('P10102','</a:t>
            </a:r>
            <a:r>
              <a:rPr lang="ko-KR" altLang="en-US" sz="1600">
                <a:latin typeface="HY중고딕" pitchFamily="18" charset="-127"/>
              </a:rPr>
              <a:t>삼보컴퓨터</a:t>
            </a:r>
            <a:r>
              <a:rPr lang="en-US" altLang="ko-KR" sz="1600">
                <a:latin typeface="HY중고딕" pitchFamily="18" charset="-127"/>
              </a:rPr>
              <a:t>','P101','</a:t>
            </a:r>
            <a:r>
              <a:rPr lang="ko-KR" altLang="en-US" sz="1600">
                <a:latin typeface="HY중고딕" pitchFamily="18" charset="-127"/>
              </a:rPr>
              <a:t>제일은행</a:t>
            </a:r>
            <a:r>
              <a:rPr lang="en-US" altLang="ko-KR" sz="1600">
                <a:latin typeface="HY중고딕" pitchFamily="18" charset="-127"/>
              </a:rPr>
              <a:t>','732-702-195670', '</a:t>
            </a:r>
            <a:r>
              <a:rPr lang="ko-KR" altLang="en-US" sz="1600">
                <a:latin typeface="HY중고딕" pitchFamily="18" charset="-127"/>
              </a:rPr>
              <a:t>김현우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'142-726','</a:t>
            </a:r>
            <a:r>
              <a:rPr lang="ko-KR" altLang="en-US" sz="1600">
                <a:latin typeface="HY중고딕" pitchFamily="18" charset="-127"/>
              </a:rPr>
              <a:t>서울 강북구 미아</a:t>
            </a:r>
            <a:r>
              <a:rPr lang="en-US" altLang="ko-KR" sz="1600">
                <a:latin typeface="HY중고딕" pitchFamily="18" charset="-127"/>
              </a:rPr>
              <a:t>6</a:t>
            </a:r>
            <a:r>
              <a:rPr lang="ko-KR" altLang="en-US" sz="1600">
                <a:latin typeface="HY중고딕" pitchFamily="18" charset="-127"/>
              </a:rPr>
              <a:t>동 행전빌딩</a:t>
            </a:r>
            <a:r>
              <a:rPr lang="en-US" altLang="ko-KR" sz="1600">
                <a:latin typeface="HY중고딕" pitchFamily="18" charset="-127"/>
              </a:rPr>
              <a:t>', '2712</a:t>
            </a:r>
            <a:r>
              <a:rPr lang="ko-KR" altLang="en-US" sz="1600">
                <a:latin typeface="HY중고딕" pitchFamily="18" charset="-127"/>
              </a:rPr>
              <a:t>호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'02-632-5690','02-632-5699', 'sambo@sambo.co.kr','</a:t>
            </a:r>
            <a:r>
              <a:rPr lang="ko-KR" altLang="en-US" sz="1600">
                <a:latin typeface="HY중고딕" pitchFamily="18" charset="-127"/>
              </a:rPr>
              <a:t>김서구</a:t>
            </a:r>
            <a:r>
              <a:rPr lang="en-US" altLang="ko-KR" sz="1600">
                <a:latin typeface="HY중고딕" pitchFamily="18" charset="-127"/>
              </a:rPr>
              <a:t>')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</a:t>
            </a:r>
            <a:r>
              <a:rPr lang="en-US" altLang="ko-KR" sz="1600" smtClean="0">
                <a:latin typeface="HY중고딕" pitchFamily="18" charset="-127"/>
                <a:ea typeface="굴림체" pitchFamily="49" charset="-127"/>
              </a:rPr>
              <a:t>INTO BUYER </a:t>
            </a:r>
            <a:r>
              <a:rPr lang="en-US" altLang="ko-KR" sz="1600" smtClean="0">
                <a:latin typeface="HY중고딕" pitchFamily="18" charset="-127"/>
              </a:rPr>
              <a:t>VALUES </a:t>
            </a:r>
            <a:r>
              <a:rPr lang="en-US" altLang="ko-KR" sz="1600">
                <a:latin typeface="HY중고딕" pitchFamily="18" charset="-127"/>
              </a:rPr>
              <a:t>('P10103','</a:t>
            </a:r>
            <a:r>
              <a:rPr lang="ko-KR" altLang="en-US" sz="1600">
                <a:latin typeface="HY중고딕" pitchFamily="18" charset="-127"/>
              </a:rPr>
              <a:t>현주컴퓨터</a:t>
            </a:r>
            <a:r>
              <a:rPr lang="en-US" altLang="ko-KR" sz="1600">
                <a:latin typeface="HY중고딕" pitchFamily="18" charset="-127"/>
              </a:rPr>
              <a:t>','P101','</a:t>
            </a:r>
            <a:r>
              <a:rPr lang="ko-KR" altLang="en-US" sz="1600">
                <a:latin typeface="HY중고딕" pitchFamily="18" charset="-127"/>
              </a:rPr>
              <a:t>국민은행</a:t>
            </a:r>
            <a:r>
              <a:rPr lang="en-US" altLang="ko-KR" sz="1600">
                <a:latin typeface="HY중고딕" pitchFamily="18" charset="-127"/>
              </a:rPr>
              <a:t>','112-650-397811', '</a:t>
            </a:r>
            <a:r>
              <a:rPr lang="ko-KR" altLang="en-US" sz="1600">
                <a:latin typeface="HY중고딕" pitchFamily="18" charset="-127"/>
              </a:rPr>
              <a:t>심현주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'404-260','</a:t>
            </a:r>
            <a:r>
              <a:rPr lang="ko-KR" altLang="en-US" sz="1600">
                <a:latin typeface="HY중고딕" pitchFamily="18" charset="-127"/>
              </a:rPr>
              <a:t>인천 서구 </a:t>
            </a:r>
            <a:r>
              <a:rPr lang="ko-KR" altLang="en-US" sz="1600" err="1">
                <a:latin typeface="HY중고딕" pitchFamily="18" charset="-127"/>
              </a:rPr>
              <a:t>마전동</a:t>
            </a:r>
            <a:r>
              <a:rPr lang="en-US" altLang="ko-KR" sz="1600">
                <a:latin typeface="HY중고딕" pitchFamily="18" charset="-127"/>
              </a:rPr>
              <a:t>','157-899</a:t>
            </a:r>
            <a:r>
              <a:rPr lang="ko-KR" altLang="en-US" sz="1600">
                <a:latin typeface="HY중고딕" pitchFamily="18" charset="-127"/>
              </a:rPr>
              <a:t>번지</a:t>
            </a:r>
            <a:r>
              <a:rPr lang="en-US" altLang="ko-KR" sz="1600">
                <a:latin typeface="HY중고딕" pitchFamily="18" charset="-127"/>
              </a:rPr>
              <a:t>', '032-233-7832',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'032-233-7833', 'hyunju@hyunju.com','</a:t>
            </a:r>
            <a:r>
              <a:rPr lang="ko-KR" altLang="en-US" sz="1600">
                <a:latin typeface="HY중고딕" pitchFamily="18" charset="-127"/>
              </a:rPr>
              <a:t>강남구</a:t>
            </a:r>
            <a:r>
              <a:rPr lang="en-US" altLang="ko-KR" sz="1600">
                <a:latin typeface="HY중고딕" pitchFamily="18" charset="-127"/>
              </a:rPr>
              <a:t>')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</a:t>
            </a:r>
            <a:r>
              <a:rPr lang="en-US" altLang="ko-KR" sz="1600" smtClean="0">
                <a:latin typeface="HY중고딕" pitchFamily="18" charset="-127"/>
                <a:ea typeface="굴림체" pitchFamily="49" charset="-127"/>
              </a:rPr>
              <a:t>INTO BUYER </a:t>
            </a:r>
            <a:r>
              <a:rPr lang="en-US" altLang="ko-KR" sz="1600" smtClean="0">
                <a:latin typeface="HY중고딕" pitchFamily="18" charset="-127"/>
              </a:rPr>
              <a:t>VALUES </a:t>
            </a:r>
            <a:r>
              <a:rPr lang="en-US" altLang="ko-KR" sz="1600">
                <a:latin typeface="HY중고딕" pitchFamily="18" charset="-127"/>
              </a:rPr>
              <a:t>('P10201','</a:t>
            </a:r>
            <a:r>
              <a:rPr lang="ko-KR" altLang="en-US" sz="1600">
                <a:latin typeface="HY중고딕" pitchFamily="18" charset="-127"/>
              </a:rPr>
              <a:t>대우전자</a:t>
            </a:r>
            <a:r>
              <a:rPr lang="en-US" altLang="ko-KR" sz="1600">
                <a:latin typeface="HY중고딕" pitchFamily="18" charset="-127"/>
              </a:rPr>
              <a:t>','P102','</a:t>
            </a:r>
            <a:r>
              <a:rPr lang="ko-KR" altLang="en-US" sz="1600">
                <a:latin typeface="HY중고딕" pitchFamily="18" charset="-127"/>
              </a:rPr>
              <a:t>농협</a:t>
            </a:r>
            <a:r>
              <a:rPr lang="en-US" altLang="ko-KR" sz="1600">
                <a:latin typeface="HY중고딕" pitchFamily="18" charset="-127"/>
              </a:rPr>
              <a:t>','222-333-567890', '</a:t>
            </a:r>
            <a:r>
              <a:rPr lang="ko-KR" altLang="en-US" sz="1600">
                <a:latin typeface="HY중고딕" pitchFamily="18" charset="-127"/>
              </a:rPr>
              <a:t>강대우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'702-864','</a:t>
            </a:r>
            <a:r>
              <a:rPr lang="ko-KR" altLang="en-US" sz="1600">
                <a:latin typeface="HY중고딕" pitchFamily="18" charset="-127"/>
              </a:rPr>
              <a:t>대구 북구 </a:t>
            </a:r>
            <a:r>
              <a:rPr lang="ko-KR" altLang="en-US" sz="1600" err="1">
                <a:latin typeface="HY중고딕" pitchFamily="18" charset="-127"/>
              </a:rPr>
              <a:t>태전동</a:t>
            </a:r>
            <a:r>
              <a:rPr lang="en-US" altLang="ko-KR" sz="1600">
                <a:latin typeface="HY중고딕" pitchFamily="18" charset="-127"/>
              </a:rPr>
              <a:t>','232</a:t>
            </a:r>
            <a:r>
              <a:rPr lang="ko-KR" altLang="en-US" sz="1600">
                <a:latin typeface="HY중고딕" pitchFamily="18" charset="-127"/>
              </a:rPr>
              <a:t>번지</a:t>
            </a:r>
            <a:r>
              <a:rPr lang="en-US" altLang="ko-KR" sz="1600">
                <a:latin typeface="HY중고딕" pitchFamily="18" charset="-127"/>
              </a:rPr>
              <a:t>', '053-780-2356',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'053-780-2357', 'daewoo@daewoo.co.kr','</a:t>
            </a:r>
            <a:r>
              <a:rPr lang="ko-KR" altLang="en-US" sz="1600">
                <a:latin typeface="HY중고딕" pitchFamily="18" charset="-127"/>
              </a:rPr>
              <a:t>성대우</a:t>
            </a:r>
            <a:r>
              <a:rPr lang="en-US" altLang="ko-KR" sz="1600">
                <a:latin typeface="HY중고딕" pitchFamily="18" charset="-127"/>
              </a:rPr>
              <a:t>')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</a:t>
            </a:r>
            <a:r>
              <a:rPr lang="en-US" altLang="ko-KR" sz="1600" smtClean="0">
                <a:latin typeface="HY중고딕" pitchFamily="18" charset="-127"/>
                <a:ea typeface="굴림체" pitchFamily="49" charset="-127"/>
              </a:rPr>
              <a:t>INTO BUYER </a:t>
            </a:r>
            <a:r>
              <a:rPr lang="en-US" altLang="ko-KR" sz="1600" smtClean="0">
                <a:latin typeface="HY중고딕" pitchFamily="18" charset="-127"/>
              </a:rPr>
              <a:t>VALUES </a:t>
            </a:r>
            <a:r>
              <a:rPr lang="en-US" altLang="ko-KR" sz="1600">
                <a:latin typeface="HY중고딕" pitchFamily="18" charset="-127"/>
              </a:rPr>
              <a:t>('P10202','</a:t>
            </a:r>
            <a:r>
              <a:rPr lang="ko-KR" altLang="en-US" sz="1600">
                <a:latin typeface="HY중고딕" pitchFamily="18" charset="-127"/>
              </a:rPr>
              <a:t>삼성전자</a:t>
            </a:r>
            <a:r>
              <a:rPr lang="en-US" altLang="ko-KR" sz="1600">
                <a:latin typeface="HY중고딕" pitchFamily="18" charset="-127"/>
              </a:rPr>
              <a:t>','P102','</a:t>
            </a:r>
            <a:r>
              <a:rPr lang="ko-KR" altLang="en-US" sz="1600">
                <a:latin typeface="HY중고딕" pitchFamily="18" charset="-127"/>
              </a:rPr>
              <a:t>외환은행</a:t>
            </a:r>
            <a:r>
              <a:rPr lang="en-US" altLang="ko-KR" sz="1600">
                <a:latin typeface="HY중고딕" pitchFamily="18" charset="-127"/>
              </a:rPr>
              <a:t>','989-323-567898', '</a:t>
            </a:r>
            <a:r>
              <a:rPr lang="ko-KR" altLang="en-US" sz="1600" err="1">
                <a:latin typeface="HY중고딕" pitchFamily="18" charset="-127"/>
              </a:rPr>
              <a:t>박삼성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'614-728','</a:t>
            </a:r>
            <a:r>
              <a:rPr lang="ko-KR" altLang="en-US" sz="1600">
                <a:latin typeface="HY중고딕" pitchFamily="18" charset="-127"/>
              </a:rPr>
              <a:t>부산 부산진구 부전</a:t>
            </a:r>
            <a:r>
              <a:rPr lang="en-US" altLang="ko-KR" sz="1600">
                <a:latin typeface="HY중고딕" pitchFamily="18" charset="-127"/>
              </a:rPr>
              <a:t>1</a:t>
            </a:r>
            <a:r>
              <a:rPr lang="ko-KR" altLang="en-US" sz="1600">
                <a:latin typeface="HY중고딕" pitchFamily="18" charset="-127"/>
              </a:rPr>
              <a:t>동 </a:t>
            </a:r>
            <a:r>
              <a:rPr lang="ko-KR" altLang="en-US" sz="1600" err="1">
                <a:latin typeface="HY중고딕" pitchFamily="18" charset="-127"/>
              </a:rPr>
              <a:t>동아빌딩</a:t>
            </a:r>
            <a:r>
              <a:rPr lang="en-US" altLang="ko-KR" sz="1600">
                <a:latin typeface="HY중고딕" pitchFamily="18" charset="-127"/>
              </a:rPr>
              <a:t>','1708</a:t>
            </a:r>
            <a:r>
              <a:rPr lang="ko-KR" altLang="en-US" sz="1600">
                <a:latin typeface="HY중고딕" pitchFamily="18" charset="-127"/>
              </a:rPr>
              <a:t>호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'051-567-5312','051-567-5313', 'samsung@samsung.com','</a:t>
            </a:r>
            <a:r>
              <a:rPr lang="ko-KR" altLang="en-US" sz="1600">
                <a:latin typeface="HY중고딕" pitchFamily="18" charset="-127"/>
              </a:rPr>
              <a:t>김인우</a:t>
            </a:r>
            <a:r>
              <a:rPr lang="en-US" altLang="ko-KR" sz="1600">
                <a:latin typeface="HY중고딕" pitchFamily="18" charset="-127"/>
              </a:rPr>
              <a:t>')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</a:t>
            </a:r>
            <a:r>
              <a:rPr lang="en-US" altLang="ko-KR" sz="1600" smtClean="0">
                <a:latin typeface="HY중고딕" pitchFamily="18" charset="-127"/>
                <a:ea typeface="굴림체" pitchFamily="49" charset="-127"/>
              </a:rPr>
              <a:t>INTO BUYER </a:t>
            </a:r>
            <a:r>
              <a:rPr lang="en-US" altLang="ko-KR" sz="1600" smtClean="0">
                <a:latin typeface="HY중고딕" pitchFamily="18" charset="-127"/>
              </a:rPr>
              <a:t>VALUES </a:t>
            </a:r>
            <a:r>
              <a:rPr lang="en-US" altLang="ko-KR" sz="1600">
                <a:latin typeface="HY중고딕" pitchFamily="18" charset="-127"/>
              </a:rPr>
              <a:t>('P20101','</a:t>
            </a:r>
            <a:r>
              <a:rPr lang="ko-KR" altLang="en-US" sz="1600">
                <a:latin typeface="HY중고딕" pitchFamily="18" charset="-127"/>
              </a:rPr>
              <a:t>대현</a:t>
            </a:r>
            <a:r>
              <a:rPr lang="en-US" altLang="ko-KR" sz="1600">
                <a:latin typeface="HY중고딕" pitchFamily="18" charset="-127"/>
              </a:rPr>
              <a:t>','P201','</a:t>
            </a:r>
            <a:r>
              <a:rPr lang="ko-KR" altLang="en-US" sz="1600">
                <a:latin typeface="HY중고딕" pitchFamily="18" charset="-127"/>
              </a:rPr>
              <a:t>국민은행</a:t>
            </a:r>
            <a:r>
              <a:rPr lang="en-US" altLang="ko-KR" sz="1600">
                <a:latin typeface="HY중고딕" pitchFamily="18" charset="-127"/>
              </a:rPr>
              <a:t>','688-323-567898', '</a:t>
            </a:r>
            <a:r>
              <a:rPr lang="ko-KR" altLang="en-US" sz="1600">
                <a:latin typeface="HY중고딕" pitchFamily="18" charset="-127"/>
              </a:rPr>
              <a:t>신대현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'306-785','</a:t>
            </a:r>
            <a:r>
              <a:rPr lang="ko-KR" altLang="en-US" sz="1600">
                <a:latin typeface="HY중고딕" pitchFamily="18" charset="-127"/>
              </a:rPr>
              <a:t>대전 대덕구 </a:t>
            </a:r>
            <a:r>
              <a:rPr lang="ko-KR" altLang="en-US" sz="1600" err="1">
                <a:latin typeface="HY중고딕" pitchFamily="18" charset="-127"/>
              </a:rPr>
              <a:t>오정동</a:t>
            </a:r>
            <a:r>
              <a:rPr lang="ko-KR" altLang="en-US" sz="1600">
                <a:latin typeface="HY중고딕" pitchFamily="18" charset="-127"/>
              </a:rPr>
              <a:t> </a:t>
            </a:r>
            <a:r>
              <a:rPr lang="ko-KR" altLang="en-US" sz="1600" err="1">
                <a:latin typeface="HY중고딕" pitchFamily="18" charset="-127"/>
              </a:rPr>
              <a:t>운암빌딩</a:t>
            </a:r>
            <a:r>
              <a:rPr lang="en-US" altLang="ko-KR" sz="1600">
                <a:latin typeface="HY중고딕" pitchFamily="18" charset="-127"/>
              </a:rPr>
              <a:t>', '508</a:t>
            </a:r>
            <a:r>
              <a:rPr lang="ko-KR" altLang="en-US" sz="1600">
                <a:latin typeface="HY중고딕" pitchFamily="18" charset="-127"/>
              </a:rPr>
              <a:t>호</a:t>
            </a:r>
            <a:r>
              <a:rPr lang="en-US" altLang="ko-KR" sz="1600">
                <a:latin typeface="HY중고딕" pitchFamily="18" charset="-127"/>
              </a:rPr>
              <a:t>','042-332-5123',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'042-332-5125','daehyun@daehyun.com','</a:t>
            </a:r>
            <a:r>
              <a:rPr lang="ko-KR" altLang="en-US" sz="1600" smtClean="0">
                <a:latin typeface="HY중고딕" pitchFamily="18" charset="-127"/>
              </a:rPr>
              <a:t>진대영</a:t>
            </a:r>
            <a:r>
              <a:rPr lang="en-US" altLang="ko-KR" sz="1600" smtClean="0">
                <a:latin typeface="HY중고딕" pitchFamily="18" charset="-127"/>
              </a:rPr>
              <a:t>')</a:t>
            </a:r>
            <a:endParaRPr lang="en-US" altLang="ko-KR" sz="1600">
              <a:latin typeface="HY중고딕" pitchFamily="18" charset="-127"/>
            </a:endParaRPr>
          </a:p>
        </p:txBody>
      </p:sp>
      <p:sp>
        <p:nvSpPr>
          <p:cNvPr id="150531" name="Rectangle 10"/>
          <p:cNvSpPr>
            <a:spLocks noChangeArrowheads="1"/>
          </p:cNvSpPr>
          <p:nvPr/>
        </p:nvSpPr>
        <p:spPr bwMode="auto">
          <a:xfrm>
            <a:off x="1133475" y="1004888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50532" name="AutoShape 11"/>
          <p:cNvSpPr>
            <a:spLocks noChangeArrowheads="1"/>
          </p:cNvSpPr>
          <p:nvPr/>
        </p:nvSpPr>
        <p:spPr bwMode="auto">
          <a:xfrm>
            <a:off x="1133475" y="520700"/>
            <a:ext cx="6719888" cy="566738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INSERT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634" name="Rectangle 2"/>
          <p:cNvSpPr>
            <a:spLocks noChangeArrowheads="1"/>
          </p:cNvSpPr>
          <p:nvPr/>
        </p:nvSpPr>
        <p:spPr bwMode="blackWhite">
          <a:xfrm>
            <a:off x="1133475" y="1162050"/>
            <a:ext cx="12091988" cy="90566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1600">
                <a:latin typeface="HY중고딕" pitchFamily="18" charset="-127"/>
              </a:rPr>
              <a:t> </a:t>
            </a:r>
            <a:r>
              <a:rPr lang="en-US" altLang="ko-KR" sz="1600" smtClean="0">
                <a:latin typeface="HY중고딕" pitchFamily="18" charset="-127"/>
                <a:ea typeface="굴림체" pitchFamily="49" charset="-127"/>
              </a:rPr>
              <a:t>INTO BUYER </a:t>
            </a:r>
            <a:r>
              <a:rPr lang="en-US" altLang="ko-KR" sz="1600" smtClean="0">
                <a:latin typeface="HY중고딕" pitchFamily="18" charset="-127"/>
              </a:rPr>
              <a:t>VALUES </a:t>
            </a:r>
            <a:r>
              <a:rPr lang="en-US" altLang="ko-KR" sz="1600">
                <a:latin typeface="HY중고딕" pitchFamily="18" charset="-127"/>
              </a:rPr>
              <a:t>('P20102','</a:t>
            </a:r>
            <a:r>
              <a:rPr lang="ko-KR" altLang="en-US" sz="1600">
                <a:latin typeface="HY중고딕" pitchFamily="18" charset="-127"/>
              </a:rPr>
              <a:t>마르죠</a:t>
            </a:r>
            <a:r>
              <a:rPr lang="en-US" altLang="ko-KR" sz="1600">
                <a:latin typeface="HY중고딕" pitchFamily="18" charset="-127"/>
              </a:rPr>
              <a:t>','P201','</a:t>
            </a:r>
            <a:r>
              <a:rPr lang="ko-KR" altLang="en-US" sz="1600">
                <a:latin typeface="HY중고딕" pitchFamily="18" charset="-127"/>
              </a:rPr>
              <a:t>주택은행</a:t>
            </a:r>
            <a:r>
              <a:rPr lang="en-US" altLang="ko-KR" sz="1600">
                <a:latin typeface="HY중고딕" pitchFamily="18" charset="-127"/>
              </a:rPr>
              <a:t>','123-777-7890', '</a:t>
            </a:r>
            <a:r>
              <a:rPr lang="ko-KR" altLang="en-US" sz="1600" err="1">
                <a:latin typeface="HY중고딕" pitchFamily="18" charset="-127"/>
              </a:rPr>
              <a:t>이마루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'135-972','</a:t>
            </a:r>
            <a:r>
              <a:rPr lang="ko-KR" altLang="en-US" sz="1600">
                <a:latin typeface="HY중고딕" pitchFamily="18" charset="-127"/>
              </a:rPr>
              <a:t>서울 강남구 도곡</a:t>
            </a:r>
            <a:r>
              <a:rPr lang="en-US" altLang="ko-KR" sz="1600">
                <a:latin typeface="HY중고딕" pitchFamily="18" charset="-127"/>
              </a:rPr>
              <a:t>2</a:t>
            </a:r>
            <a:r>
              <a:rPr lang="ko-KR" altLang="en-US" sz="1600">
                <a:latin typeface="HY중고딕" pitchFamily="18" charset="-127"/>
              </a:rPr>
              <a:t>동 현대비전</a:t>
            </a:r>
            <a:r>
              <a:rPr lang="en-US" altLang="ko-KR" sz="1600">
                <a:latin typeface="HY중고딕" pitchFamily="18" charset="-127"/>
              </a:rPr>
              <a:t>21', '1211</a:t>
            </a:r>
            <a:r>
              <a:rPr lang="ko-KR" altLang="en-US" sz="1600">
                <a:latin typeface="HY중고딕" pitchFamily="18" charset="-127"/>
              </a:rPr>
              <a:t>호</a:t>
            </a:r>
            <a:r>
              <a:rPr lang="en-US" altLang="ko-KR" sz="1600">
                <a:latin typeface="HY중고딕" pitchFamily="18" charset="-127"/>
              </a:rPr>
              <a:t>','02-533-7890',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'02-533-7891', 'mar@marjo.co.kr','</a:t>
            </a:r>
            <a:r>
              <a:rPr lang="ko-KR" altLang="en-US" sz="1600">
                <a:latin typeface="HY중고딕" pitchFamily="18" charset="-127"/>
              </a:rPr>
              <a:t>조현상</a:t>
            </a:r>
            <a:r>
              <a:rPr lang="en-US" altLang="ko-KR" sz="1600">
                <a:latin typeface="HY중고딕" pitchFamily="18" charset="-127"/>
              </a:rPr>
              <a:t>')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</a:t>
            </a:r>
            <a:r>
              <a:rPr lang="en-US" altLang="ko-KR" sz="1600" smtClean="0">
                <a:latin typeface="HY중고딕" pitchFamily="18" charset="-127"/>
                <a:ea typeface="굴림체" pitchFamily="49" charset="-127"/>
              </a:rPr>
              <a:t>INTO BUYER </a:t>
            </a:r>
            <a:r>
              <a:rPr lang="en-US" altLang="ko-KR" sz="1600" smtClean="0">
                <a:latin typeface="HY중고딕" pitchFamily="18" charset="-127"/>
              </a:rPr>
              <a:t>VALUES </a:t>
            </a:r>
            <a:r>
              <a:rPr lang="en-US" altLang="ko-KR" sz="1600">
                <a:latin typeface="HY중고딕" pitchFamily="18" charset="-127"/>
              </a:rPr>
              <a:t>('P20201','LG</a:t>
            </a:r>
            <a:r>
              <a:rPr lang="ko-KR" altLang="en-US" sz="1600">
                <a:latin typeface="HY중고딕" pitchFamily="18" charset="-127"/>
              </a:rPr>
              <a:t>패션</a:t>
            </a:r>
            <a:r>
              <a:rPr lang="en-US" altLang="ko-KR" sz="1600">
                <a:latin typeface="HY중고딕" pitchFamily="18" charset="-127"/>
              </a:rPr>
              <a:t>','P202','</a:t>
            </a:r>
            <a:r>
              <a:rPr lang="ko-KR" altLang="en-US" sz="1600">
                <a:latin typeface="HY중고딕" pitchFamily="18" charset="-127"/>
              </a:rPr>
              <a:t>제일은행</a:t>
            </a:r>
            <a:r>
              <a:rPr lang="en-US" altLang="ko-KR" sz="1600">
                <a:latin typeface="HY중고딕" pitchFamily="18" charset="-127"/>
              </a:rPr>
              <a:t>','732-702-556677', '</a:t>
            </a:r>
            <a:r>
              <a:rPr lang="ko-KR" altLang="en-US" sz="1600" err="1">
                <a:latin typeface="HY중고딕" pitchFamily="18" charset="-127"/>
              </a:rPr>
              <a:t>김애지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'142-726','</a:t>
            </a:r>
            <a:r>
              <a:rPr lang="ko-KR" altLang="en-US" sz="1600">
                <a:latin typeface="HY중고딕" pitchFamily="18" charset="-127"/>
              </a:rPr>
              <a:t>서울 강북구 미아</a:t>
            </a:r>
            <a:r>
              <a:rPr lang="en-US" altLang="ko-KR" sz="1600">
                <a:latin typeface="HY중고딕" pitchFamily="18" charset="-127"/>
              </a:rPr>
              <a:t>6</a:t>
            </a:r>
            <a:r>
              <a:rPr lang="ko-KR" altLang="en-US" sz="1600">
                <a:latin typeface="HY중고딕" pitchFamily="18" charset="-127"/>
              </a:rPr>
              <a:t>동 행전빌딩</a:t>
            </a:r>
            <a:r>
              <a:rPr lang="en-US" altLang="ko-KR" sz="1600">
                <a:latin typeface="HY중고딕" pitchFamily="18" charset="-127"/>
              </a:rPr>
              <a:t>', '5011</a:t>
            </a:r>
            <a:r>
              <a:rPr lang="ko-KR" altLang="en-US" sz="1600">
                <a:latin typeface="HY중고딕" pitchFamily="18" charset="-127"/>
              </a:rPr>
              <a:t>호</a:t>
            </a:r>
            <a:r>
              <a:rPr lang="en-US" altLang="ko-KR" sz="1600">
                <a:latin typeface="HY중고딕" pitchFamily="18" charset="-127"/>
              </a:rPr>
              <a:t>','02-332-5690',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'02-332-5699', 'lgfashion@lgfashion.co.kr','</a:t>
            </a:r>
            <a:r>
              <a:rPr lang="ko-KR" altLang="en-US" sz="1600">
                <a:latin typeface="HY중고딕" pitchFamily="18" charset="-127"/>
              </a:rPr>
              <a:t>남지수</a:t>
            </a:r>
            <a:r>
              <a:rPr lang="en-US" altLang="ko-KR" sz="1600">
                <a:latin typeface="HY중고딕" pitchFamily="18" charset="-127"/>
              </a:rPr>
              <a:t>')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</a:t>
            </a:r>
            <a:r>
              <a:rPr lang="en-US" altLang="ko-KR" sz="1600" smtClean="0">
                <a:latin typeface="HY중고딕" pitchFamily="18" charset="-127"/>
                <a:ea typeface="굴림체" pitchFamily="49" charset="-127"/>
              </a:rPr>
              <a:t>INTO BUYER </a:t>
            </a:r>
            <a:r>
              <a:rPr lang="en-US" altLang="ko-KR" sz="1600" smtClean="0">
                <a:latin typeface="HY중고딕" pitchFamily="18" charset="-127"/>
              </a:rPr>
              <a:t>VALUES </a:t>
            </a:r>
            <a:r>
              <a:rPr lang="en-US" altLang="ko-KR" sz="1600">
                <a:latin typeface="HY중고딕" pitchFamily="18" charset="-127"/>
              </a:rPr>
              <a:t>('P20202','</a:t>
            </a:r>
            <a:r>
              <a:rPr lang="ko-KR" altLang="en-US" sz="1600" err="1">
                <a:latin typeface="HY중고딕" pitchFamily="18" charset="-127"/>
              </a:rPr>
              <a:t>캠브리지</a:t>
            </a:r>
            <a:r>
              <a:rPr lang="en-US" altLang="ko-KR" sz="1600">
                <a:latin typeface="HY중고딕" pitchFamily="18" charset="-127"/>
              </a:rPr>
              <a:t>','P202','</a:t>
            </a:r>
            <a:r>
              <a:rPr lang="ko-KR" altLang="en-US" sz="1600">
                <a:latin typeface="HY중고딕" pitchFamily="18" charset="-127"/>
              </a:rPr>
              <a:t>국민은행</a:t>
            </a:r>
            <a:r>
              <a:rPr lang="en-US" altLang="ko-KR" sz="1600">
                <a:latin typeface="HY중고딕" pitchFamily="18" charset="-127"/>
              </a:rPr>
              <a:t>','112-888-397811', '</a:t>
            </a:r>
            <a:r>
              <a:rPr lang="ko-KR" altLang="en-US" sz="1600" err="1">
                <a:latin typeface="HY중고딕" pitchFamily="18" charset="-127"/>
              </a:rPr>
              <a:t>안불이주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'404-260','</a:t>
            </a:r>
            <a:r>
              <a:rPr lang="ko-KR" altLang="en-US" sz="1600">
                <a:latin typeface="HY중고딕" pitchFamily="18" charset="-127"/>
              </a:rPr>
              <a:t>인천 서구 </a:t>
            </a:r>
            <a:r>
              <a:rPr lang="ko-KR" altLang="en-US" sz="1600" err="1">
                <a:latin typeface="HY중고딕" pitchFamily="18" charset="-127"/>
              </a:rPr>
              <a:t>마전동</a:t>
            </a:r>
            <a:r>
              <a:rPr lang="en-US" altLang="ko-KR" sz="1600">
                <a:latin typeface="HY중고딕" pitchFamily="18" charset="-127"/>
              </a:rPr>
              <a:t>','535-899</a:t>
            </a:r>
            <a:r>
              <a:rPr lang="ko-KR" altLang="en-US" sz="1600">
                <a:latin typeface="HY중고딕" pitchFamily="18" charset="-127"/>
              </a:rPr>
              <a:t>번지</a:t>
            </a:r>
            <a:r>
              <a:rPr lang="en-US" altLang="ko-KR" sz="1600">
                <a:latin typeface="HY중고딕" pitchFamily="18" charset="-127"/>
              </a:rPr>
              <a:t>', '032-255-7832',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'032-255-7833', 'cambrige@cambrige.com','</a:t>
            </a:r>
            <a:r>
              <a:rPr lang="ko-KR" altLang="en-US" sz="1600" err="1">
                <a:latin typeface="HY중고딕" pitchFamily="18" charset="-127"/>
              </a:rPr>
              <a:t>신일수</a:t>
            </a:r>
            <a:r>
              <a:rPr lang="en-US" altLang="ko-KR" sz="1600">
                <a:latin typeface="HY중고딕" pitchFamily="18" charset="-127"/>
              </a:rPr>
              <a:t>')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</a:t>
            </a:r>
            <a:r>
              <a:rPr lang="en-US" altLang="ko-KR" sz="1600" smtClean="0">
                <a:latin typeface="HY중고딕" pitchFamily="18" charset="-127"/>
                <a:ea typeface="굴림체" pitchFamily="49" charset="-127"/>
              </a:rPr>
              <a:t>INTO BUYER </a:t>
            </a:r>
            <a:r>
              <a:rPr lang="en-US" altLang="ko-KR" sz="1600" smtClean="0">
                <a:latin typeface="HY중고딕" pitchFamily="18" charset="-127"/>
              </a:rPr>
              <a:t>VALUES </a:t>
            </a:r>
            <a:r>
              <a:rPr lang="en-US" altLang="ko-KR" sz="1600">
                <a:latin typeface="HY중고딕" pitchFamily="18" charset="-127"/>
              </a:rPr>
              <a:t>('P30101','</a:t>
            </a:r>
            <a:r>
              <a:rPr lang="ko-KR" altLang="en-US" sz="1600" err="1">
                <a:latin typeface="HY중고딕" pitchFamily="18" charset="-127"/>
              </a:rPr>
              <a:t>가파치</a:t>
            </a:r>
            <a:r>
              <a:rPr lang="en-US" altLang="ko-KR" sz="1600">
                <a:latin typeface="HY중고딕" pitchFamily="18" charset="-127"/>
              </a:rPr>
              <a:t>','P301','</a:t>
            </a:r>
            <a:r>
              <a:rPr lang="ko-KR" altLang="en-US" sz="1600">
                <a:latin typeface="HY중고딕" pitchFamily="18" charset="-127"/>
              </a:rPr>
              <a:t>농협</a:t>
            </a:r>
            <a:r>
              <a:rPr lang="en-US" altLang="ko-KR" sz="1600">
                <a:latin typeface="HY중고딕" pitchFamily="18" charset="-127"/>
              </a:rPr>
              <a:t>','211-333-511890', '</a:t>
            </a:r>
            <a:r>
              <a:rPr lang="ko-KR" altLang="en-US" sz="1600">
                <a:latin typeface="HY중고딕" pitchFamily="18" charset="-127"/>
              </a:rPr>
              <a:t>김선아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'702-864','</a:t>
            </a:r>
            <a:r>
              <a:rPr lang="ko-KR" altLang="en-US" sz="1600">
                <a:latin typeface="HY중고딕" pitchFamily="18" charset="-127"/>
              </a:rPr>
              <a:t>대구 북구 </a:t>
            </a:r>
            <a:r>
              <a:rPr lang="ko-KR" altLang="en-US" sz="1600" err="1">
                <a:latin typeface="HY중고딕" pitchFamily="18" charset="-127"/>
              </a:rPr>
              <a:t>태전동</a:t>
            </a:r>
            <a:r>
              <a:rPr lang="en-US" altLang="ko-KR" sz="1600">
                <a:latin typeface="HY중고딕" pitchFamily="18" charset="-127"/>
              </a:rPr>
              <a:t>','555-66</a:t>
            </a:r>
            <a:r>
              <a:rPr lang="ko-KR" altLang="en-US" sz="1600">
                <a:latin typeface="HY중고딕" pitchFamily="18" charset="-127"/>
              </a:rPr>
              <a:t>번지</a:t>
            </a:r>
            <a:r>
              <a:rPr lang="en-US" altLang="ko-KR" sz="1600">
                <a:latin typeface="HY중고딕" pitchFamily="18" charset="-127"/>
              </a:rPr>
              <a:t>', '053-535-2356',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'053-535-2357', 'gapachi@gapachi.co.kr','</a:t>
            </a:r>
            <a:r>
              <a:rPr lang="ko-KR" altLang="en-US" sz="1600">
                <a:latin typeface="HY중고딕" pitchFamily="18" charset="-127"/>
              </a:rPr>
              <a:t>이수나</a:t>
            </a:r>
            <a:r>
              <a:rPr lang="en-US" altLang="ko-KR" sz="1600">
                <a:latin typeface="HY중고딕" pitchFamily="18" charset="-127"/>
              </a:rPr>
              <a:t>')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</a:t>
            </a:r>
            <a:r>
              <a:rPr lang="en-US" altLang="ko-KR" sz="1600" smtClean="0">
                <a:latin typeface="HY중고딕" pitchFamily="18" charset="-127"/>
                <a:ea typeface="굴림체" pitchFamily="49" charset="-127"/>
              </a:rPr>
              <a:t>INTO BUYER</a:t>
            </a:r>
            <a:r>
              <a:rPr lang="en-US" altLang="ko-KR" sz="1600" smtClean="0">
                <a:latin typeface="HY중고딕" pitchFamily="18" charset="-127"/>
              </a:rPr>
              <a:t> </a:t>
            </a:r>
            <a:r>
              <a:rPr lang="en-US" altLang="ko-KR" sz="1600">
                <a:latin typeface="HY중고딕" pitchFamily="18" charset="-127"/>
              </a:rPr>
              <a:t>VALUES ('P30201','</a:t>
            </a:r>
            <a:r>
              <a:rPr lang="ko-KR" altLang="en-US" sz="1600">
                <a:latin typeface="HY중고딕" pitchFamily="18" charset="-127"/>
              </a:rPr>
              <a:t>한국화장품</a:t>
            </a:r>
            <a:r>
              <a:rPr lang="en-US" altLang="ko-KR" sz="1600">
                <a:latin typeface="HY중고딕" pitchFamily="18" charset="-127"/>
              </a:rPr>
              <a:t>','P302','</a:t>
            </a:r>
            <a:r>
              <a:rPr lang="ko-KR" altLang="en-US" sz="1600">
                <a:latin typeface="HY중고딕" pitchFamily="18" charset="-127"/>
              </a:rPr>
              <a:t>외환은행</a:t>
            </a:r>
            <a:r>
              <a:rPr lang="en-US" altLang="ko-KR" sz="1600">
                <a:latin typeface="HY중고딕" pitchFamily="18" charset="-127"/>
              </a:rPr>
              <a:t>','333-355-568898','</a:t>
            </a:r>
            <a:r>
              <a:rPr lang="ko-KR" altLang="en-US" sz="1600">
                <a:latin typeface="HY중고딕" pitchFamily="18" charset="-127"/>
              </a:rPr>
              <a:t>박한국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'614-728','</a:t>
            </a:r>
            <a:r>
              <a:rPr lang="ko-KR" altLang="en-US" sz="1600">
                <a:latin typeface="HY중고딕" pitchFamily="18" charset="-127"/>
              </a:rPr>
              <a:t>부산 부산진구 부전</a:t>
            </a:r>
            <a:r>
              <a:rPr lang="en-US" altLang="ko-KR" sz="1600">
                <a:latin typeface="HY중고딕" pitchFamily="18" charset="-127"/>
              </a:rPr>
              <a:t>1</a:t>
            </a:r>
            <a:r>
              <a:rPr lang="ko-KR" altLang="en-US" sz="1600">
                <a:latin typeface="HY중고딕" pitchFamily="18" charset="-127"/>
              </a:rPr>
              <a:t>동 </a:t>
            </a:r>
            <a:r>
              <a:rPr lang="ko-KR" altLang="en-US" sz="1600" err="1">
                <a:latin typeface="HY중고딕" pitchFamily="18" charset="-127"/>
              </a:rPr>
              <a:t>동아빌딩</a:t>
            </a:r>
            <a:r>
              <a:rPr lang="en-US" altLang="ko-KR" sz="1600">
                <a:latin typeface="HY중고딕" pitchFamily="18" charset="-127"/>
              </a:rPr>
              <a:t>','309</a:t>
            </a:r>
            <a:r>
              <a:rPr lang="ko-KR" altLang="en-US" sz="1600">
                <a:latin typeface="HY중고딕" pitchFamily="18" charset="-127"/>
              </a:rPr>
              <a:t>호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'051-212-5312','051-212-5313','hangook@hangook.com','</a:t>
            </a:r>
            <a:r>
              <a:rPr lang="ko-KR" altLang="en-US" sz="1600" err="1">
                <a:latin typeface="HY중고딕" pitchFamily="18" charset="-127"/>
              </a:rPr>
              <a:t>김사우</a:t>
            </a:r>
            <a:r>
              <a:rPr lang="en-US" altLang="ko-KR" sz="1600">
                <a:latin typeface="HY중고딕" pitchFamily="18" charset="-127"/>
              </a:rPr>
              <a:t>')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</a:t>
            </a:r>
            <a:r>
              <a:rPr lang="en-US" altLang="ko-KR" sz="1600" smtClean="0">
                <a:latin typeface="HY중고딕" pitchFamily="18" charset="-127"/>
                <a:ea typeface="굴림체" pitchFamily="49" charset="-127"/>
              </a:rPr>
              <a:t>INTO BUYER </a:t>
            </a:r>
            <a:r>
              <a:rPr lang="en-US" altLang="ko-KR" sz="1600" smtClean="0">
                <a:latin typeface="HY중고딕" pitchFamily="18" charset="-127"/>
              </a:rPr>
              <a:t>VALUES </a:t>
            </a:r>
            <a:r>
              <a:rPr lang="en-US" altLang="ko-KR" sz="1600">
                <a:latin typeface="HY중고딕" pitchFamily="18" charset="-127"/>
              </a:rPr>
              <a:t>('P30202','</a:t>
            </a:r>
            <a:r>
              <a:rPr lang="ko-KR" altLang="en-US" sz="1600" err="1">
                <a:latin typeface="HY중고딕" pitchFamily="18" charset="-127"/>
              </a:rPr>
              <a:t>피어리스</a:t>
            </a:r>
            <a:r>
              <a:rPr lang="en-US" altLang="ko-KR" sz="1600">
                <a:latin typeface="HY중고딕" pitchFamily="18" charset="-127"/>
              </a:rPr>
              <a:t>','P302','</a:t>
            </a:r>
            <a:r>
              <a:rPr lang="ko-KR" altLang="en-US" sz="1600">
                <a:latin typeface="HY중고딕" pitchFamily="18" charset="-127"/>
              </a:rPr>
              <a:t>국민은행</a:t>
            </a:r>
            <a:r>
              <a:rPr lang="en-US" altLang="ko-KR" sz="1600">
                <a:latin typeface="HY중고딕" pitchFamily="18" charset="-127"/>
              </a:rPr>
              <a:t>','677-888-569998','</a:t>
            </a:r>
            <a:r>
              <a:rPr lang="ko-KR" altLang="en-US" sz="1600">
                <a:latin typeface="HY중고딕" pitchFamily="18" charset="-127"/>
              </a:rPr>
              <a:t>신상우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'306-785','</a:t>
            </a:r>
            <a:r>
              <a:rPr lang="ko-KR" altLang="en-US" sz="1600">
                <a:latin typeface="HY중고딕" pitchFamily="18" charset="-127"/>
              </a:rPr>
              <a:t>대전 대덕구 </a:t>
            </a:r>
            <a:r>
              <a:rPr lang="ko-KR" altLang="en-US" sz="1600" err="1">
                <a:latin typeface="HY중고딕" pitchFamily="18" charset="-127"/>
              </a:rPr>
              <a:t>오정동</a:t>
            </a:r>
            <a:r>
              <a:rPr lang="ko-KR" altLang="en-US" sz="1600">
                <a:latin typeface="HY중고딕" pitchFamily="18" charset="-127"/>
              </a:rPr>
              <a:t> </a:t>
            </a:r>
            <a:r>
              <a:rPr lang="ko-KR" altLang="en-US" sz="1600" err="1">
                <a:latin typeface="HY중고딕" pitchFamily="18" charset="-127"/>
              </a:rPr>
              <a:t>운암빌딩</a:t>
            </a:r>
            <a:r>
              <a:rPr lang="en-US" altLang="ko-KR" sz="1600">
                <a:latin typeface="HY중고딕" pitchFamily="18" charset="-127"/>
              </a:rPr>
              <a:t>','612</a:t>
            </a:r>
            <a:r>
              <a:rPr lang="ko-KR" altLang="en-US" sz="1600">
                <a:latin typeface="HY중고딕" pitchFamily="18" charset="-127"/>
              </a:rPr>
              <a:t>호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 '042-222-5123','042-222-5125','pieoris@pieoris.com','</a:t>
            </a:r>
            <a:r>
              <a:rPr lang="ko-KR" altLang="en-US" sz="1600">
                <a:latin typeface="HY중고딕" pitchFamily="18" charset="-127"/>
              </a:rPr>
              <a:t>이진영</a:t>
            </a:r>
            <a:r>
              <a:rPr lang="en-US" altLang="ko-KR" sz="1600">
                <a:latin typeface="HY중고딕" pitchFamily="18" charset="-127"/>
              </a:rPr>
              <a:t>')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</a:t>
            </a:r>
            <a:r>
              <a:rPr lang="en-US" altLang="ko-KR" sz="1600" smtClean="0">
                <a:latin typeface="HY중고딕" pitchFamily="18" charset="-127"/>
                <a:ea typeface="굴림체" pitchFamily="49" charset="-127"/>
              </a:rPr>
              <a:t>INTO BUYER </a:t>
            </a:r>
            <a:r>
              <a:rPr lang="en-US" altLang="ko-KR" sz="1600" smtClean="0">
                <a:latin typeface="HY중고딕" pitchFamily="18" charset="-127"/>
              </a:rPr>
              <a:t>VALUES </a:t>
            </a:r>
            <a:r>
              <a:rPr lang="en-US" altLang="ko-KR" sz="1600">
                <a:latin typeface="HY중고딕" pitchFamily="18" charset="-127"/>
              </a:rPr>
              <a:t>('P30203','</a:t>
            </a:r>
            <a:r>
              <a:rPr lang="ko-KR" altLang="en-US" sz="1600">
                <a:latin typeface="HY중고딕" pitchFamily="18" charset="-127"/>
              </a:rPr>
              <a:t>참존</a:t>
            </a:r>
            <a:r>
              <a:rPr lang="en-US" altLang="ko-KR" sz="1600">
                <a:latin typeface="HY중고딕" pitchFamily="18" charset="-127"/>
              </a:rPr>
              <a:t>','P302','</a:t>
            </a:r>
            <a:r>
              <a:rPr lang="ko-KR" altLang="en-US" sz="1600">
                <a:latin typeface="HY중고딕" pitchFamily="18" charset="-127"/>
              </a:rPr>
              <a:t>주택은행</a:t>
            </a:r>
            <a:r>
              <a:rPr lang="en-US" altLang="ko-KR" sz="1600">
                <a:latin typeface="HY중고딕" pitchFamily="18" charset="-127"/>
              </a:rPr>
              <a:t>','555-777-567778','</a:t>
            </a:r>
            <a:r>
              <a:rPr lang="ko-KR" altLang="en-US" sz="1600" err="1">
                <a:latin typeface="HY중고딕" pitchFamily="18" charset="-127"/>
              </a:rPr>
              <a:t>오참존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'306-785','</a:t>
            </a:r>
            <a:r>
              <a:rPr lang="ko-KR" altLang="en-US" sz="1600">
                <a:latin typeface="HY중고딕" pitchFamily="18" charset="-127"/>
              </a:rPr>
              <a:t>대전 대덕구 </a:t>
            </a:r>
            <a:r>
              <a:rPr lang="ko-KR" altLang="en-US" sz="1600" err="1">
                <a:latin typeface="HY중고딕" pitchFamily="18" charset="-127"/>
              </a:rPr>
              <a:t>오정동</a:t>
            </a:r>
            <a:r>
              <a:rPr lang="ko-KR" altLang="en-US" sz="1600">
                <a:latin typeface="HY중고딕" pitchFamily="18" charset="-127"/>
              </a:rPr>
              <a:t> </a:t>
            </a:r>
            <a:r>
              <a:rPr lang="ko-KR" altLang="en-US" sz="1600" err="1">
                <a:latin typeface="HY중고딕" pitchFamily="18" charset="-127"/>
              </a:rPr>
              <a:t>운암빌딩</a:t>
            </a:r>
            <a:r>
              <a:rPr lang="en-US" altLang="ko-KR" sz="1600">
                <a:latin typeface="HY중고딕" pitchFamily="18" charset="-127"/>
              </a:rPr>
              <a:t>','1007</a:t>
            </a:r>
            <a:r>
              <a:rPr lang="ko-KR" altLang="en-US" sz="1600">
                <a:latin typeface="HY중고딕" pitchFamily="18" charset="-127"/>
              </a:rPr>
              <a:t>호</a:t>
            </a:r>
            <a:r>
              <a:rPr lang="en-US" altLang="ko-KR" sz="1600">
                <a:latin typeface="HY중고딕" pitchFamily="18" charset="-127"/>
              </a:rPr>
              <a:t>',</a:t>
            </a:r>
          </a:p>
          <a:p>
            <a:pPr defTabSz="282575">
              <a:defRPr/>
            </a:pPr>
            <a:r>
              <a:rPr lang="en-US" altLang="ko-KR" sz="1600">
                <a:latin typeface="HY중고딕" pitchFamily="18" charset="-127"/>
              </a:rPr>
              <a:t>                     '042-622-5123','042-622-5125','chamjon@chamjon.com','</a:t>
            </a:r>
            <a:r>
              <a:rPr lang="ko-KR" altLang="en-US" sz="1600">
                <a:latin typeface="HY중고딕" pitchFamily="18" charset="-127"/>
              </a:rPr>
              <a:t>성애란</a:t>
            </a:r>
            <a:r>
              <a:rPr lang="en-US" altLang="ko-KR" sz="1600" smtClean="0">
                <a:latin typeface="HY중고딕" pitchFamily="18" charset="-127"/>
              </a:rPr>
              <a:t>')</a:t>
            </a:r>
          </a:p>
          <a:p>
            <a:pPr defTabSz="282575">
              <a:defRPr/>
            </a:pPr>
            <a:r>
              <a:rPr lang="en-US" altLang="ko-KR" sz="1600" smtClean="0">
                <a:latin typeface="HY중고딕" pitchFamily="18" charset="-127"/>
              </a:rPr>
              <a:t>SELECT * FROM DUAL;</a:t>
            </a:r>
            <a:endParaRPr lang="en-US" altLang="ko-KR" sz="1600">
              <a:latin typeface="HY중고딕" pitchFamily="18" charset="-127"/>
            </a:endParaRPr>
          </a:p>
          <a:p>
            <a:pPr defTabSz="282575">
              <a:defRPr/>
            </a:pPr>
            <a:endParaRPr lang="en-US" altLang="ko-KR" sz="16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51555" name="Rectangle 5"/>
          <p:cNvSpPr>
            <a:spLocks noChangeArrowheads="1"/>
          </p:cNvSpPr>
          <p:nvPr/>
        </p:nvSpPr>
        <p:spPr bwMode="auto">
          <a:xfrm>
            <a:off x="1133475" y="1004888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51556" name="AutoShape 6"/>
          <p:cNvSpPr>
            <a:spLocks noChangeArrowheads="1"/>
          </p:cNvSpPr>
          <p:nvPr/>
        </p:nvSpPr>
        <p:spPr bwMode="auto">
          <a:xfrm>
            <a:off x="1133475" y="520700"/>
            <a:ext cx="6719888" cy="566738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INSERT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상품정보테이블 생성</a:t>
            </a:r>
          </a:p>
        </p:txBody>
      </p:sp>
      <p:sp>
        <p:nvSpPr>
          <p:cNvPr id="412675" name="Rectangle 3"/>
          <p:cNvSpPr>
            <a:spLocks noChangeArrowheads="1"/>
          </p:cNvSpPr>
          <p:nvPr/>
        </p:nvSpPr>
        <p:spPr bwMode="blackWhite">
          <a:xfrm>
            <a:off x="1133475" y="1230313"/>
            <a:ext cx="12091988" cy="90916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CREATE TABLE  prod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varchar2(10)  NOT NULL,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상품코드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varchar2(40)  NOT NULL,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상품명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prod_lgu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char(4)   NOT NULL,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상품분류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prod_buyer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char(6)   NOT NULL,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공급업체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코드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prod_cost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number(10)  NOT NULL,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매입가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prod_price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</a:t>
            </a:r>
            <a:r>
              <a:rPr lang="en-US" altLang="ko-KR" sz="2000">
                <a:latin typeface="HY중고딕" pitchFamily="18" charset="-127"/>
              </a:rPr>
              <a:t>number(10)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NOT NULL,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소비자가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prod_sale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</a:t>
            </a:r>
            <a:r>
              <a:rPr lang="en-US" altLang="ko-KR" sz="2000">
                <a:latin typeface="HY중고딕" pitchFamily="18" charset="-127"/>
              </a:rPr>
              <a:t>number(10)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NOT NULL,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판매가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prod_outline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varchar2(100)  NOT NULL,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상품개략설명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prod_detail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clob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                           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상품상세설명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prod_img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varchar2(40)    NOT NULL,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이미지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소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prod_totalstock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</a:rPr>
              <a:t>number(10)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NOT NULL,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재고수량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prod_insdate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date,                           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신규일자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등록일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prod_properstock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number(10)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NOT NULL,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안전재고수량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prod_size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varchar2(20),             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크기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prod_color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varchar2(20),             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색상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prod_delivery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varchar2(255),          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배달특기사항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prod_unit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varchar2(6),              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단위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수량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)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52580" name="AutoShape 30">
            <a:hlinkClick r:id="rId2" action="ppaction://hlinkfile" highlightClick="1"/>
          </p:cNvPr>
          <p:cNvSpPr>
            <a:spLocks noChangeArrowheads="1"/>
          </p:cNvSpPr>
          <p:nvPr/>
        </p:nvSpPr>
        <p:spPr bwMode="blackWhite">
          <a:xfrm>
            <a:off x="12652375" y="1230313"/>
            <a:ext cx="601663" cy="314325"/>
          </a:xfrm>
          <a:prstGeom prst="actionButtonInformation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6" name="오각형 5"/>
          <p:cNvSpPr/>
          <p:nvPr/>
        </p:nvSpPr>
        <p:spPr bwMode="auto">
          <a:xfrm>
            <a:off x="3528492" y="9145091"/>
            <a:ext cx="6552728" cy="792088"/>
          </a:xfrm>
          <a:prstGeom prst="homePlat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800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다음 페이지에 계속</a:t>
            </a:r>
            <a:r>
              <a:rPr lang="en-US" altLang="ko-KR" sz="2800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…</a:t>
            </a:r>
            <a:endParaRPr kumimoji="1" lang="ko-KR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Group 48"/>
          <p:cNvGrpSpPr>
            <a:grpSpLocks/>
          </p:cNvGrpSpPr>
          <p:nvPr/>
        </p:nvGrpSpPr>
        <p:grpSpPr bwMode="auto">
          <a:xfrm>
            <a:off x="1320800" y="2211388"/>
            <a:ext cx="11041063" cy="7250112"/>
            <a:chOff x="384" y="681"/>
            <a:chExt cx="4800" cy="3280"/>
          </a:xfrm>
        </p:grpSpPr>
        <p:sp>
          <p:nvSpPr>
            <p:cNvPr id="2055" name="Oval 45"/>
            <p:cNvSpPr>
              <a:spLocks noChangeArrowheads="1"/>
            </p:cNvSpPr>
            <p:nvPr/>
          </p:nvSpPr>
          <p:spPr bwMode="auto">
            <a:xfrm>
              <a:off x="3312" y="1776"/>
              <a:ext cx="1872" cy="1152"/>
            </a:xfrm>
            <a:prstGeom prst="ellipse">
              <a:avLst/>
            </a:prstGeom>
            <a:solidFill>
              <a:srgbClr val="FFFF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 sz="2400" b="0">
                <a:latin typeface="HY중고딕" pitchFamily="18" charset="-127"/>
                <a:ea typeface="HY중고딕" pitchFamily="18" charset="-127"/>
              </a:endParaRPr>
            </a:p>
          </p:txBody>
        </p:sp>
        <p:sp>
          <p:nvSpPr>
            <p:cNvPr id="2056" name="AutoShape 3"/>
            <p:cNvSpPr>
              <a:spLocks noChangeArrowheads="1"/>
            </p:cNvSpPr>
            <p:nvPr/>
          </p:nvSpPr>
          <p:spPr bwMode="auto">
            <a:xfrm>
              <a:off x="3504" y="720"/>
              <a:ext cx="1152" cy="816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chemeClr val="bg1"/>
                </a:gs>
                <a:gs pos="100000">
                  <a:srgbClr val="CCECFF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 sz="1200">
                <a:latin typeface="HY중고딕" pitchFamily="18" charset="-127"/>
                <a:ea typeface="HY중고딕" pitchFamily="18" charset="-127"/>
              </a:endParaRPr>
            </a:p>
          </p:txBody>
        </p:sp>
        <p:sp>
          <p:nvSpPr>
            <p:cNvPr id="2057" name="Rectangle 4"/>
            <p:cNvSpPr>
              <a:spLocks noChangeArrowheads="1"/>
            </p:cNvSpPr>
            <p:nvPr/>
          </p:nvSpPr>
          <p:spPr bwMode="auto">
            <a:xfrm>
              <a:off x="3849" y="996"/>
              <a:ext cx="482" cy="5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b="0">
                  <a:latin typeface="HY중고딕" pitchFamily="18" charset="-127"/>
                  <a:ea typeface="HY중고딕" pitchFamily="18" charset="-127"/>
                </a:rPr>
                <a:t>학번</a:t>
              </a:r>
            </a:p>
            <a:p>
              <a:r>
                <a:rPr lang="ko-KR" altLang="en-US" b="0">
                  <a:latin typeface="HY중고딕" pitchFamily="18" charset="-127"/>
                  <a:ea typeface="HY중고딕" pitchFamily="18" charset="-127"/>
                </a:rPr>
                <a:t>이름</a:t>
              </a:r>
            </a:p>
            <a:p>
              <a:r>
                <a:rPr lang="ko-KR" altLang="en-US" b="0">
                  <a:latin typeface="HY중고딕" pitchFamily="18" charset="-127"/>
                  <a:ea typeface="HY중고딕" pitchFamily="18" charset="-127"/>
                </a:rPr>
                <a:t>지도교수</a:t>
              </a:r>
            </a:p>
            <a:p>
              <a:r>
                <a:rPr lang="ko-KR" altLang="en-US" b="0">
                  <a:latin typeface="HY중고딕" pitchFamily="18" charset="-127"/>
                  <a:ea typeface="HY중고딕" pitchFamily="18" charset="-127"/>
                </a:rPr>
                <a:t>생년월일</a:t>
              </a:r>
            </a:p>
          </p:txBody>
        </p:sp>
        <p:sp>
          <p:nvSpPr>
            <p:cNvPr id="2058" name="Text Box 5"/>
            <p:cNvSpPr txBox="1">
              <a:spLocks noChangeArrowheads="1"/>
            </p:cNvSpPr>
            <p:nvPr/>
          </p:nvSpPr>
          <p:spPr bwMode="auto">
            <a:xfrm>
              <a:off x="3807" y="681"/>
              <a:ext cx="648" cy="2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2400">
                  <a:latin typeface="HY중고딕" pitchFamily="18" charset="-127"/>
                  <a:ea typeface="HY중고딕" pitchFamily="18" charset="-127"/>
                </a:rPr>
                <a:t>학생 파일</a:t>
              </a:r>
            </a:p>
          </p:txBody>
        </p:sp>
        <p:sp>
          <p:nvSpPr>
            <p:cNvPr id="2059" name="AutoShape 7"/>
            <p:cNvSpPr>
              <a:spLocks noChangeArrowheads="1"/>
            </p:cNvSpPr>
            <p:nvPr/>
          </p:nvSpPr>
          <p:spPr bwMode="auto">
            <a:xfrm>
              <a:off x="3504" y="3168"/>
              <a:ext cx="1152" cy="768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chemeClr val="bg1"/>
                </a:gs>
                <a:gs pos="100000">
                  <a:srgbClr val="CCECFF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 sz="1200">
                <a:latin typeface="HY중고딕" pitchFamily="18" charset="-127"/>
                <a:ea typeface="HY중고딕" pitchFamily="18" charset="-127"/>
              </a:endParaRPr>
            </a:p>
          </p:txBody>
        </p:sp>
        <p:sp>
          <p:nvSpPr>
            <p:cNvPr id="2060" name="Rectangle 8"/>
            <p:cNvSpPr>
              <a:spLocks noChangeArrowheads="1"/>
            </p:cNvSpPr>
            <p:nvPr/>
          </p:nvSpPr>
          <p:spPr bwMode="auto">
            <a:xfrm>
              <a:off x="3849" y="3418"/>
              <a:ext cx="482" cy="5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b="0">
                  <a:latin typeface="HY중고딕" pitchFamily="18" charset="-127"/>
                  <a:ea typeface="HY중고딕" pitchFamily="18" charset="-127"/>
                </a:rPr>
                <a:t>강좌번호</a:t>
              </a:r>
            </a:p>
            <a:p>
              <a:r>
                <a:rPr lang="ko-KR" altLang="en-US" b="0">
                  <a:latin typeface="HY중고딕" pitchFamily="18" charset="-127"/>
                  <a:ea typeface="HY중고딕" pitchFamily="18" charset="-127"/>
                </a:rPr>
                <a:t>학번</a:t>
              </a:r>
            </a:p>
            <a:p>
              <a:r>
                <a:rPr lang="ko-KR" altLang="en-US" b="0">
                  <a:latin typeface="HY중고딕" pitchFamily="18" charset="-127"/>
                  <a:ea typeface="HY중고딕" pitchFamily="18" charset="-127"/>
                </a:rPr>
                <a:t>점수</a:t>
              </a:r>
            </a:p>
            <a:p>
              <a:r>
                <a:rPr lang="ko-KR" altLang="en-US" b="0">
                  <a:latin typeface="HY중고딕" pitchFamily="18" charset="-127"/>
                  <a:ea typeface="HY중고딕" pitchFamily="18" charset="-127"/>
                </a:rPr>
                <a:t>성적</a:t>
              </a:r>
            </a:p>
          </p:txBody>
        </p:sp>
        <p:sp>
          <p:nvSpPr>
            <p:cNvPr id="2061" name="Text Box 9"/>
            <p:cNvSpPr txBox="1">
              <a:spLocks noChangeArrowheads="1"/>
            </p:cNvSpPr>
            <p:nvPr/>
          </p:nvSpPr>
          <p:spPr bwMode="auto">
            <a:xfrm>
              <a:off x="3807" y="3144"/>
              <a:ext cx="648" cy="2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2400">
                  <a:latin typeface="HY중고딕" pitchFamily="18" charset="-127"/>
                  <a:ea typeface="HY중고딕" pitchFamily="18" charset="-127"/>
                </a:rPr>
                <a:t>등록 파일</a:t>
              </a:r>
            </a:p>
          </p:txBody>
        </p:sp>
        <p:sp>
          <p:nvSpPr>
            <p:cNvPr id="2062" name="Rectangle 10"/>
            <p:cNvSpPr>
              <a:spLocks noChangeArrowheads="1"/>
            </p:cNvSpPr>
            <p:nvPr/>
          </p:nvSpPr>
          <p:spPr bwMode="auto">
            <a:xfrm>
              <a:off x="1296" y="1092"/>
              <a:ext cx="816" cy="432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66FF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>
                  <a:latin typeface="HY중고딕" pitchFamily="18" charset="-127"/>
                  <a:ea typeface="HY중고딕" pitchFamily="18" charset="-127"/>
                </a:rPr>
                <a:t>학생 파일 처리</a:t>
              </a:r>
            </a:p>
            <a:p>
              <a:pPr algn="ctr"/>
              <a:r>
                <a:rPr lang="ko-KR" altLang="en-US">
                  <a:latin typeface="HY중고딕" pitchFamily="18" charset="-127"/>
                  <a:ea typeface="HY중고딕" pitchFamily="18" charset="-127"/>
                </a:rPr>
                <a:t>응용 프로그램</a:t>
              </a:r>
            </a:p>
          </p:txBody>
        </p:sp>
        <p:sp>
          <p:nvSpPr>
            <p:cNvPr id="2063" name="Rectangle 11"/>
            <p:cNvSpPr>
              <a:spLocks noChangeArrowheads="1"/>
            </p:cNvSpPr>
            <p:nvPr/>
          </p:nvSpPr>
          <p:spPr bwMode="auto">
            <a:xfrm>
              <a:off x="1296" y="2832"/>
              <a:ext cx="816" cy="408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66FF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>
                  <a:latin typeface="HY중고딕" pitchFamily="18" charset="-127"/>
                  <a:ea typeface="HY중고딕" pitchFamily="18" charset="-127"/>
                </a:rPr>
                <a:t>등록 파일 처리</a:t>
              </a:r>
            </a:p>
            <a:p>
              <a:pPr algn="ctr"/>
              <a:r>
                <a:rPr lang="ko-KR" altLang="en-US">
                  <a:latin typeface="HY중고딕" pitchFamily="18" charset="-127"/>
                  <a:ea typeface="HY중고딕" pitchFamily="18" charset="-127"/>
                </a:rPr>
                <a:t>응용 프로그램</a:t>
              </a:r>
            </a:p>
          </p:txBody>
        </p:sp>
        <p:graphicFrame>
          <p:nvGraphicFramePr>
            <p:cNvPr id="2050" name="Object 12"/>
            <p:cNvGraphicFramePr>
              <a:graphicFrameLocks noChangeAspect="1"/>
            </p:cNvGraphicFramePr>
            <p:nvPr/>
          </p:nvGraphicFramePr>
          <p:xfrm>
            <a:off x="384" y="1008"/>
            <a:ext cx="482" cy="600"/>
          </p:xfrm>
          <a:graphic>
            <a:graphicData uri="http://schemas.openxmlformats.org/presentationml/2006/ole">
              <p:oleObj spid="_x0000_s2366" name="클립" r:id="rId3" imgW="944575" imgH="1180490" progId="">
                <p:embed/>
              </p:oleObj>
            </a:graphicData>
          </a:graphic>
        </p:graphicFrame>
        <p:graphicFrame>
          <p:nvGraphicFramePr>
            <p:cNvPr id="2051" name="Object 13"/>
            <p:cNvGraphicFramePr>
              <a:graphicFrameLocks noChangeAspect="1"/>
            </p:cNvGraphicFramePr>
            <p:nvPr/>
          </p:nvGraphicFramePr>
          <p:xfrm>
            <a:off x="384" y="2844"/>
            <a:ext cx="528" cy="384"/>
          </p:xfrm>
          <a:graphic>
            <a:graphicData uri="http://schemas.openxmlformats.org/presentationml/2006/ole">
              <p:oleObj spid="_x0000_s2367" name="클립" r:id="rId4" imgW="1036015" imgH="753466" progId="">
                <p:embed/>
              </p:oleObj>
            </a:graphicData>
          </a:graphic>
        </p:graphicFrame>
        <p:cxnSp>
          <p:nvCxnSpPr>
            <p:cNvPr id="2064" name="AutoShape 14"/>
            <p:cNvCxnSpPr>
              <a:cxnSpLocks noChangeShapeType="1"/>
              <a:endCxn id="2062" idx="1"/>
            </p:cNvCxnSpPr>
            <p:nvPr/>
          </p:nvCxnSpPr>
          <p:spPr bwMode="auto">
            <a:xfrm>
              <a:off x="866" y="1308"/>
              <a:ext cx="430" cy="0"/>
            </a:xfrm>
            <a:prstGeom prst="straightConnector1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</p:spPr>
        </p:cxnSp>
        <p:cxnSp>
          <p:nvCxnSpPr>
            <p:cNvPr id="2065" name="AutoShape 16"/>
            <p:cNvCxnSpPr>
              <a:cxnSpLocks noChangeShapeType="1"/>
              <a:endCxn id="2063" idx="1"/>
            </p:cNvCxnSpPr>
            <p:nvPr/>
          </p:nvCxnSpPr>
          <p:spPr bwMode="auto">
            <a:xfrm>
              <a:off x="912" y="3036"/>
              <a:ext cx="384" cy="0"/>
            </a:xfrm>
            <a:prstGeom prst="straightConnector1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</p:spPr>
        </p:cxnSp>
        <p:sp>
          <p:nvSpPr>
            <p:cNvPr id="2066" name="AutoShape 28"/>
            <p:cNvSpPr>
              <a:spLocks noChangeArrowheads="1"/>
            </p:cNvSpPr>
            <p:nvPr/>
          </p:nvSpPr>
          <p:spPr bwMode="auto">
            <a:xfrm>
              <a:off x="3504" y="1944"/>
              <a:ext cx="1152" cy="816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chemeClr val="bg1"/>
                </a:gs>
                <a:gs pos="100000">
                  <a:srgbClr val="66CCFF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ko-KR" sz="1200">
                <a:latin typeface="HY중고딕" pitchFamily="18" charset="-127"/>
                <a:ea typeface="HY중고딕" pitchFamily="18" charset="-127"/>
              </a:endParaRPr>
            </a:p>
          </p:txBody>
        </p:sp>
        <p:sp>
          <p:nvSpPr>
            <p:cNvPr id="2067" name="Rectangle 23"/>
            <p:cNvSpPr>
              <a:spLocks noChangeArrowheads="1"/>
            </p:cNvSpPr>
            <p:nvPr/>
          </p:nvSpPr>
          <p:spPr bwMode="auto">
            <a:xfrm>
              <a:off x="3888" y="2127"/>
              <a:ext cx="482" cy="6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b="0">
                  <a:latin typeface="HY중고딕" pitchFamily="18" charset="-127"/>
                  <a:ea typeface="HY중고딕" pitchFamily="18" charset="-127"/>
                </a:rPr>
                <a:t>학과</a:t>
              </a:r>
            </a:p>
            <a:p>
              <a:r>
                <a:rPr lang="ko-KR" altLang="en-US" b="0">
                  <a:latin typeface="HY중고딕" pitchFamily="18" charset="-127"/>
                  <a:ea typeface="HY중고딕" pitchFamily="18" charset="-127"/>
                </a:rPr>
                <a:t>학년</a:t>
              </a:r>
            </a:p>
            <a:p>
              <a:r>
                <a:rPr lang="ko-KR" altLang="en-US" b="0">
                  <a:latin typeface="HY중고딕" pitchFamily="18" charset="-127"/>
                  <a:ea typeface="HY중고딕" pitchFamily="18" charset="-127"/>
                </a:rPr>
                <a:t>전화번호</a:t>
              </a:r>
            </a:p>
            <a:p>
              <a:r>
                <a:rPr lang="ko-KR" altLang="en-US" b="0">
                  <a:latin typeface="HY중고딕" pitchFamily="18" charset="-127"/>
                  <a:ea typeface="HY중고딕" pitchFamily="18" charset="-127"/>
                </a:rPr>
                <a:t>우편번호</a:t>
              </a:r>
            </a:p>
            <a:p>
              <a:r>
                <a:rPr lang="ko-KR" altLang="en-US" b="0">
                  <a:latin typeface="HY중고딕" pitchFamily="18" charset="-127"/>
                  <a:ea typeface="HY중고딕" pitchFamily="18" charset="-127"/>
                </a:rPr>
                <a:t>주소</a:t>
              </a:r>
            </a:p>
          </p:txBody>
        </p:sp>
        <p:sp>
          <p:nvSpPr>
            <p:cNvPr id="2068" name="AutoShape 32"/>
            <p:cNvSpPr>
              <a:spLocks noChangeArrowheads="1"/>
            </p:cNvSpPr>
            <p:nvPr/>
          </p:nvSpPr>
          <p:spPr bwMode="auto">
            <a:xfrm>
              <a:off x="3912" y="1536"/>
              <a:ext cx="336" cy="432"/>
            </a:xfrm>
            <a:prstGeom prst="upDownArrow">
              <a:avLst>
                <a:gd name="adj1" fmla="val 50000"/>
                <a:gd name="adj2" fmla="val 25714"/>
              </a:avLst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>
                <a:latin typeface="HY중고딕" pitchFamily="18" charset="-127"/>
                <a:ea typeface="HY중고딕" pitchFamily="18" charset="-127"/>
              </a:endParaRPr>
            </a:p>
          </p:txBody>
        </p:sp>
        <p:sp>
          <p:nvSpPr>
            <p:cNvPr id="2069" name="AutoShape 33"/>
            <p:cNvSpPr>
              <a:spLocks noChangeArrowheads="1"/>
            </p:cNvSpPr>
            <p:nvPr/>
          </p:nvSpPr>
          <p:spPr bwMode="auto">
            <a:xfrm>
              <a:off x="3912" y="2736"/>
              <a:ext cx="336" cy="432"/>
            </a:xfrm>
            <a:prstGeom prst="upDownArrow">
              <a:avLst>
                <a:gd name="adj1" fmla="val 50000"/>
                <a:gd name="adj2" fmla="val 25714"/>
              </a:avLst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>
                <a:latin typeface="HY중고딕" pitchFamily="18" charset="-127"/>
                <a:ea typeface="HY중고딕" pitchFamily="18" charset="-127"/>
              </a:endParaRPr>
            </a:p>
          </p:txBody>
        </p:sp>
        <p:sp>
          <p:nvSpPr>
            <p:cNvPr id="2070" name="Rectangle 34"/>
            <p:cNvSpPr>
              <a:spLocks noChangeArrowheads="1"/>
            </p:cNvSpPr>
            <p:nvPr/>
          </p:nvSpPr>
          <p:spPr bwMode="auto">
            <a:xfrm>
              <a:off x="2544" y="720"/>
              <a:ext cx="528" cy="321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6699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2400">
                  <a:latin typeface="HY중고딕" pitchFamily="18" charset="-127"/>
                  <a:ea typeface="HY중고딕" pitchFamily="18" charset="-127"/>
                </a:rPr>
                <a:t>D</a:t>
              </a:r>
            </a:p>
            <a:p>
              <a:pPr algn="ctr"/>
              <a:r>
                <a:rPr lang="en-US" altLang="ko-KR" sz="2400">
                  <a:latin typeface="HY중고딕" pitchFamily="18" charset="-127"/>
                  <a:ea typeface="HY중고딕" pitchFamily="18" charset="-127"/>
                </a:rPr>
                <a:t>B</a:t>
              </a:r>
            </a:p>
            <a:p>
              <a:pPr algn="ctr"/>
              <a:r>
                <a:rPr lang="en-US" altLang="ko-KR" sz="2400">
                  <a:latin typeface="HY중고딕" pitchFamily="18" charset="-127"/>
                  <a:ea typeface="HY중고딕" pitchFamily="18" charset="-127"/>
                </a:rPr>
                <a:t>M</a:t>
              </a:r>
            </a:p>
            <a:p>
              <a:pPr algn="ctr"/>
              <a:r>
                <a:rPr lang="en-US" altLang="ko-KR" sz="2400">
                  <a:latin typeface="HY중고딕" pitchFamily="18" charset="-127"/>
                  <a:ea typeface="HY중고딕" pitchFamily="18" charset="-127"/>
                </a:rPr>
                <a:t>S</a:t>
              </a:r>
            </a:p>
          </p:txBody>
        </p:sp>
        <p:sp>
          <p:nvSpPr>
            <p:cNvPr id="2071" name="Line 37"/>
            <p:cNvSpPr>
              <a:spLocks noChangeShapeType="1"/>
            </p:cNvSpPr>
            <p:nvPr/>
          </p:nvSpPr>
          <p:spPr bwMode="auto">
            <a:xfrm>
              <a:off x="3072" y="2400"/>
              <a:ext cx="432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72" name="Line 40"/>
            <p:cNvSpPr>
              <a:spLocks noChangeShapeType="1"/>
            </p:cNvSpPr>
            <p:nvPr/>
          </p:nvSpPr>
          <p:spPr bwMode="auto">
            <a:xfrm>
              <a:off x="3072" y="3600"/>
              <a:ext cx="432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73" name="Line 41"/>
            <p:cNvSpPr>
              <a:spLocks noChangeShapeType="1"/>
            </p:cNvSpPr>
            <p:nvPr/>
          </p:nvSpPr>
          <p:spPr bwMode="auto">
            <a:xfrm>
              <a:off x="3080" y="1152"/>
              <a:ext cx="432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74" name="Line 42"/>
            <p:cNvSpPr>
              <a:spLocks noChangeShapeType="1"/>
            </p:cNvSpPr>
            <p:nvPr/>
          </p:nvSpPr>
          <p:spPr bwMode="auto">
            <a:xfrm>
              <a:off x="2112" y="1308"/>
              <a:ext cx="432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75" name="Line 43"/>
            <p:cNvSpPr>
              <a:spLocks noChangeShapeType="1"/>
            </p:cNvSpPr>
            <p:nvPr/>
          </p:nvSpPr>
          <p:spPr bwMode="auto">
            <a:xfrm>
              <a:off x="2112" y="3036"/>
              <a:ext cx="432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76" name="Text Box 47"/>
            <p:cNvSpPr txBox="1">
              <a:spLocks noChangeArrowheads="1"/>
            </p:cNvSpPr>
            <p:nvPr/>
          </p:nvSpPr>
          <p:spPr bwMode="auto">
            <a:xfrm>
              <a:off x="4752" y="2256"/>
              <a:ext cx="342" cy="2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2400">
                  <a:solidFill>
                    <a:srgbClr val="FF3300"/>
                  </a:solidFill>
                  <a:latin typeface="HY중고딕" pitchFamily="18" charset="-127"/>
                  <a:ea typeface="HY중고딕" pitchFamily="18" charset="-127"/>
                </a:rPr>
                <a:t>공유</a:t>
              </a:r>
            </a:p>
          </p:txBody>
        </p:sp>
      </p:grpSp>
      <p:sp>
        <p:nvSpPr>
          <p:cNvPr id="2053" name="Rectangle 49"/>
          <p:cNvSpPr>
            <a:spLocks noChangeArrowheads="1"/>
          </p:cNvSpPr>
          <p:nvPr/>
        </p:nvSpPr>
        <p:spPr bwMode="auto">
          <a:xfrm>
            <a:off x="239713" y="1338263"/>
            <a:ext cx="13801725" cy="8640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29746" name="Rectangle 50"/>
          <p:cNvSpPr>
            <a:spLocks noChangeArrowheads="1"/>
          </p:cNvSpPr>
          <p:nvPr/>
        </p:nvSpPr>
        <p:spPr bwMode="auto">
          <a:xfrm>
            <a:off x="960438" y="977900"/>
            <a:ext cx="11880850" cy="8397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ko-KR" altLang="en-US" sz="2800">
                <a:solidFill>
                  <a:srgbClr val="A50021"/>
                </a:solidFill>
                <a:latin typeface="굴림" pitchFamily="50" charset="-127"/>
              </a:rPr>
              <a:t>데이터베이스 관리 시스템 이용 환경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659" name="Rectangle 3"/>
          <p:cNvSpPr>
            <a:spLocks noChangeArrowheads="1"/>
          </p:cNvSpPr>
          <p:nvPr/>
        </p:nvSpPr>
        <p:spPr bwMode="blackWhite">
          <a:xfrm>
            <a:off x="1133475" y="1230313"/>
            <a:ext cx="12091988" cy="38100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prod_qtyin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</a:t>
            </a:r>
            <a:r>
              <a:rPr lang="en-US" altLang="ko-KR" sz="2000">
                <a:latin typeface="HY중고딕" pitchFamily="18" charset="-127"/>
              </a:rPr>
              <a:t>number(10)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                      --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총입고수량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prod_qtysale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</a:t>
            </a:r>
            <a:r>
              <a:rPr lang="en-US" altLang="ko-KR" sz="2000">
                <a:latin typeface="HY중고딕" pitchFamily="18" charset="-127"/>
              </a:rPr>
              <a:t>number(10)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         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총판매수량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prod_mileage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</a:t>
            </a:r>
            <a:r>
              <a:rPr lang="en-US" altLang="ko-KR" sz="2000">
                <a:latin typeface="HY중고딕" pitchFamily="18" charset="-127"/>
              </a:rPr>
              <a:t>number(10)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         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개당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점수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Constraint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pk_prod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Primary Key 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Constraint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fr_prod_lprod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Foreign Key 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prod_lgu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    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                           References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Constraint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fr_prod_buyer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Foreign Key 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prod_buyer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  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                           References buyer(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buyer_id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));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53603" name="AutoShape 4">
            <a:hlinkClick r:id="rId2" action="ppaction://hlinkfile" highlightClick="1"/>
          </p:cNvPr>
          <p:cNvSpPr>
            <a:spLocks noChangeArrowheads="1"/>
          </p:cNvSpPr>
          <p:nvPr/>
        </p:nvSpPr>
        <p:spPr bwMode="blackWhite">
          <a:xfrm>
            <a:off x="12652375" y="1230313"/>
            <a:ext cx="601663" cy="314325"/>
          </a:xfrm>
          <a:prstGeom prst="actionButtonInformation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53604" name="Rectangle 5"/>
          <p:cNvSpPr>
            <a:spLocks noChangeArrowheads="1"/>
          </p:cNvSpPr>
          <p:nvPr/>
        </p:nvSpPr>
        <p:spPr bwMode="blackWhite">
          <a:xfrm>
            <a:off x="1133475" y="5160963"/>
            <a:ext cx="6427788" cy="566737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입고상품정보테이블 생성</a:t>
            </a:r>
          </a:p>
        </p:txBody>
      </p:sp>
      <p:sp>
        <p:nvSpPr>
          <p:cNvPr id="966662" name="Rectangle 6"/>
          <p:cNvSpPr>
            <a:spLocks noChangeArrowheads="1"/>
          </p:cNvSpPr>
          <p:nvPr/>
        </p:nvSpPr>
        <p:spPr bwMode="blackWhite">
          <a:xfrm>
            <a:off x="1119188" y="5826125"/>
            <a:ext cx="12091987" cy="44958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CREATE TABLE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buyprod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buy_date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date    NOT NULL,           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입고일자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buy_prod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varchar2(10)  NOT NULL,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상품코드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buy_qty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number(10)        NOT NULL,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매입수량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buy_cost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number(10)        NOT NULL,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매입단가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Constraint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pk_buyprod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Primary Key 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buy_date,buy_prod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Constraint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fr_buyprod_prod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Foreign Key 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buy_prod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                                References prod(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prod_id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));</a:t>
            </a:r>
            <a:endParaRPr lang="en-US" altLang="ko-KR" sz="2000" b="0">
              <a:latin typeface="HY중고딕" pitchFamily="18" charset="-127"/>
            </a:endParaRPr>
          </a:p>
        </p:txBody>
      </p:sp>
      <p:sp>
        <p:nvSpPr>
          <p:cNvPr id="153606" name="AutoShape 7">
            <a:hlinkClick r:id="rId3" action="ppaction://hlinkfile" highlightClick="1"/>
          </p:cNvPr>
          <p:cNvSpPr>
            <a:spLocks noChangeArrowheads="1"/>
          </p:cNvSpPr>
          <p:nvPr/>
        </p:nvSpPr>
        <p:spPr bwMode="blackWhite">
          <a:xfrm>
            <a:off x="12638088" y="5805488"/>
            <a:ext cx="603250" cy="315912"/>
          </a:xfrm>
          <a:prstGeom prst="actionButtonInformation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53607" name="Rectangle 8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상품정보테이블 생성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회원정보테이블 생성</a:t>
            </a:r>
          </a:p>
        </p:txBody>
      </p:sp>
      <p:sp>
        <p:nvSpPr>
          <p:cNvPr id="413699" name="Rectangle 3"/>
          <p:cNvSpPr>
            <a:spLocks noChangeArrowheads="1"/>
          </p:cNvSpPr>
          <p:nvPr/>
        </p:nvSpPr>
        <p:spPr bwMode="blackWhite">
          <a:xfrm>
            <a:off x="1133475" y="1204913"/>
            <a:ext cx="12091988" cy="91868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CREATE TABLE  member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(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mem_id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         varchar2(15)  NOT NULL,    --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회원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ID  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mem_pass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    varchar2(15)  NOT NULL,    --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비밀번호</a:t>
            </a:r>
          </a:p>
          <a:p>
            <a:pPr defTabSz="282575"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   varchar2(20)  NOT NULL,    --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성명</a:t>
            </a:r>
          </a:p>
          <a:p>
            <a:pPr defTabSz="282575"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mem_regno1           char(6)   NOT NULL,             -- </a:t>
            </a:r>
            <a:r>
              <a:rPr lang="ko-KR" altLang="en-US" err="1">
                <a:latin typeface="HY중고딕" pitchFamily="18" charset="-127"/>
                <a:ea typeface="굴림체" pitchFamily="49" charset="-127"/>
              </a:rPr>
              <a:t>주민등록번호앞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6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자리</a:t>
            </a:r>
          </a:p>
          <a:p>
            <a:pPr defTabSz="282575"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mem_regno2           char(7)   NOT NULL,             -- </a:t>
            </a:r>
            <a:r>
              <a:rPr lang="ko-KR" altLang="en-US" err="1">
                <a:latin typeface="HY중고딕" pitchFamily="18" charset="-127"/>
                <a:ea typeface="굴림체" pitchFamily="49" charset="-127"/>
              </a:rPr>
              <a:t>주민등록번호뒤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7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자리</a:t>
            </a:r>
          </a:p>
          <a:p>
            <a:pPr defTabSz="282575"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mem_bir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        date,                                      --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생일</a:t>
            </a:r>
          </a:p>
          <a:p>
            <a:pPr defTabSz="282575"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mem_zip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        char(7)      NOT NULL,         --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우편번호</a:t>
            </a:r>
          </a:p>
          <a:p>
            <a:pPr defTabSz="282575"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mem_add1                varchar2(100)  NOT NULL,  --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주소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1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mem_add2                varchar2(80)  NOT NULL,    --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주소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2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mem_hometel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varchar2(14)  NOT NULL,    -- </a:t>
            </a:r>
            <a:r>
              <a:rPr lang="ko-KR" altLang="en-US" err="1">
                <a:latin typeface="HY중고딕" pitchFamily="18" charset="-127"/>
                <a:ea typeface="굴림체" pitchFamily="49" charset="-127"/>
              </a:rPr>
              <a:t>집전화번호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                                </a:t>
            </a:r>
          </a:p>
          <a:p>
            <a:pPr defTabSz="282575"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mem_comtel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   varchar2(14)  NOT NULL,    --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회사전화번호                              </a:t>
            </a:r>
          </a:p>
          <a:p>
            <a:pPr defTabSz="282575"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mem_hp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          varchar2(15),                        --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이동전화</a:t>
            </a:r>
          </a:p>
          <a:p>
            <a:pPr defTabSz="282575"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mem_mail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       varchar2(60)  NOT NULL,    -- E-mail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주소</a:t>
            </a:r>
          </a:p>
          <a:p>
            <a:pPr defTabSz="282575"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mem_job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         varchar2(40),                        --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직업</a:t>
            </a:r>
          </a:p>
          <a:p>
            <a:pPr defTabSz="282575"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mem_like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        varchar2(40),                        --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취미</a:t>
            </a:r>
          </a:p>
          <a:p>
            <a:pPr defTabSz="282575"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mem_memorial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varchar2(40),                        --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기념일명</a:t>
            </a:r>
          </a:p>
          <a:p>
            <a:pPr defTabSz="282575"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mem_memorialday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date,                                       --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기념일날짜</a:t>
            </a:r>
          </a:p>
          <a:p>
            <a:pPr defTabSz="282575"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mem_mileage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 number(10),                          -- </a:t>
            </a:r>
            <a:r>
              <a:rPr lang="ko-KR" altLang="en-US" err="1"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              </a:t>
            </a:r>
          </a:p>
          <a:p>
            <a:pPr defTabSz="282575"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mem_delete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    varchar2(1),                          --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삭제여부</a:t>
            </a:r>
          </a:p>
          <a:p>
            <a:pPr defTabSz="282575"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Constraint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pk_member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Primary Key (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mem_id</a:t>
            </a:r>
            <a:r>
              <a:rPr lang="en-US" altLang="ko-KR" smtClean="0">
                <a:latin typeface="HY중고딕" pitchFamily="18" charset="-127"/>
                <a:ea typeface="굴림체" pitchFamily="49" charset="-127"/>
              </a:rPr>
              <a:t>));</a:t>
            </a:r>
            <a:endParaRPr lang="en-US" altLang="ko-KR" b="0">
              <a:latin typeface="HY중고딕" pitchFamily="18" charset="-127"/>
            </a:endParaRPr>
          </a:p>
        </p:txBody>
      </p:sp>
      <p:sp>
        <p:nvSpPr>
          <p:cNvPr id="154628" name="AutoShape 4">
            <a:hlinkClick r:id="rId2" action="ppaction://hlinkfile" highlightClick="1"/>
          </p:cNvPr>
          <p:cNvSpPr>
            <a:spLocks noChangeArrowheads="1"/>
          </p:cNvSpPr>
          <p:nvPr/>
        </p:nvSpPr>
        <p:spPr bwMode="blackWhite">
          <a:xfrm>
            <a:off x="12652375" y="1312863"/>
            <a:ext cx="601663" cy="314325"/>
          </a:xfrm>
          <a:prstGeom prst="actionButtonInformation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5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장바구니정보테이블 생성</a:t>
            </a:r>
          </a:p>
        </p:txBody>
      </p:sp>
      <p:sp>
        <p:nvSpPr>
          <p:cNvPr id="967686" name="Rectangle 6"/>
          <p:cNvSpPr>
            <a:spLocks noChangeArrowheads="1"/>
          </p:cNvSpPr>
          <p:nvPr/>
        </p:nvSpPr>
        <p:spPr bwMode="blackWhite">
          <a:xfrm>
            <a:off x="1147763" y="1320800"/>
            <a:ext cx="12090400" cy="66008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CREATE TABLE  cart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cart_member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varchar2(15)  NOT NULL,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ID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cart_no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char(13)          NOT NULL,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주문번호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cart_prod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varchar2(10)  NOT NULL,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상품코드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cart_qty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number(8)      NOT NULL,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수량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Constraint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pk_cart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Primary Key 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cart_no,cart_prod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Constraint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fr_cart_member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Foreign Key 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cart_member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                                References member(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Constraint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fr_cart_prod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Foreign Key 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cart_prod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  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                          References prod(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);</a:t>
            </a:r>
            <a:endParaRPr lang="en-US" altLang="ko-KR" sz="2000" b="0">
              <a:latin typeface="HY중고딕" pitchFamily="18" charset="-127"/>
            </a:endParaRPr>
          </a:p>
        </p:txBody>
      </p:sp>
      <p:sp>
        <p:nvSpPr>
          <p:cNvPr id="155652" name="AutoShape 7">
            <a:hlinkClick r:id="rId2" action="ppaction://hlinkfile" highlightClick="1"/>
          </p:cNvPr>
          <p:cNvSpPr>
            <a:spLocks noChangeArrowheads="1"/>
          </p:cNvSpPr>
          <p:nvPr/>
        </p:nvSpPr>
        <p:spPr bwMode="blackWhite">
          <a:xfrm>
            <a:off x="12647613" y="1320800"/>
            <a:ext cx="604837" cy="311150"/>
          </a:xfrm>
          <a:prstGeom prst="actionButtonInformation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ChangeArrowheads="1"/>
          </p:cNvSpPr>
          <p:nvPr/>
        </p:nvSpPr>
        <p:spPr bwMode="blackWhite">
          <a:xfrm>
            <a:off x="1147763" y="54006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확인</a:t>
            </a:r>
          </a:p>
        </p:txBody>
      </p:sp>
      <p:sp>
        <p:nvSpPr>
          <p:cNvPr id="442371" name="Rectangle 3"/>
          <p:cNvSpPr>
            <a:spLocks noChangeArrowheads="1"/>
          </p:cNvSpPr>
          <p:nvPr/>
        </p:nvSpPr>
        <p:spPr bwMode="blackWhite">
          <a:xfrm>
            <a:off x="1133475" y="6648450"/>
            <a:ext cx="12091988" cy="37433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테이블의 모든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row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을 검색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 * FROM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테이블명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 테이블로부터 모든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row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와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을 검색하시오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* FROM prod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 테이블로부터 모든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row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을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56676" name="Rectangle 25"/>
          <p:cNvSpPr>
            <a:spLocks noChangeArrowheads="1"/>
          </p:cNvSpPr>
          <p:nvPr/>
        </p:nvSpPr>
        <p:spPr bwMode="auto">
          <a:xfrm>
            <a:off x="1147763" y="6518275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56677" name="AutoShape 26"/>
          <p:cNvSpPr>
            <a:spLocks noChangeArrowheads="1"/>
          </p:cNvSpPr>
          <p:nvPr/>
        </p:nvSpPr>
        <p:spPr bwMode="auto">
          <a:xfrm>
            <a:off x="1147763" y="6021388"/>
            <a:ext cx="6719887" cy="566737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전체 자료의 검색</a:t>
            </a:r>
          </a:p>
        </p:txBody>
      </p:sp>
      <p:sp>
        <p:nvSpPr>
          <p:cNvPr id="156678" name="Rectangle 36"/>
          <p:cNvSpPr>
            <a:spLocks noChangeArrowheads="1"/>
          </p:cNvSpPr>
          <p:nvPr/>
        </p:nvSpPr>
        <p:spPr bwMode="blackWhite">
          <a:xfrm>
            <a:off x="1147763" y="512763"/>
            <a:ext cx="6427787" cy="566737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우편번호정보테이블 생성</a:t>
            </a:r>
          </a:p>
        </p:txBody>
      </p:sp>
      <p:sp>
        <p:nvSpPr>
          <p:cNvPr id="442405" name="Rectangle 37"/>
          <p:cNvSpPr>
            <a:spLocks noChangeArrowheads="1"/>
          </p:cNvSpPr>
          <p:nvPr/>
        </p:nvSpPr>
        <p:spPr bwMode="blackWhite">
          <a:xfrm>
            <a:off x="1147763" y="1162050"/>
            <a:ext cx="12090400" cy="41259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CREATE TABLE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ziptb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zipcode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char(7)     NOT NULL,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우편번호               </a:t>
            </a:r>
          </a:p>
          <a:p>
            <a:pPr defTabSz="282575">
              <a:lnSpc>
                <a:spcPct val="9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sido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varchar2(2 char) NOT NULL,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특별시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광역시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도</a:t>
            </a:r>
          </a:p>
          <a:p>
            <a:pPr defTabSz="282575">
              <a:lnSpc>
                <a:spcPct val="9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gugun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varchar2(10 char) NOT NULL,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군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구 </a:t>
            </a:r>
          </a:p>
          <a:p>
            <a:pPr defTabSz="282575">
              <a:lnSpc>
                <a:spcPct val="9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dong       varchar2(30 char) NOT NULL,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읍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면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동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리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건물명  </a:t>
            </a:r>
          </a:p>
          <a:p>
            <a:pPr defTabSz="282575">
              <a:lnSpc>
                <a:spcPct val="9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bunji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varchar2(10 char),         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번지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아파트동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호수</a:t>
            </a:r>
          </a:p>
          <a:p>
            <a:pPr defTabSz="282575">
              <a:lnSpc>
                <a:spcPct val="9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seq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number(5)  NOT NULL );           --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자료순서</a:t>
            </a:r>
          </a:p>
          <a:p>
            <a:pPr defTabSz="282575">
              <a:lnSpc>
                <a:spcPct val="90000"/>
              </a:lnSpc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CREATE INDEX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idx_ziptb_zipcode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ON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ziptb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zipcode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);</a:t>
            </a:r>
          </a:p>
        </p:txBody>
      </p:sp>
      <p:sp>
        <p:nvSpPr>
          <p:cNvPr id="156680" name="AutoShape 38">
            <a:hlinkClick r:id="rId2" action="ppaction://hlinkfile" highlightClick="1"/>
          </p:cNvPr>
          <p:cNvSpPr>
            <a:spLocks noChangeArrowheads="1"/>
          </p:cNvSpPr>
          <p:nvPr/>
        </p:nvSpPr>
        <p:spPr bwMode="blackWhite">
          <a:xfrm>
            <a:off x="12647613" y="1162050"/>
            <a:ext cx="604837" cy="315913"/>
          </a:xfrm>
          <a:prstGeom prst="actionButtonInformation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710" name="Rectangle 6"/>
          <p:cNvSpPr>
            <a:spLocks noChangeArrowheads="1"/>
          </p:cNvSpPr>
          <p:nvPr/>
        </p:nvSpPr>
        <p:spPr bwMode="blackWhite">
          <a:xfrm>
            <a:off x="1119188" y="1290638"/>
            <a:ext cx="12091987" cy="27892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선택한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만 검색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컬럼명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컬럼명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컬럼명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… FROM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테이블명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회원 테이블로부터 회원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ID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와 성명을 검색하시오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FROM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member;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57699" name="Rectangle 7"/>
          <p:cNvSpPr>
            <a:spLocks noChangeArrowheads="1"/>
          </p:cNvSpPr>
          <p:nvPr/>
        </p:nvSpPr>
        <p:spPr bwMode="auto">
          <a:xfrm>
            <a:off x="1133475" y="1100138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57700" name="AutoShape 8"/>
          <p:cNvSpPr>
            <a:spLocks noChangeArrowheads="1"/>
          </p:cNvSpPr>
          <p:nvPr/>
        </p:nvSpPr>
        <p:spPr bwMode="auto">
          <a:xfrm>
            <a:off x="1133475" y="600075"/>
            <a:ext cx="6719888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특정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검색</a:t>
            </a:r>
          </a:p>
        </p:txBody>
      </p:sp>
      <p:sp>
        <p:nvSpPr>
          <p:cNvPr id="968716" name="Rectangle 12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4162425"/>
            <a:ext cx="12091987" cy="20780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 테이블로부터 상품코드와 상품명을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57702" name="TextBox 5"/>
          <p:cNvSpPr txBox="1">
            <a:spLocks noChangeArrowheads="1"/>
          </p:cNvSpPr>
          <p:nvPr/>
        </p:nvSpPr>
        <p:spPr bwMode="auto">
          <a:xfrm>
            <a:off x="8785225" y="5040313"/>
            <a:ext cx="3646488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 PROD_ID AS 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, PROD_NAME AS 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 PROD;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확인</a:t>
            </a:r>
          </a:p>
        </p:txBody>
      </p:sp>
      <p:sp>
        <p:nvSpPr>
          <p:cNvPr id="614412" name="Rectangle 12"/>
          <p:cNvSpPr>
            <a:spLocks noChangeArrowheads="1"/>
          </p:cNvSpPr>
          <p:nvPr/>
        </p:nvSpPr>
        <p:spPr bwMode="blackWhite">
          <a:xfrm>
            <a:off x="1119188" y="1800225"/>
            <a:ext cx="12091987" cy="44402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산술연산자를 사용하여 검색되는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자료값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변경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산술연산식은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상수값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산술연산자로 구성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산술연산자는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+, -, *, /, ()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로구성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산술연산식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FROM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테이블명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회원 테이블의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마일리지를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12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로 나눈 값을 검색하시오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mem_mileage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mem_mileage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/ 12 FROM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member;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58724" name="Rectangle 13"/>
          <p:cNvSpPr>
            <a:spLocks noChangeArrowheads="1"/>
          </p:cNvSpPr>
          <p:nvPr/>
        </p:nvSpPr>
        <p:spPr bwMode="auto">
          <a:xfrm>
            <a:off x="1133475" y="1660525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58725" name="AutoShape 14"/>
          <p:cNvSpPr>
            <a:spLocks noChangeArrowheads="1"/>
          </p:cNvSpPr>
          <p:nvPr/>
        </p:nvSpPr>
        <p:spPr bwMode="auto">
          <a:xfrm>
            <a:off x="1133475" y="1200150"/>
            <a:ext cx="6719888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산술식을 사용한 검색</a:t>
            </a:r>
          </a:p>
        </p:txBody>
      </p:sp>
      <p:sp>
        <p:nvSpPr>
          <p:cNvPr id="614420" name="Rectangle 20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6361113"/>
            <a:ext cx="12091987" cy="26400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 테이블의 상품코드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판매금액을 검색 하시오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판매금액은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=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판매단가 *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55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로 계산한다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58727" name="TextBox 5"/>
          <p:cNvSpPr txBox="1">
            <a:spLocks noChangeArrowheads="1"/>
          </p:cNvSpPr>
          <p:nvPr/>
        </p:nvSpPr>
        <p:spPr bwMode="auto">
          <a:xfrm>
            <a:off x="8569325" y="6875463"/>
            <a:ext cx="496887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PROD_ID AS 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	PROD_NAME AS 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	PROD_SALE*55 AS 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판매금액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PROD;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734" name="Rectangle 6"/>
          <p:cNvSpPr>
            <a:spLocks noChangeArrowheads="1"/>
          </p:cNvSpPr>
          <p:nvPr/>
        </p:nvSpPr>
        <p:spPr bwMode="blackWhite">
          <a:xfrm>
            <a:off x="1119188" y="1079500"/>
            <a:ext cx="12091987" cy="61214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기본적으로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 Heading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명이 출력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검색결과 출력되는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명을 변경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 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명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alias, 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명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"alias", 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명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AS alias,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FROM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테이블명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;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회원 테이블의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마일리지를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12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로 나눈 값을 월평균으로 변경 검색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mem_mileage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/ 12 AS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월평균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FROM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member;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mem_mileage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/ 12 "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월평균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" FROM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member;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mem_mileage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/ 12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월평균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FROM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member;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59747" name="Rectangle 7"/>
          <p:cNvSpPr>
            <a:spLocks noChangeArrowheads="1"/>
          </p:cNvSpPr>
          <p:nvPr/>
        </p:nvSpPr>
        <p:spPr bwMode="auto">
          <a:xfrm>
            <a:off x="1133475" y="977900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59748" name="AutoShape 8"/>
          <p:cNvSpPr>
            <a:spLocks noChangeArrowheads="1"/>
          </p:cNvSpPr>
          <p:nvPr/>
        </p:nvSpPr>
        <p:spPr bwMode="auto">
          <a:xfrm>
            <a:off x="1133475" y="479425"/>
            <a:ext cx="6719888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 alias</a:t>
            </a:r>
          </a:p>
        </p:txBody>
      </p:sp>
      <p:sp>
        <p:nvSpPr>
          <p:cNvPr id="969738" name="Rectangle 10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7321550"/>
            <a:ext cx="12091987" cy="27797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상품테이블에서 </a:t>
            </a:r>
            <a:r>
              <a:rPr lang="en-US" altLang="ko-KR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prod_id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prod_name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prod_buyer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를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단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Column 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상품코드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거래처코드로 정의하시오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59750" name="TextBox 5"/>
          <p:cNvSpPr txBox="1">
            <a:spLocks noChangeArrowheads="1"/>
          </p:cNvSpPr>
          <p:nvPr/>
        </p:nvSpPr>
        <p:spPr bwMode="auto">
          <a:xfrm>
            <a:off x="9072563" y="7783513"/>
            <a:ext cx="496887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PROD_ID AS 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	PROD_NAME AS 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	PROD_BUYER AS 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거래처코드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PROD;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407" name="Rectangle 15"/>
          <p:cNvSpPr>
            <a:spLocks noChangeArrowheads="1"/>
          </p:cNvSpPr>
          <p:nvPr/>
        </p:nvSpPr>
        <p:spPr bwMode="blackWhite">
          <a:xfrm>
            <a:off x="1119188" y="1897063"/>
            <a:ext cx="12091987" cy="54244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결과값에 중복된 값이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있을때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중복을 피하고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Unique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하게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검색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중복된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ROW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를 제거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 DISTINCT 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…..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FROM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테이블명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;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 테이블의 상품분류를 중복되지 않게 검색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prod_lgu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상품분류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FROM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prod;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SELECT DISTINCT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prod_lgu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상품분류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FROM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prod;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60771" name="Rectangle 16"/>
          <p:cNvSpPr>
            <a:spLocks noChangeArrowheads="1"/>
          </p:cNvSpPr>
          <p:nvPr/>
        </p:nvSpPr>
        <p:spPr bwMode="auto">
          <a:xfrm>
            <a:off x="1133475" y="1720850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60772" name="AutoShape 17"/>
          <p:cNvSpPr>
            <a:spLocks noChangeArrowheads="1"/>
          </p:cNvSpPr>
          <p:nvPr/>
        </p:nvSpPr>
        <p:spPr bwMode="auto">
          <a:xfrm>
            <a:off x="1133475" y="1244600"/>
            <a:ext cx="6719888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중복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ROW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제거</a:t>
            </a:r>
          </a:p>
        </p:txBody>
      </p:sp>
      <p:sp>
        <p:nvSpPr>
          <p:cNvPr id="160773" name="Rectangle 24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확인</a:t>
            </a:r>
          </a:p>
        </p:txBody>
      </p:sp>
      <p:sp>
        <p:nvSpPr>
          <p:cNvPr id="443433" name="Rectangle 41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7440613"/>
            <a:ext cx="12091987" cy="28813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 테이블의 거래처코드를 중복되지 않게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거래처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60775" name="TextBox 6"/>
          <p:cNvSpPr txBox="1">
            <a:spLocks noChangeArrowheads="1"/>
          </p:cNvSpPr>
          <p:nvPr/>
        </p:nvSpPr>
        <p:spPr bwMode="auto">
          <a:xfrm>
            <a:off x="7993063" y="8640763"/>
            <a:ext cx="496887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DISTINCT PROD_BUYER AS 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거래처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PROD;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6"/>
          <p:cNvSpPr>
            <a:spLocks noChangeArrowheads="1"/>
          </p:cNvSpPr>
          <p:nvPr/>
        </p:nvSpPr>
        <p:spPr bwMode="blackWhite">
          <a:xfrm>
            <a:off x="1147763" y="3721100"/>
            <a:ext cx="3022600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항목</a:t>
            </a:r>
          </a:p>
        </p:txBody>
      </p:sp>
      <p:sp>
        <p:nvSpPr>
          <p:cNvPr id="161795" name="Rectangle 7"/>
          <p:cNvSpPr>
            <a:spLocks noChangeArrowheads="1"/>
          </p:cNvSpPr>
          <p:nvPr/>
        </p:nvSpPr>
        <p:spPr bwMode="blackWhite">
          <a:xfrm>
            <a:off x="4170363" y="3721100"/>
            <a:ext cx="9067800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용</a:t>
            </a:r>
          </a:p>
        </p:txBody>
      </p:sp>
      <p:sp>
        <p:nvSpPr>
          <p:cNvPr id="161796" name="Rectangle 8"/>
          <p:cNvSpPr>
            <a:spLocks noChangeArrowheads="1"/>
          </p:cNvSpPr>
          <p:nvPr/>
        </p:nvSpPr>
        <p:spPr bwMode="blackWhite">
          <a:xfrm>
            <a:off x="1147763" y="4292600"/>
            <a:ext cx="3022600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숫자</a:t>
            </a:r>
          </a:p>
        </p:txBody>
      </p:sp>
      <p:sp>
        <p:nvSpPr>
          <p:cNvPr id="161797" name="Rectangle 9"/>
          <p:cNvSpPr>
            <a:spLocks noChangeArrowheads="1"/>
          </p:cNvSpPr>
          <p:nvPr/>
        </p:nvSpPr>
        <p:spPr bwMode="blackWhite">
          <a:xfrm>
            <a:off x="4170363" y="4292600"/>
            <a:ext cx="9067800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0 ~ 99999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순으로 정렬</a:t>
            </a:r>
          </a:p>
        </p:txBody>
      </p:sp>
      <p:sp>
        <p:nvSpPr>
          <p:cNvPr id="161798" name="Rectangle 10"/>
          <p:cNvSpPr>
            <a:spLocks noChangeArrowheads="1"/>
          </p:cNvSpPr>
          <p:nvPr/>
        </p:nvSpPr>
        <p:spPr bwMode="blackWhite">
          <a:xfrm>
            <a:off x="1147763" y="4865688"/>
            <a:ext cx="3022600" cy="56673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날짜</a:t>
            </a:r>
          </a:p>
        </p:txBody>
      </p:sp>
      <p:sp>
        <p:nvSpPr>
          <p:cNvPr id="161799" name="Rectangle 11"/>
          <p:cNvSpPr>
            <a:spLocks noChangeArrowheads="1"/>
          </p:cNvSpPr>
          <p:nvPr/>
        </p:nvSpPr>
        <p:spPr bwMode="blackWhite">
          <a:xfrm>
            <a:off x="4170363" y="4865688"/>
            <a:ext cx="9067800" cy="5667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1990-01-01 ~ 2001-12-31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순으로 정렬</a:t>
            </a:r>
          </a:p>
        </p:txBody>
      </p:sp>
      <p:sp>
        <p:nvSpPr>
          <p:cNvPr id="161800" name="Rectangle 12"/>
          <p:cNvSpPr>
            <a:spLocks noChangeArrowheads="1"/>
          </p:cNvSpPr>
          <p:nvPr/>
        </p:nvSpPr>
        <p:spPr bwMode="blackWhite">
          <a:xfrm>
            <a:off x="1147763" y="5418138"/>
            <a:ext cx="3022600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문자</a:t>
            </a:r>
          </a:p>
        </p:txBody>
      </p:sp>
      <p:sp>
        <p:nvSpPr>
          <p:cNvPr id="161801" name="Rectangle 13"/>
          <p:cNvSpPr>
            <a:spLocks noChangeArrowheads="1"/>
          </p:cNvSpPr>
          <p:nvPr/>
        </p:nvSpPr>
        <p:spPr bwMode="blackWhite">
          <a:xfrm>
            <a:off x="4170363" y="5418138"/>
            <a:ext cx="9067800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a ~ z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순으로 정렬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좌측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자리 부터 비교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61802" name="Rectangle 14"/>
          <p:cNvSpPr>
            <a:spLocks noChangeArrowheads="1"/>
          </p:cNvSpPr>
          <p:nvPr/>
        </p:nvSpPr>
        <p:spPr bwMode="auto">
          <a:xfrm>
            <a:off x="1147763" y="1096963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61803" name="AutoShape 15"/>
          <p:cNvSpPr>
            <a:spLocks noChangeArrowheads="1"/>
          </p:cNvSpPr>
          <p:nvPr/>
        </p:nvSpPr>
        <p:spPr bwMode="auto">
          <a:xfrm>
            <a:off x="1147763" y="600075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데이터의 정렬</a:t>
            </a:r>
          </a:p>
        </p:txBody>
      </p:sp>
      <p:sp>
        <p:nvSpPr>
          <p:cNvPr id="161804" name="Rectangle 16"/>
          <p:cNvSpPr>
            <a:spLocks noChangeArrowheads="1"/>
          </p:cNvSpPr>
          <p:nvPr/>
        </p:nvSpPr>
        <p:spPr bwMode="blackWhite">
          <a:xfrm>
            <a:off x="1147763" y="5983288"/>
            <a:ext cx="3022600" cy="122713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NULL</a:t>
            </a:r>
          </a:p>
        </p:txBody>
      </p:sp>
      <p:sp>
        <p:nvSpPr>
          <p:cNvPr id="161805" name="Rectangle 17"/>
          <p:cNvSpPr>
            <a:spLocks noChangeArrowheads="1"/>
          </p:cNvSpPr>
          <p:nvPr/>
        </p:nvSpPr>
        <p:spPr bwMode="blackWhite">
          <a:xfrm>
            <a:off x="4170363" y="5983288"/>
            <a:ext cx="9067800" cy="12271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Ascending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에서는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뒤에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Descending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에서는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 앞에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정렬</a:t>
            </a:r>
          </a:p>
        </p:txBody>
      </p:sp>
      <p:sp>
        <p:nvSpPr>
          <p:cNvPr id="970770" name="Rectangle 18"/>
          <p:cNvSpPr>
            <a:spLocks noChangeArrowheads="1"/>
          </p:cNvSpPr>
          <p:nvPr/>
        </p:nvSpPr>
        <p:spPr bwMode="blackWhite">
          <a:xfrm>
            <a:off x="1133475" y="1296988"/>
            <a:ext cx="12091988" cy="23034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Row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를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Sort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하고자 하면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ORDER BY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절을 사용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역순으로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Sort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는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 뒤에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DESC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- 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 대신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Alias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또는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Select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한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의 순서로 지정 가능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Default Sort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순서는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Ascending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5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확인</a:t>
            </a:r>
          </a:p>
        </p:txBody>
      </p:sp>
      <p:sp>
        <p:nvSpPr>
          <p:cNvPr id="617492" name="Rectangle 20"/>
          <p:cNvSpPr>
            <a:spLocks noChangeArrowheads="1"/>
          </p:cNvSpPr>
          <p:nvPr/>
        </p:nvSpPr>
        <p:spPr bwMode="blackWhite">
          <a:xfrm>
            <a:off x="1119188" y="1244600"/>
            <a:ext cx="12091987" cy="70358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회원테이블에서 회원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ID,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회원명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생일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검색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mem_bir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mem_mileage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FROM member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ORDER BY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mem_id;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ID,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성명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mem_bir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생일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mem_mileage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마일리지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FROM member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ORDER BY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성명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;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mem_bir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mem_mileage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FROM member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ORDER BY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3;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mem_bir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mem_mileage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FROM member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ORDER BY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mem_mileage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1;</a:t>
            </a: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617495" name="Rectangle 23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8569325"/>
            <a:ext cx="12091987" cy="5810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상기 검색 조회를 역순으로 하시오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Group 19"/>
          <p:cNvGrpSpPr>
            <a:grpSpLocks/>
          </p:cNvGrpSpPr>
          <p:nvPr/>
        </p:nvGrpSpPr>
        <p:grpSpPr bwMode="auto">
          <a:xfrm>
            <a:off x="1800225" y="2657475"/>
            <a:ext cx="9840913" cy="6840538"/>
            <a:chOff x="720" y="912"/>
            <a:chExt cx="3972" cy="2880"/>
          </a:xfrm>
        </p:grpSpPr>
        <p:sp>
          <p:nvSpPr>
            <p:cNvPr id="18437" name="AutoShape 2"/>
            <p:cNvSpPr>
              <a:spLocks noChangeArrowheads="1"/>
            </p:cNvSpPr>
            <p:nvPr/>
          </p:nvSpPr>
          <p:spPr bwMode="auto">
            <a:xfrm>
              <a:off x="2232" y="2112"/>
              <a:ext cx="960" cy="768"/>
            </a:xfrm>
            <a:prstGeom prst="pentagon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FFCC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2000">
                  <a:latin typeface="HY중고딕" pitchFamily="18" charset="-127"/>
                  <a:ea typeface="HY중고딕" pitchFamily="18" charset="-127"/>
                </a:rPr>
                <a:t>데이터베이스</a:t>
              </a:r>
            </a:p>
            <a:p>
              <a:pPr algn="ctr"/>
              <a:r>
                <a:rPr lang="ko-KR" altLang="en-US" sz="2000">
                  <a:latin typeface="HY중고딕" pitchFamily="18" charset="-127"/>
                  <a:ea typeface="HY중고딕" pitchFamily="18" charset="-127"/>
                </a:rPr>
                <a:t>발전 이슈</a:t>
              </a:r>
            </a:p>
          </p:txBody>
        </p:sp>
        <p:sp>
          <p:nvSpPr>
            <p:cNvPr id="33795" name="Rectangle 3"/>
            <p:cNvSpPr>
              <a:spLocks noChangeArrowheads="1"/>
            </p:cNvSpPr>
            <p:nvPr/>
          </p:nvSpPr>
          <p:spPr bwMode="auto">
            <a:xfrm>
              <a:off x="2112" y="912"/>
              <a:ext cx="1201" cy="384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50000">
                  <a:schemeClr val="bg1"/>
                </a:gs>
                <a:gs pos="100000">
                  <a:srgbClr val="FFFFCC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2000">
                  <a:latin typeface="HY중고딕" pitchFamily="18" charset="-127"/>
                  <a:ea typeface="HY중고딕" pitchFamily="18" charset="-127"/>
                </a:rPr>
                <a:t>대형 </a:t>
              </a:r>
              <a:r>
                <a:rPr lang="ko-KR" altLang="en-US" sz="2000">
                  <a:latin typeface="HY중고딕" pitchFamily="18" charset="-127"/>
                  <a:ea typeface="HY중고딕" pitchFamily="18" charset="-127"/>
                  <a:sym typeface="Wingdings" pitchFamily="2" charset="2"/>
                </a:rPr>
                <a:t> 소형 시스템</a:t>
              </a:r>
              <a:endParaRPr lang="ko-KR" altLang="en-US" sz="2000">
                <a:latin typeface="HY중고딕" pitchFamily="18" charset="-127"/>
                <a:ea typeface="HY중고딕" pitchFamily="18" charset="-127"/>
              </a:endParaRPr>
            </a:p>
          </p:txBody>
        </p:sp>
        <p:sp>
          <p:nvSpPr>
            <p:cNvPr id="33796" name="Rectangle 4"/>
            <p:cNvSpPr>
              <a:spLocks noChangeArrowheads="1"/>
            </p:cNvSpPr>
            <p:nvPr/>
          </p:nvSpPr>
          <p:spPr bwMode="auto">
            <a:xfrm>
              <a:off x="720" y="1632"/>
              <a:ext cx="1104" cy="384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50000">
                  <a:schemeClr val="bg1"/>
                </a:gs>
                <a:gs pos="100000">
                  <a:srgbClr val="FFFFCC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2000">
                  <a:latin typeface="HY중고딕" pitchFamily="18" charset="-127"/>
                  <a:ea typeface="HY중고딕" pitchFamily="18" charset="-127"/>
                </a:rPr>
                <a:t>데이터베이스 모델</a:t>
              </a:r>
            </a:p>
          </p:txBody>
        </p:sp>
        <p:sp>
          <p:nvSpPr>
            <p:cNvPr id="33797" name="Rectangle 5"/>
            <p:cNvSpPr>
              <a:spLocks noChangeArrowheads="1"/>
            </p:cNvSpPr>
            <p:nvPr/>
          </p:nvSpPr>
          <p:spPr bwMode="auto">
            <a:xfrm>
              <a:off x="3552" y="1632"/>
              <a:ext cx="1140" cy="384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50000">
                  <a:schemeClr val="bg1"/>
                </a:gs>
                <a:gs pos="100000">
                  <a:srgbClr val="FFFFCC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2000">
                  <a:latin typeface="HY중고딕" pitchFamily="18" charset="-127"/>
                  <a:ea typeface="HY중고딕" pitchFamily="18" charset="-127"/>
                </a:rPr>
                <a:t>기본 </a:t>
              </a:r>
              <a:r>
                <a:rPr lang="ko-KR" altLang="en-US" sz="2000">
                  <a:latin typeface="HY중고딕" pitchFamily="18" charset="-127"/>
                  <a:ea typeface="HY중고딕" pitchFamily="18" charset="-127"/>
                  <a:sym typeface="Wingdings" pitchFamily="2" charset="2"/>
                </a:rPr>
                <a:t> 부가 기능</a:t>
              </a:r>
            </a:p>
          </p:txBody>
        </p:sp>
        <p:sp>
          <p:nvSpPr>
            <p:cNvPr id="33798" name="Rectangle 6"/>
            <p:cNvSpPr>
              <a:spLocks noChangeArrowheads="1"/>
            </p:cNvSpPr>
            <p:nvPr/>
          </p:nvSpPr>
          <p:spPr bwMode="auto">
            <a:xfrm>
              <a:off x="1104" y="3408"/>
              <a:ext cx="1151" cy="384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50000">
                  <a:schemeClr val="bg1"/>
                </a:gs>
                <a:gs pos="100000">
                  <a:srgbClr val="FFFFCC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2000">
                  <a:latin typeface="HY중고딕" pitchFamily="18" charset="-127"/>
                  <a:ea typeface="HY중고딕" pitchFamily="18" charset="-127"/>
                </a:rPr>
                <a:t>클라이언트</a:t>
              </a:r>
              <a:r>
                <a:rPr lang="en-US" altLang="ko-KR" sz="2000">
                  <a:latin typeface="HY중고딕" pitchFamily="18" charset="-127"/>
                  <a:ea typeface="HY중고딕" pitchFamily="18" charset="-127"/>
                </a:rPr>
                <a:t>-</a:t>
              </a:r>
              <a:r>
                <a:rPr lang="ko-KR" altLang="en-US" sz="2000">
                  <a:latin typeface="HY중고딕" pitchFamily="18" charset="-127"/>
                  <a:ea typeface="HY중고딕" pitchFamily="18" charset="-127"/>
                </a:rPr>
                <a:t>서버 응용</a:t>
              </a:r>
            </a:p>
          </p:txBody>
        </p:sp>
        <p:sp>
          <p:nvSpPr>
            <p:cNvPr id="33799" name="Rectangle 7"/>
            <p:cNvSpPr>
              <a:spLocks noChangeArrowheads="1"/>
            </p:cNvSpPr>
            <p:nvPr/>
          </p:nvSpPr>
          <p:spPr bwMode="auto">
            <a:xfrm>
              <a:off x="3120" y="3408"/>
              <a:ext cx="1199" cy="384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50000">
                  <a:schemeClr val="bg1"/>
                </a:gs>
                <a:gs pos="100000">
                  <a:srgbClr val="FFFFCC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2000">
                  <a:latin typeface="HY중고딕" pitchFamily="18" charset="-127"/>
                  <a:ea typeface="HY중고딕" pitchFamily="18" charset="-127"/>
                </a:rPr>
                <a:t>중앙집중 </a:t>
              </a:r>
              <a:r>
                <a:rPr lang="ko-KR" altLang="en-US" sz="2000">
                  <a:latin typeface="HY중고딕" pitchFamily="18" charset="-127"/>
                  <a:ea typeface="HY중고딕" pitchFamily="18" charset="-127"/>
                  <a:sym typeface="Wingdings" pitchFamily="2" charset="2"/>
                </a:rPr>
                <a:t>  분산 응용</a:t>
              </a:r>
            </a:p>
          </p:txBody>
        </p:sp>
        <p:cxnSp>
          <p:nvCxnSpPr>
            <p:cNvPr id="18443" name="AutoShape 9"/>
            <p:cNvCxnSpPr>
              <a:cxnSpLocks noChangeShapeType="1"/>
              <a:stCxn id="18437" idx="0"/>
              <a:endCxn id="33795" idx="2"/>
            </p:cNvCxnSpPr>
            <p:nvPr/>
          </p:nvCxnSpPr>
          <p:spPr bwMode="auto">
            <a:xfrm flipV="1">
              <a:off x="2712" y="1296"/>
              <a:ext cx="0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444" name="AutoShape 10"/>
            <p:cNvCxnSpPr>
              <a:cxnSpLocks noChangeShapeType="1"/>
              <a:stCxn id="18437" idx="1"/>
              <a:endCxn id="33796" idx="2"/>
            </p:cNvCxnSpPr>
            <p:nvPr/>
          </p:nvCxnSpPr>
          <p:spPr bwMode="auto">
            <a:xfrm flipH="1" flipV="1">
              <a:off x="1272" y="2016"/>
              <a:ext cx="960" cy="39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445" name="AutoShape 11"/>
            <p:cNvCxnSpPr>
              <a:cxnSpLocks noChangeShapeType="1"/>
              <a:stCxn id="18437" idx="5"/>
              <a:endCxn id="33797" idx="2"/>
            </p:cNvCxnSpPr>
            <p:nvPr/>
          </p:nvCxnSpPr>
          <p:spPr bwMode="auto">
            <a:xfrm flipV="1">
              <a:off x="3192" y="2016"/>
              <a:ext cx="930" cy="39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446" name="AutoShape 12"/>
            <p:cNvCxnSpPr>
              <a:cxnSpLocks noChangeShapeType="1"/>
              <a:stCxn id="18437" idx="2"/>
              <a:endCxn id="33798" idx="0"/>
            </p:cNvCxnSpPr>
            <p:nvPr/>
          </p:nvCxnSpPr>
          <p:spPr bwMode="auto">
            <a:xfrm flipH="1">
              <a:off x="1680" y="2880"/>
              <a:ext cx="739" cy="5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447" name="AutoShape 13"/>
            <p:cNvCxnSpPr>
              <a:cxnSpLocks noChangeShapeType="1"/>
              <a:stCxn id="18437" idx="4"/>
              <a:endCxn id="33799" idx="0"/>
            </p:cNvCxnSpPr>
            <p:nvPr/>
          </p:nvCxnSpPr>
          <p:spPr bwMode="auto">
            <a:xfrm>
              <a:off x="3005" y="2880"/>
              <a:ext cx="715" cy="5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8448" name="Text Box 14"/>
            <p:cNvSpPr txBox="1">
              <a:spLocks noChangeArrowheads="1"/>
            </p:cNvSpPr>
            <p:nvPr/>
          </p:nvSpPr>
          <p:spPr bwMode="auto">
            <a:xfrm>
              <a:off x="2570" y="1728"/>
              <a:ext cx="359" cy="22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2800">
                  <a:latin typeface="HY중고딕" pitchFamily="18" charset="-127"/>
                  <a:ea typeface="HY중고딕" pitchFamily="18" charset="-127"/>
                </a:rPr>
                <a:t>크기</a:t>
              </a:r>
            </a:p>
          </p:txBody>
        </p:sp>
        <p:sp>
          <p:nvSpPr>
            <p:cNvPr id="18449" name="Text Box 15"/>
            <p:cNvSpPr txBox="1">
              <a:spLocks noChangeArrowheads="1"/>
            </p:cNvSpPr>
            <p:nvPr/>
          </p:nvSpPr>
          <p:spPr bwMode="auto">
            <a:xfrm>
              <a:off x="3312" y="2160"/>
              <a:ext cx="359" cy="22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2800">
                  <a:latin typeface="HY중고딕" pitchFamily="18" charset="-127"/>
                  <a:ea typeface="HY중고딕" pitchFamily="18" charset="-127"/>
                </a:rPr>
                <a:t>기능</a:t>
              </a:r>
            </a:p>
          </p:txBody>
        </p:sp>
        <p:sp>
          <p:nvSpPr>
            <p:cNvPr id="18450" name="Text Box 16"/>
            <p:cNvSpPr txBox="1">
              <a:spLocks noChangeArrowheads="1"/>
            </p:cNvSpPr>
            <p:nvPr/>
          </p:nvSpPr>
          <p:spPr bwMode="auto">
            <a:xfrm>
              <a:off x="3116" y="3000"/>
              <a:ext cx="359" cy="22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2800">
                  <a:latin typeface="HY중고딕" pitchFamily="18" charset="-127"/>
                  <a:ea typeface="HY중고딕" pitchFamily="18" charset="-127"/>
                </a:rPr>
                <a:t>분산</a:t>
              </a:r>
            </a:p>
          </p:txBody>
        </p:sp>
        <p:sp>
          <p:nvSpPr>
            <p:cNvPr id="18451" name="Text Box 17"/>
            <p:cNvSpPr txBox="1">
              <a:spLocks noChangeArrowheads="1"/>
            </p:cNvSpPr>
            <p:nvPr/>
          </p:nvSpPr>
          <p:spPr bwMode="auto">
            <a:xfrm>
              <a:off x="1723" y="2160"/>
              <a:ext cx="359" cy="22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2800">
                  <a:latin typeface="HY중고딕" pitchFamily="18" charset="-127"/>
                  <a:ea typeface="HY중고딕" pitchFamily="18" charset="-127"/>
                </a:rPr>
                <a:t>모델</a:t>
              </a:r>
            </a:p>
          </p:txBody>
        </p:sp>
        <p:sp>
          <p:nvSpPr>
            <p:cNvPr id="18452" name="Text Box 18"/>
            <p:cNvSpPr txBox="1">
              <a:spLocks noChangeArrowheads="1"/>
            </p:cNvSpPr>
            <p:nvPr/>
          </p:nvSpPr>
          <p:spPr bwMode="auto">
            <a:xfrm>
              <a:off x="1968" y="3000"/>
              <a:ext cx="359" cy="22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2800">
                  <a:latin typeface="HY중고딕" pitchFamily="18" charset="-127"/>
                  <a:ea typeface="HY중고딕" pitchFamily="18" charset="-127"/>
                </a:rPr>
                <a:t>부하</a:t>
              </a:r>
            </a:p>
          </p:txBody>
        </p:sp>
      </p:grpSp>
      <p:sp>
        <p:nvSpPr>
          <p:cNvPr id="18435" name="Rectangle 20"/>
          <p:cNvSpPr>
            <a:spLocks noChangeArrowheads="1"/>
          </p:cNvSpPr>
          <p:nvPr/>
        </p:nvSpPr>
        <p:spPr bwMode="auto">
          <a:xfrm>
            <a:off x="239713" y="1338263"/>
            <a:ext cx="13801725" cy="8640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3813" name="Rectangle 21"/>
          <p:cNvSpPr>
            <a:spLocks noChangeArrowheads="1"/>
          </p:cNvSpPr>
          <p:nvPr/>
        </p:nvSpPr>
        <p:spPr bwMode="auto">
          <a:xfrm>
            <a:off x="960438" y="977900"/>
            <a:ext cx="11880850" cy="8397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5. </a:t>
            </a:r>
            <a:r>
              <a:rPr lang="ko-KR" altLang="en-US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데이터베이스 시스템 역사 </a:t>
            </a:r>
            <a:r>
              <a:rPr lang="en-US" altLang="ko-KR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- </a:t>
            </a:r>
            <a:r>
              <a:rPr lang="ko-KR" altLang="en-US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데이터베이스 시스템 발전 이슈 </a:t>
            </a:r>
            <a:r>
              <a:rPr lang="en-US" altLang="ko-KR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-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3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WHERE </a:t>
            </a: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절</a:t>
            </a:r>
          </a:p>
        </p:txBody>
      </p:sp>
      <p:sp>
        <p:nvSpPr>
          <p:cNvPr id="163843" name="Rectangle 4"/>
          <p:cNvSpPr>
            <a:spLocks noChangeArrowheads="1"/>
          </p:cNvSpPr>
          <p:nvPr/>
        </p:nvSpPr>
        <p:spPr bwMode="blackWhite">
          <a:xfrm>
            <a:off x="1147763" y="1920875"/>
            <a:ext cx="3022600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항목</a:t>
            </a:r>
          </a:p>
        </p:txBody>
      </p:sp>
      <p:sp>
        <p:nvSpPr>
          <p:cNvPr id="163844" name="Rectangle 5"/>
          <p:cNvSpPr>
            <a:spLocks noChangeArrowheads="1"/>
          </p:cNvSpPr>
          <p:nvPr/>
        </p:nvSpPr>
        <p:spPr bwMode="blackWhite">
          <a:xfrm>
            <a:off x="4170363" y="1920875"/>
            <a:ext cx="9067800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용</a:t>
            </a:r>
          </a:p>
        </p:txBody>
      </p:sp>
      <p:sp>
        <p:nvSpPr>
          <p:cNvPr id="163845" name="Rectangle 6"/>
          <p:cNvSpPr>
            <a:spLocks noChangeArrowheads="1"/>
          </p:cNvSpPr>
          <p:nvPr/>
        </p:nvSpPr>
        <p:spPr bwMode="blackWhite">
          <a:xfrm>
            <a:off x="1147763" y="2479675"/>
            <a:ext cx="3022600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A= B</a:t>
            </a:r>
          </a:p>
        </p:txBody>
      </p:sp>
      <p:sp>
        <p:nvSpPr>
          <p:cNvPr id="163846" name="Rectangle 7"/>
          <p:cNvSpPr>
            <a:spLocks noChangeArrowheads="1"/>
          </p:cNvSpPr>
          <p:nvPr/>
        </p:nvSpPr>
        <p:spPr bwMode="blackWhite">
          <a:xfrm>
            <a:off x="4170363" y="2479675"/>
            <a:ext cx="9067800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같다</a:t>
            </a:r>
          </a:p>
        </p:txBody>
      </p:sp>
      <p:sp>
        <p:nvSpPr>
          <p:cNvPr id="163847" name="Rectangle 8"/>
          <p:cNvSpPr>
            <a:spLocks noChangeArrowheads="1"/>
          </p:cNvSpPr>
          <p:nvPr/>
        </p:nvSpPr>
        <p:spPr bwMode="blackWhite">
          <a:xfrm>
            <a:off x="1147763" y="3052763"/>
            <a:ext cx="3022600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A &lt;&gt; B, A != B</a:t>
            </a:r>
          </a:p>
        </p:txBody>
      </p:sp>
      <p:sp>
        <p:nvSpPr>
          <p:cNvPr id="163848" name="Rectangle 9"/>
          <p:cNvSpPr>
            <a:spLocks noChangeArrowheads="1"/>
          </p:cNvSpPr>
          <p:nvPr/>
        </p:nvSpPr>
        <p:spPr bwMode="blackWhite">
          <a:xfrm>
            <a:off x="4170363" y="3052763"/>
            <a:ext cx="9067800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같지않다</a:t>
            </a:r>
          </a:p>
        </p:txBody>
      </p:sp>
      <p:sp>
        <p:nvSpPr>
          <p:cNvPr id="163849" name="Rectangle 10"/>
          <p:cNvSpPr>
            <a:spLocks noChangeArrowheads="1"/>
          </p:cNvSpPr>
          <p:nvPr/>
        </p:nvSpPr>
        <p:spPr bwMode="blackWhite">
          <a:xfrm>
            <a:off x="1147763" y="3608388"/>
            <a:ext cx="3022600" cy="56673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A &lt; B, A &gt; B</a:t>
            </a:r>
          </a:p>
        </p:txBody>
      </p:sp>
      <p:sp>
        <p:nvSpPr>
          <p:cNvPr id="163850" name="Rectangle 11"/>
          <p:cNvSpPr>
            <a:spLocks noChangeArrowheads="1"/>
          </p:cNvSpPr>
          <p:nvPr/>
        </p:nvSpPr>
        <p:spPr bwMode="blackWhite">
          <a:xfrm>
            <a:off x="4170363" y="3608388"/>
            <a:ext cx="9067800" cy="5667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소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&lt;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대 비교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미만 또는 초과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63851" name="Rectangle 12"/>
          <p:cNvSpPr>
            <a:spLocks noChangeArrowheads="1"/>
          </p:cNvSpPr>
          <p:nvPr/>
        </p:nvSpPr>
        <p:spPr bwMode="auto">
          <a:xfrm>
            <a:off x="1147763" y="1708150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63852" name="AutoShape 13"/>
          <p:cNvSpPr>
            <a:spLocks noChangeArrowheads="1"/>
          </p:cNvSpPr>
          <p:nvPr/>
        </p:nvSpPr>
        <p:spPr bwMode="auto">
          <a:xfrm>
            <a:off x="1147763" y="1231900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200">
                <a:latin typeface="HY중고딕" pitchFamily="18" charset="-127"/>
                <a:ea typeface="굴림체" pitchFamily="49" charset="-127"/>
              </a:rPr>
              <a:t>비교연산자</a:t>
            </a:r>
          </a:p>
        </p:txBody>
      </p:sp>
      <p:sp>
        <p:nvSpPr>
          <p:cNvPr id="163853" name="Rectangle 14"/>
          <p:cNvSpPr>
            <a:spLocks noChangeArrowheads="1"/>
          </p:cNvSpPr>
          <p:nvPr/>
        </p:nvSpPr>
        <p:spPr bwMode="blackWhite">
          <a:xfrm>
            <a:off x="1147763" y="4173538"/>
            <a:ext cx="3022600" cy="56673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A &lt;= B, A&gt;= B</a:t>
            </a:r>
          </a:p>
        </p:txBody>
      </p:sp>
      <p:sp>
        <p:nvSpPr>
          <p:cNvPr id="163854" name="Rectangle 15"/>
          <p:cNvSpPr>
            <a:spLocks noChangeArrowheads="1"/>
          </p:cNvSpPr>
          <p:nvPr/>
        </p:nvSpPr>
        <p:spPr bwMode="blackWhite">
          <a:xfrm>
            <a:off x="4170363" y="4173538"/>
            <a:ext cx="9067800" cy="5667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소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&lt;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대 비교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이상 또는 이하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971792" name="Rectangle 16"/>
          <p:cNvSpPr>
            <a:spLocks noChangeArrowheads="1"/>
          </p:cNvSpPr>
          <p:nvPr/>
        </p:nvSpPr>
        <p:spPr bwMode="blackWhite">
          <a:xfrm>
            <a:off x="1133475" y="4873625"/>
            <a:ext cx="12091988" cy="31353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 중 판매가가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170,000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원인 상품 조회</a:t>
            </a:r>
          </a:p>
          <a:p>
            <a:pPr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63856" name="TextBox 15"/>
          <p:cNvSpPr txBox="1">
            <a:spLocks noChangeArrowheads="1"/>
          </p:cNvSpPr>
          <p:nvPr/>
        </p:nvSpPr>
        <p:spPr bwMode="auto">
          <a:xfrm>
            <a:off x="7632700" y="5513388"/>
            <a:ext cx="5689600" cy="163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 PROD_NAME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PROD_SALE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판매가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 PROD</a:t>
            </a: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  PROD_SALE = 170000;</a:t>
            </a:r>
          </a:p>
          <a:p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26" name="Rectangle 126"/>
          <p:cNvSpPr>
            <a:spLocks noChangeArrowheads="1"/>
          </p:cNvSpPr>
          <p:nvPr/>
        </p:nvSpPr>
        <p:spPr bwMode="blackWhite">
          <a:xfrm>
            <a:off x="1119188" y="1252538"/>
            <a:ext cx="12091987" cy="90693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 중 판매가가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170,000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원이 아닌 상품 조회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 중 판매가가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170,000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원 </a:t>
            </a:r>
            <a:r>
              <a:rPr lang="ko-KR" altLang="en-US" sz="2000" u="sng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초과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또는 </a:t>
            </a:r>
            <a:r>
              <a:rPr lang="ko-KR" altLang="en-US" sz="2000" u="sng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미만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인 상품 조회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64867" name="Rectangle 128"/>
          <p:cNvSpPr>
            <a:spLocks noChangeArrowheads="1"/>
          </p:cNvSpPr>
          <p:nvPr/>
        </p:nvSpPr>
        <p:spPr bwMode="auto">
          <a:xfrm>
            <a:off x="1147763" y="1087438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64868" name="AutoShape 129"/>
          <p:cNvSpPr>
            <a:spLocks noChangeArrowheads="1"/>
          </p:cNvSpPr>
          <p:nvPr/>
        </p:nvSpPr>
        <p:spPr bwMode="auto">
          <a:xfrm>
            <a:off x="1147763" y="600075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200">
                <a:latin typeface="HY중고딕" pitchFamily="18" charset="-127"/>
                <a:ea typeface="굴림체" pitchFamily="49" charset="-127"/>
              </a:rPr>
              <a:t>비교연산자</a:t>
            </a:r>
          </a:p>
        </p:txBody>
      </p:sp>
      <p:sp>
        <p:nvSpPr>
          <p:cNvPr id="164869" name="TextBox 4"/>
          <p:cNvSpPr txBox="1">
            <a:spLocks noChangeArrowheads="1"/>
          </p:cNvSpPr>
          <p:nvPr/>
        </p:nvSpPr>
        <p:spPr bwMode="auto">
          <a:xfrm>
            <a:off x="8064500" y="1439863"/>
            <a:ext cx="4679950" cy="286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282575"/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 PROD_NAME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,	PROD_SALE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판매가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 PROD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WHERE   PROD_SALE &lt;&gt; 170000;</a:t>
            </a:r>
          </a:p>
          <a:p>
            <a:pPr defTabSz="282575"/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SELECT  PROD_NAME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,  PROD_SALE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판매가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 PROD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WHERE   PROD_SALE != 170000;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64870" name="TextBox 5"/>
          <p:cNvSpPr txBox="1">
            <a:spLocks noChangeArrowheads="1"/>
          </p:cNvSpPr>
          <p:nvPr/>
        </p:nvSpPr>
        <p:spPr bwMode="auto">
          <a:xfrm>
            <a:off x="8569325" y="6080125"/>
            <a:ext cx="3990975" cy="317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PROD_NAME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	PROD_SALE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판매가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PROD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 PROD_SALE &lt; 170000;</a:t>
            </a:r>
          </a:p>
          <a:p>
            <a:pPr defTabSz="282575"/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PROD_NAME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	PROD_SALE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판매가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PROD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 PROD_SALE &gt; 170000;</a:t>
            </a:r>
          </a:p>
          <a:p>
            <a:pPr defTabSz="282575"/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02" name="Rectangle 2"/>
          <p:cNvSpPr>
            <a:spLocks noChangeArrowheads="1"/>
          </p:cNvSpPr>
          <p:nvPr/>
        </p:nvSpPr>
        <p:spPr bwMode="blackWhite">
          <a:xfrm>
            <a:off x="1119188" y="1252538"/>
            <a:ext cx="12091987" cy="40274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 중 판매가가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170,000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원이상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또는 이하인 상품 조회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prod_sale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판매가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FROM prod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WHERE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prod_sale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&lt;=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170000;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prod_sale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판매가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FROM prod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WHERE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prod_sale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&gt;=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170000;</a:t>
            </a: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65891" name="Rectangle 3"/>
          <p:cNvSpPr>
            <a:spLocks noChangeArrowheads="1"/>
          </p:cNvSpPr>
          <p:nvPr/>
        </p:nvSpPr>
        <p:spPr bwMode="auto">
          <a:xfrm>
            <a:off x="1147763" y="1087438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65892" name="AutoShape 4"/>
          <p:cNvSpPr>
            <a:spLocks noChangeArrowheads="1"/>
          </p:cNvSpPr>
          <p:nvPr/>
        </p:nvSpPr>
        <p:spPr bwMode="auto">
          <a:xfrm>
            <a:off x="1147763" y="600075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비교연산자</a:t>
            </a:r>
          </a:p>
        </p:txBody>
      </p:sp>
      <p:sp>
        <p:nvSpPr>
          <p:cNvPr id="972805" name="Rectangle 5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5400675"/>
            <a:ext cx="12091987" cy="19208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 중 매입가가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200,000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원 이하인 상품을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( 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상품코드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매입가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972806" name="Rectangle 6">
            <a:hlinkClick r:id="rId3"/>
          </p:cNvPr>
          <p:cNvSpPr>
            <a:spLocks noChangeArrowheads="1"/>
          </p:cNvSpPr>
          <p:nvPr/>
        </p:nvSpPr>
        <p:spPr bwMode="blackWhite">
          <a:xfrm>
            <a:off x="1119188" y="7440613"/>
            <a:ext cx="12091987" cy="28813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 중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76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월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일 이후에 태어난 회원을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단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주민등록번호 앞자리로 비교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 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회원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 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주민등록번호 앞자리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65895" name="TextBox 6"/>
          <p:cNvSpPr txBox="1">
            <a:spLocks noChangeArrowheads="1"/>
          </p:cNvSpPr>
          <p:nvPr/>
        </p:nvSpPr>
        <p:spPr bwMode="auto">
          <a:xfrm>
            <a:off x="8137525" y="5256213"/>
            <a:ext cx="5689600" cy="193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PROD_ID  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PROD_NAME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PROD_COST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매입가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PROD</a:t>
            </a: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 PROD_COST &lt;= 200000;</a:t>
            </a:r>
          </a:p>
          <a:p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65896" name="TextBox 7"/>
          <p:cNvSpPr txBox="1">
            <a:spLocks noChangeArrowheads="1"/>
          </p:cNvSpPr>
          <p:nvPr/>
        </p:nvSpPr>
        <p:spPr bwMode="auto">
          <a:xfrm>
            <a:off x="7272338" y="8424863"/>
            <a:ext cx="5689600" cy="163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 MEM_ID    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ID”</a:t>
            </a: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MEM_NAME  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회원명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MEM_REGNO1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주민등록번호앞자리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 MEMBER</a:t>
            </a: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  MEM_REGNO1 &gt;= ‘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19760101';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WHERE </a:t>
            </a: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절</a:t>
            </a:r>
          </a:p>
        </p:txBody>
      </p:sp>
      <p:sp>
        <p:nvSpPr>
          <p:cNvPr id="166915" name="Rectangle 23"/>
          <p:cNvSpPr>
            <a:spLocks noChangeArrowheads="1"/>
          </p:cNvSpPr>
          <p:nvPr/>
        </p:nvSpPr>
        <p:spPr bwMode="blackWhite">
          <a:xfrm>
            <a:off x="1147763" y="1920875"/>
            <a:ext cx="4532312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항목</a:t>
            </a:r>
          </a:p>
        </p:txBody>
      </p:sp>
      <p:sp>
        <p:nvSpPr>
          <p:cNvPr id="166916" name="Rectangle 24"/>
          <p:cNvSpPr>
            <a:spLocks noChangeArrowheads="1"/>
          </p:cNvSpPr>
          <p:nvPr/>
        </p:nvSpPr>
        <p:spPr bwMode="blackWhite">
          <a:xfrm>
            <a:off x="5680075" y="1920875"/>
            <a:ext cx="7558088" cy="566738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용</a:t>
            </a:r>
          </a:p>
        </p:txBody>
      </p:sp>
      <p:sp>
        <p:nvSpPr>
          <p:cNvPr id="166917" name="Rectangle 25"/>
          <p:cNvSpPr>
            <a:spLocks noChangeArrowheads="1"/>
          </p:cNvSpPr>
          <p:nvPr/>
        </p:nvSpPr>
        <p:spPr bwMode="blackWhite">
          <a:xfrm>
            <a:off x="1147763" y="2479675"/>
            <a:ext cx="4532312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조건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1) AND 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조건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2)</a:t>
            </a:r>
          </a:p>
        </p:txBody>
      </p:sp>
      <p:sp>
        <p:nvSpPr>
          <p:cNvPr id="166918" name="Rectangle 26"/>
          <p:cNvSpPr>
            <a:spLocks noChangeArrowheads="1"/>
          </p:cNvSpPr>
          <p:nvPr/>
        </p:nvSpPr>
        <p:spPr bwMode="blackWhite">
          <a:xfrm>
            <a:off x="5680075" y="2479675"/>
            <a:ext cx="7558088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조건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도 참이고 조건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도 참인 경우</a:t>
            </a:r>
          </a:p>
        </p:txBody>
      </p:sp>
      <p:sp>
        <p:nvSpPr>
          <p:cNvPr id="166919" name="Rectangle 29"/>
          <p:cNvSpPr>
            <a:spLocks noChangeArrowheads="1"/>
          </p:cNvSpPr>
          <p:nvPr/>
        </p:nvSpPr>
        <p:spPr bwMode="auto">
          <a:xfrm>
            <a:off x="1147763" y="1757363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66920" name="AutoShape 30"/>
          <p:cNvSpPr>
            <a:spLocks noChangeArrowheads="1"/>
          </p:cNvSpPr>
          <p:nvPr/>
        </p:nvSpPr>
        <p:spPr bwMode="auto">
          <a:xfrm>
            <a:off x="1147763" y="1296988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논리연산자</a:t>
            </a:r>
          </a:p>
        </p:txBody>
      </p:sp>
      <p:sp>
        <p:nvSpPr>
          <p:cNvPr id="166921" name="Rectangle 31"/>
          <p:cNvSpPr>
            <a:spLocks noChangeArrowheads="1"/>
          </p:cNvSpPr>
          <p:nvPr/>
        </p:nvSpPr>
        <p:spPr bwMode="blackWhite">
          <a:xfrm>
            <a:off x="1147763" y="3048000"/>
            <a:ext cx="4532312" cy="56673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조건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1) OR 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조건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2)</a:t>
            </a:r>
          </a:p>
        </p:txBody>
      </p:sp>
      <p:sp>
        <p:nvSpPr>
          <p:cNvPr id="166922" name="Rectangle 32"/>
          <p:cNvSpPr>
            <a:spLocks noChangeArrowheads="1"/>
          </p:cNvSpPr>
          <p:nvPr/>
        </p:nvSpPr>
        <p:spPr bwMode="blackWhite">
          <a:xfrm>
            <a:off x="5680075" y="3048000"/>
            <a:ext cx="7558088" cy="56673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조건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 참이거나 조건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가 참인 경우</a:t>
            </a:r>
          </a:p>
        </p:txBody>
      </p:sp>
      <p:sp>
        <p:nvSpPr>
          <p:cNvPr id="166923" name="Rectangle 35"/>
          <p:cNvSpPr>
            <a:spLocks noChangeArrowheads="1"/>
          </p:cNvSpPr>
          <p:nvPr/>
        </p:nvSpPr>
        <p:spPr bwMode="blackWhite">
          <a:xfrm>
            <a:off x="1147763" y="3625850"/>
            <a:ext cx="4532312" cy="56673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NOT(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조건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1)</a:t>
            </a:r>
          </a:p>
        </p:txBody>
      </p:sp>
      <p:sp>
        <p:nvSpPr>
          <p:cNvPr id="166924" name="Rectangle 36"/>
          <p:cNvSpPr>
            <a:spLocks noChangeArrowheads="1"/>
          </p:cNvSpPr>
          <p:nvPr/>
        </p:nvSpPr>
        <p:spPr bwMode="blackWhite">
          <a:xfrm>
            <a:off x="5680075" y="3625850"/>
            <a:ext cx="7558088" cy="56673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조건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 아닌경우 참</a:t>
            </a:r>
          </a:p>
        </p:txBody>
      </p:sp>
      <p:sp>
        <p:nvSpPr>
          <p:cNvPr id="166925" name="Rectangle 39"/>
          <p:cNvSpPr>
            <a:spLocks noChangeArrowheads="1"/>
          </p:cNvSpPr>
          <p:nvPr/>
        </p:nvSpPr>
        <p:spPr bwMode="blackWhite">
          <a:xfrm>
            <a:off x="1147763" y="4192588"/>
            <a:ext cx="4532312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우선순위</a:t>
            </a:r>
          </a:p>
        </p:txBody>
      </p:sp>
      <p:sp>
        <p:nvSpPr>
          <p:cNvPr id="166926" name="Rectangle 40"/>
          <p:cNvSpPr>
            <a:spLocks noChangeArrowheads="1"/>
          </p:cNvSpPr>
          <p:nvPr/>
        </p:nvSpPr>
        <p:spPr bwMode="blackWhite">
          <a:xfrm>
            <a:off x="5680075" y="4192588"/>
            <a:ext cx="7558088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 ), NOT, AND, OR</a:t>
            </a:r>
          </a:p>
        </p:txBody>
      </p:sp>
      <p:sp>
        <p:nvSpPr>
          <p:cNvPr id="444474" name="Rectangle 58"/>
          <p:cNvSpPr>
            <a:spLocks noChangeArrowheads="1"/>
          </p:cNvSpPr>
          <p:nvPr/>
        </p:nvSpPr>
        <p:spPr bwMode="blackWhite">
          <a:xfrm>
            <a:off x="1119188" y="4921250"/>
            <a:ext cx="12091987" cy="43195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 중 상품분류가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P201(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여성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캐쥬얼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이고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판매가가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170,000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원인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상품 조회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66928" name="TextBox 15"/>
          <p:cNvSpPr txBox="1">
            <a:spLocks noChangeArrowheads="1"/>
          </p:cNvSpPr>
          <p:nvPr/>
        </p:nvSpPr>
        <p:spPr bwMode="auto">
          <a:xfrm>
            <a:off x="8208963" y="6264275"/>
            <a:ext cx="3390900" cy="243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282575">
              <a:lnSpc>
                <a:spcPct val="110000"/>
              </a:lnSpc>
            </a:pP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PROD_NAME 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</a:pP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	PROD_LGU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상품분류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</a:pP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	PROD_SALE 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판매가</a:t>
            </a:r>
          </a:p>
          <a:p>
            <a:pPr defTabSz="282575">
              <a:lnSpc>
                <a:spcPct val="110000"/>
              </a:lnSpc>
            </a:pP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PROD</a:t>
            </a:r>
          </a:p>
          <a:p>
            <a:pPr defTabSz="282575">
              <a:lnSpc>
                <a:spcPct val="110000"/>
              </a:lnSpc>
            </a:pP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 PROD_LGU= 'P201'</a:t>
            </a:r>
          </a:p>
          <a:p>
            <a:pPr defTabSz="282575">
              <a:lnSpc>
                <a:spcPct val="110000"/>
              </a:lnSpc>
            </a:pP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AND    PROD_SALE= 170000;</a:t>
            </a:r>
          </a:p>
          <a:p>
            <a:pPr defTabSz="282575"/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863" name="Rectangle 15"/>
          <p:cNvSpPr>
            <a:spLocks noChangeArrowheads="1"/>
          </p:cNvSpPr>
          <p:nvPr/>
        </p:nvSpPr>
        <p:spPr bwMode="blackWhite">
          <a:xfrm>
            <a:off x="1119188" y="617538"/>
            <a:ext cx="12091987" cy="64627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 중 상품분류가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P201(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여성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캐쥬얼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이거나 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판매가가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170,000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원인  상품 조회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 중 상품분류가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P201(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여성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캐쥬얼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도 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아니고 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판매가가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170,000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원도 아닌 상품 조회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974864" name="Rectangle 16">
            <a:hlinkClick r:id="rId2"/>
          </p:cNvPr>
          <p:cNvSpPr>
            <a:spLocks noChangeArrowheads="1"/>
          </p:cNvSpPr>
          <p:nvPr/>
        </p:nvSpPr>
        <p:spPr bwMode="blackWhite">
          <a:xfrm>
            <a:off x="1079500" y="6421438"/>
            <a:ext cx="12091988" cy="30003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 중 판매가가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300,000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원 이상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500,000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원 </a:t>
            </a: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이하인 상품을 검색  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( 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상품코드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판매가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 b="0">
              <a:latin typeface="HY중고딕" pitchFamily="18" charset="-127"/>
            </a:endParaRPr>
          </a:p>
        </p:txBody>
      </p:sp>
      <p:sp>
        <p:nvSpPr>
          <p:cNvPr id="167940" name="TextBox 3"/>
          <p:cNvSpPr txBox="1">
            <a:spLocks noChangeArrowheads="1"/>
          </p:cNvSpPr>
          <p:nvPr/>
        </p:nvSpPr>
        <p:spPr bwMode="auto">
          <a:xfrm>
            <a:off x="7561263" y="1008063"/>
            <a:ext cx="4375150" cy="224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PROD_NAME 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	PROD_LGU  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상품분류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	PROD_SALE 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판매가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PROD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 PROD_LGU = 'P201'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OR     PROD_SALE = 170000;</a:t>
            </a:r>
          </a:p>
          <a:p>
            <a:pPr defTabSz="282575"/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67941" name="TextBox 4"/>
          <p:cNvSpPr txBox="1">
            <a:spLocks noChangeArrowheads="1"/>
          </p:cNvSpPr>
          <p:nvPr/>
        </p:nvSpPr>
        <p:spPr bwMode="auto">
          <a:xfrm>
            <a:off x="6480175" y="3473450"/>
            <a:ext cx="6724650" cy="193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   PROD_NAME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 PROD_LGU 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상품분류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	   PROD_SALE 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판매가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   PROD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NOT(PROD_LGU = 'P201' OR PROD_SALE = 170000);</a:t>
            </a:r>
          </a:p>
          <a:p>
            <a:pPr defTabSz="282575"/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67942" name="TextBox 5"/>
          <p:cNvSpPr txBox="1">
            <a:spLocks noChangeArrowheads="1"/>
          </p:cNvSpPr>
          <p:nvPr/>
        </p:nvSpPr>
        <p:spPr bwMode="auto">
          <a:xfrm>
            <a:off x="6048375" y="7345363"/>
            <a:ext cx="6853238" cy="193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PROD_ID  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	PROD_NAME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	PROD_SALE AS “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판매가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PROD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(PROD_SALE &gt;= 300000 AND PROD_SALE &lt;= 500000);</a:t>
            </a:r>
          </a:p>
          <a:p>
            <a:pPr defTabSz="282575"/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WHERE </a:t>
            </a: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절</a:t>
            </a:r>
          </a:p>
        </p:txBody>
      </p:sp>
      <p:sp>
        <p:nvSpPr>
          <p:cNvPr id="168963" name="Rectangle 21"/>
          <p:cNvSpPr>
            <a:spLocks noChangeArrowheads="1"/>
          </p:cNvSpPr>
          <p:nvPr/>
        </p:nvSpPr>
        <p:spPr bwMode="auto">
          <a:xfrm>
            <a:off x="1147763" y="1700213"/>
            <a:ext cx="12001500" cy="8572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68964" name="AutoShape 22"/>
          <p:cNvSpPr>
            <a:spLocks noChangeArrowheads="1"/>
          </p:cNvSpPr>
          <p:nvPr/>
        </p:nvSpPr>
        <p:spPr bwMode="auto">
          <a:xfrm>
            <a:off x="1147763" y="1200150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기타연산자</a:t>
            </a:r>
          </a:p>
        </p:txBody>
      </p:sp>
      <p:sp>
        <p:nvSpPr>
          <p:cNvPr id="168965" name="Rectangle 25"/>
          <p:cNvSpPr>
            <a:spLocks noChangeArrowheads="1"/>
          </p:cNvSpPr>
          <p:nvPr/>
        </p:nvSpPr>
        <p:spPr bwMode="blackWhite">
          <a:xfrm>
            <a:off x="1147763" y="1868488"/>
            <a:ext cx="3022600" cy="113188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</a:t>
            </a:r>
          </a:p>
        </p:txBody>
      </p:sp>
      <p:sp>
        <p:nvSpPr>
          <p:cNvPr id="168966" name="Rectangle 26"/>
          <p:cNvSpPr>
            <a:spLocks noChangeArrowheads="1"/>
          </p:cNvSpPr>
          <p:nvPr/>
        </p:nvSpPr>
        <p:spPr bwMode="blackWhite">
          <a:xfrm>
            <a:off x="4170363" y="1868488"/>
            <a:ext cx="9067800" cy="1131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질의 탐색을 위해 사용될 둘이상의 표현식을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지정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(NOT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연산자와 함께 사용 가능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445477" name="Rectangle 37"/>
          <p:cNvSpPr>
            <a:spLocks noChangeArrowheads="1"/>
          </p:cNvSpPr>
          <p:nvPr/>
        </p:nvSpPr>
        <p:spPr bwMode="blackWhite">
          <a:xfrm>
            <a:off x="1119188" y="3074988"/>
            <a:ext cx="12091987" cy="29257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 중 판매가가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150,000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원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,170,000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원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                      330,000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원인 상품 조회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445482" name="Rectangle 42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6121400"/>
            <a:ext cx="12091987" cy="42005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b="0">
                <a:latin typeface="HY중고딕" pitchFamily="18" charset="-127"/>
              </a:rPr>
              <a:t>-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회원테이블에서 회원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C001, F001, W001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인 회원만 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( 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회원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회원명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68969" name="TextBox 8"/>
          <p:cNvSpPr txBox="1">
            <a:spLocks noChangeArrowheads="1"/>
          </p:cNvSpPr>
          <p:nvPr/>
        </p:nvSpPr>
        <p:spPr bwMode="auto">
          <a:xfrm>
            <a:off x="6624836" y="3888507"/>
            <a:ext cx="6510115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SELECT PROD_NAME </a:t>
            </a:r>
            <a:r>
              <a:rPr lang="en-US" altLang="ko-KR" sz="2000" b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   AS “</a:t>
            </a:r>
            <a:r>
              <a:rPr lang="ko-KR" altLang="en-US" sz="2000" b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상품</a:t>
            </a:r>
            <a:r>
              <a:rPr lang="en-US" altLang="ko-KR" sz="2000" b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”</a:t>
            </a:r>
          </a:p>
          <a:p>
            <a:pPr defTabSz="282575"/>
            <a:r>
              <a:rPr lang="en-US" altLang="ko-KR" sz="2000" b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           ,</a:t>
            </a:r>
            <a:r>
              <a:rPr lang="en-US" altLang="ko-KR" sz="2000" b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	PROD_SALE </a:t>
            </a:r>
            <a:r>
              <a:rPr lang="en-US" altLang="ko-KR" sz="2000" b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    AS “</a:t>
            </a:r>
            <a:r>
              <a:rPr lang="ko-KR" altLang="en-US" sz="2000" b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판매가</a:t>
            </a:r>
            <a:r>
              <a:rPr lang="en-US" altLang="ko-KR" sz="2000" b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”</a:t>
            </a:r>
            <a:endParaRPr lang="ko-KR" altLang="en-US" sz="2000" b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FROM </a:t>
            </a:r>
            <a:r>
              <a:rPr lang="en-US" altLang="ko-KR" sz="2000" b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    PROD</a:t>
            </a:r>
            <a:endParaRPr lang="en-US" altLang="ko-KR" sz="2000" b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WHERE </a:t>
            </a:r>
            <a:r>
              <a:rPr lang="en-US" altLang="ko-KR" sz="2000" b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  PROD_SALE </a:t>
            </a:r>
            <a:r>
              <a:rPr lang="en-US" altLang="ko-KR" sz="2000" b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IN (150000, 170000, 330000);</a:t>
            </a:r>
          </a:p>
          <a:p>
            <a:pPr defTabSz="282575"/>
            <a:endParaRPr lang="ko-KR" altLang="en-US" sz="2000" b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168970" name="TextBox 9"/>
          <p:cNvSpPr txBox="1">
            <a:spLocks noChangeArrowheads="1"/>
          </p:cNvSpPr>
          <p:nvPr/>
        </p:nvSpPr>
        <p:spPr bwMode="auto">
          <a:xfrm>
            <a:off x="6840538" y="7327900"/>
            <a:ext cx="5190845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 b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SELECT MEM_ID AS </a:t>
            </a:r>
            <a:r>
              <a:rPr lang="ko-KR" altLang="en-US" sz="2000" b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회원</a:t>
            </a:r>
            <a:r>
              <a:rPr lang="en-US" altLang="ko-KR" sz="2000" b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ID</a:t>
            </a:r>
          </a:p>
          <a:p>
            <a:r>
              <a:rPr lang="en-US" altLang="ko-KR" sz="2000" b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           , </a:t>
            </a:r>
            <a:r>
              <a:rPr lang="en-US" altLang="ko-KR" sz="2000" b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MEM_NAME AS </a:t>
            </a:r>
            <a:r>
              <a:rPr lang="ko-KR" altLang="en-US" sz="2000" b="0" err="1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회원명</a:t>
            </a:r>
            <a:endParaRPr lang="ko-KR" altLang="en-US" sz="2000" b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  <a:p>
            <a:r>
              <a:rPr lang="en-US" altLang="ko-KR" sz="2000" b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FROM </a:t>
            </a:r>
            <a:r>
              <a:rPr lang="en-US" altLang="ko-KR" sz="2000" b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   MEMBER </a:t>
            </a:r>
            <a:endParaRPr lang="en-US" altLang="ko-KR" sz="2000" b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  <a:p>
            <a:r>
              <a:rPr lang="en-US" altLang="ko-KR" sz="2000" b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WHERE </a:t>
            </a:r>
            <a:r>
              <a:rPr lang="en-US" altLang="ko-KR" sz="2000" b="0" smtClean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 MEM_ID </a:t>
            </a:r>
            <a:r>
              <a:rPr lang="en-US" altLang="ko-KR" sz="2000" b="0">
                <a:solidFill>
                  <a:srgbClr val="FF0000"/>
                </a:solidFill>
                <a:latin typeface="새굴림" pitchFamily="18" charset="-127"/>
                <a:ea typeface="새굴림" pitchFamily="18" charset="-127"/>
              </a:rPr>
              <a:t>IN('c001','f001','w001');</a:t>
            </a:r>
            <a:endParaRPr lang="ko-KR" altLang="en-US" sz="2000" b="0">
              <a:solidFill>
                <a:srgbClr val="FF0000"/>
              </a:solidFill>
              <a:latin typeface="새굴림" pitchFamily="18" charset="-127"/>
              <a:ea typeface="새굴림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880" name="Rectangle 8"/>
          <p:cNvSpPr>
            <a:spLocks noChangeArrowheads="1"/>
          </p:cNvSpPr>
          <p:nvPr/>
        </p:nvSpPr>
        <p:spPr bwMode="blackWhite">
          <a:xfrm>
            <a:off x="1119188" y="600075"/>
            <a:ext cx="12091987" cy="36560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 분류테이블에서 현재 상품테이블에 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존재하는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분류만 검색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분류코드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분류명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975882" name="Rectangle 10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4303713"/>
            <a:ext cx="12091987" cy="48180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 분류테이블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(LPROD)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에서 현재 상품테이블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(PROD)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에 존재하지 않는 분류만 검색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( 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 분류코드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분류명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69988" name="TextBox 3"/>
          <p:cNvSpPr txBox="1">
            <a:spLocks noChangeArrowheads="1"/>
          </p:cNvSpPr>
          <p:nvPr/>
        </p:nvSpPr>
        <p:spPr bwMode="auto">
          <a:xfrm>
            <a:off x="6768852" y="2232323"/>
            <a:ext cx="6340197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LPROD_GU  AS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“</a:t>
            </a:r>
            <a:r>
              <a:rPr lang="ko-KR" altLang="en-US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분류코드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pPr defTabSz="282575"/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LPROD_NM  AS “</a:t>
            </a:r>
            <a:r>
              <a:rPr lang="ko-KR" altLang="en-US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분류명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LPROD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LPROD_GU 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IN (SELECT PROD_LGU FROM PROD );</a:t>
            </a:r>
          </a:p>
        </p:txBody>
      </p:sp>
      <p:sp>
        <p:nvSpPr>
          <p:cNvPr id="169989" name="TextBox 4"/>
          <p:cNvSpPr txBox="1">
            <a:spLocks noChangeArrowheads="1"/>
          </p:cNvSpPr>
          <p:nvPr/>
        </p:nvSpPr>
        <p:spPr bwMode="auto">
          <a:xfrm>
            <a:off x="5545138" y="6308725"/>
            <a:ext cx="685315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LPROD_GU  AS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“</a:t>
            </a:r>
            <a:r>
              <a:rPr lang="ko-KR" altLang="en-US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분류코드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pPr defTabSz="282575"/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	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LPROD_NM  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AS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“</a:t>
            </a:r>
            <a:r>
              <a:rPr lang="ko-KR" altLang="en-US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분류명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LPROD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LPROD_GU 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NOT IN (SELECT PROD_LGU FROM PROD );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WHERE </a:t>
            </a: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절</a:t>
            </a:r>
          </a:p>
        </p:txBody>
      </p:sp>
      <p:sp>
        <p:nvSpPr>
          <p:cNvPr id="171011" name="Rectangle 9"/>
          <p:cNvSpPr>
            <a:spLocks noChangeArrowheads="1"/>
          </p:cNvSpPr>
          <p:nvPr/>
        </p:nvSpPr>
        <p:spPr bwMode="blackWhite">
          <a:xfrm>
            <a:off x="1147763" y="1827213"/>
            <a:ext cx="3022600" cy="113347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BETWEEN</a:t>
            </a:r>
          </a:p>
        </p:txBody>
      </p:sp>
      <p:sp>
        <p:nvSpPr>
          <p:cNvPr id="171012" name="Rectangle 10"/>
          <p:cNvSpPr>
            <a:spLocks noChangeArrowheads="1"/>
          </p:cNvSpPr>
          <p:nvPr/>
        </p:nvSpPr>
        <p:spPr bwMode="blackWhite">
          <a:xfrm>
            <a:off x="4170363" y="1827213"/>
            <a:ext cx="9067800" cy="1133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범위내의 모든 값을 탐색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두 범위의 한계 값을 포함</a:t>
            </a:r>
          </a:p>
        </p:txBody>
      </p:sp>
      <p:sp>
        <p:nvSpPr>
          <p:cNvPr id="615437" name="Rectangle 13"/>
          <p:cNvSpPr>
            <a:spLocks noChangeArrowheads="1"/>
          </p:cNvSpPr>
          <p:nvPr/>
        </p:nvSpPr>
        <p:spPr bwMode="blackWhite">
          <a:xfrm>
            <a:off x="1119188" y="3000375"/>
            <a:ext cx="12091987" cy="44402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 중 판매가가 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100,000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원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부터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300,000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원 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사이의 상품 조회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71014" name="Rectangle 14"/>
          <p:cNvSpPr>
            <a:spLocks noChangeArrowheads="1"/>
          </p:cNvSpPr>
          <p:nvPr/>
        </p:nvSpPr>
        <p:spPr bwMode="auto">
          <a:xfrm>
            <a:off x="1147763" y="1677988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71015" name="AutoShape 15"/>
          <p:cNvSpPr>
            <a:spLocks noChangeArrowheads="1"/>
          </p:cNvSpPr>
          <p:nvPr/>
        </p:nvSpPr>
        <p:spPr bwMode="auto">
          <a:xfrm>
            <a:off x="1147763" y="1200150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기타연산자</a:t>
            </a:r>
          </a:p>
        </p:txBody>
      </p:sp>
      <p:sp>
        <p:nvSpPr>
          <p:cNvPr id="615442" name="Rectangle 18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7561263"/>
            <a:ext cx="12091987" cy="27701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 중 생일이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1975-01-01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에서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1976-12-31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사이에 태어난 회원을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( 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회원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 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생일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71017" name="TextBox 8"/>
          <p:cNvSpPr txBox="1">
            <a:spLocks noChangeArrowheads="1"/>
          </p:cNvSpPr>
          <p:nvPr/>
        </p:nvSpPr>
        <p:spPr bwMode="auto">
          <a:xfrm>
            <a:off x="4824636" y="3168427"/>
            <a:ext cx="5827236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PROD_NAME 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AS “</a:t>
            </a:r>
            <a:r>
              <a:rPr lang="ko-KR" altLang="en-US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pPr defTabSz="282575"/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	PROD_SALE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AS “</a:t>
            </a:r>
            <a:r>
              <a:rPr lang="ko-KR" altLang="en-US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판매가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PROD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PROD_SALE  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BETWEEN 100000 AND 300000;</a:t>
            </a:r>
          </a:p>
          <a:p>
            <a:pPr defTabSz="282575"/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PROD_NAME AS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“</a:t>
            </a:r>
            <a:r>
              <a:rPr lang="ko-KR" altLang="en-US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pPr defTabSz="282575"/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PROD_SALE AS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“</a:t>
            </a:r>
            <a:r>
              <a:rPr lang="ko-KR" altLang="en-US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판매가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PROD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PROD_SALE 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&gt;= 100000</a:t>
            </a:r>
          </a:p>
          <a:p>
            <a:pPr defTabSz="282575"/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AND    PROD_SALE 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&lt;= 300000;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71018" name="TextBox 9"/>
          <p:cNvSpPr txBox="1">
            <a:spLocks noChangeArrowheads="1"/>
          </p:cNvSpPr>
          <p:nvPr/>
        </p:nvSpPr>
        <p:spPr bwMode="auto">
          <a:xfrm>
            <a:off x="5832748" y="8353003"/>
            <a:ext cx="7494359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MEM_ID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AS “</a:t>
            </a:r>
            <a:r>
              <a:rPr lang="ko-KR" altLang="en-US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ID”</a:t>
            </a:r>
          </a:p>
          <a:p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	MEM_NAME AS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“</a:t>
            </a:r>
            <a:r>
              <a:rPr lang="ko-KR" altLang="en-US" sz="2000" b="0" err="1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회원명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	MEM_BIR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AS “</a:t>
            </a:r>
            <a:r>
              <a:rPr lang="ko-KR" altLang="en-US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생일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MEMBER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MEM_BIR 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BETWEEN ‘1975-01-01’ AND ‘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1976-12-31';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905" name="Rectangle 9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600075"/>
            <a:ext cx="12091987" cy="39512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 중 매입가가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300,000~1,500,000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이고 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판매가가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800,000~2,000,000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인 상품을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( 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상품명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매입가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판매가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976906" name="Rectangle 10">
            <a:hlinkClick r:id="rId3"/>
          </p:cNvPr>
          <p:cNvSpPr>
            <a:spLocks noChangeArrowheads="1"/>
          </p:cNvSpPr>
          <p:nvPr/>
        </p:nvSpPr>
        <p:spPr bwMode="blackWhite">
          <a:xfrm>
            <a:off x="1119188" y="4600575"/>
            <a:ext cx="12091987" cy="35607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 중 생일이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1975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 생이 아닌 회원을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 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회원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 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생일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algn="ctr"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algn="ctr"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algn="ctr"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72036" name="TextBox 3"/>
          <p:cNvSpPr txBox="1">
            <a:spLocks noChangeArrowheads="1"/>
          </p:cNvSpPr>
          <p:nvPr/>
        </p:nvSpPr>
        <p:spPr bwMode="auto">
          <a:xfrm>
            <a:off x="6480820" y="2088307"/>
            <a:ext cx="5981125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PROD_NAME AS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“</a:t>
            </a:r>
            <a:r>
              <a:rPr lang="ko-KR" altLang="en-US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	PROD_COST AS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“</a:t>
            </a:r>
            <a:r>
              <a:rPr lang="ko-KR" altLang="en-US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매입가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	PROD_SALE AS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“</a:t>
            </a:r>
            <a:r>
              <a:rPr lang="ko-KR" altLang="en-US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판매가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PROD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(PROD_COST BETWEEN 300000 AND 1500000</a:t>
            </a:r>
          </a:p>
          <a:p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AND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	PROD_SALE BETWEEN 800000 AND 2000000);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72037" name="TextBox 4"/>
          <p:cNvSpPr txBox="1">
            <a:spLocks noChangeArrowheads="1"/>
          </p:cNvSpPr>
          <p:nvPr/>
        </p:nvSpPr>
        <p:spPr bwMode="auto">
          <a:xfrm>
            <a:off x="5328692" y="6336779"/>
            <a:ext cx="800732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MEM_ID   AS “</a:t>
            </a:r>
            <a:r>
              <a:rPr lang="ko-KR" altLang="en-US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ID”</a:t>
            </a:r>
          </a:p>
          <a:p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	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MEM_NAME 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AS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“</a:t>
            </a:r>
            <a:r>
              <a:rPr lang="ko-KR" altLang="en-US" sz="2000" b="0" err="1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회원명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	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MEM_BIR  AS “</a:t>
            </a:r>
            <a:r>
              <a:rPr lang="ko-KR" altLang="en-US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생일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MEMBER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NOT(MEM_BIR BETWEEN ‘1975-01-01’ AND ‘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1975-12-31');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WHERE </a:t>
            </a: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절</a:t>
            </a:r>
          </a:p>
        </p:txBody>
      </p:sp>
      <p:sp>
        <p:nvSpPr>
          <p:cNvPr id="173059" name="Rectangle 5"/>
          <p:cNvSpPr>
            <a:spLocks noChangeArrowheads="1"/>
          </p:cNvSpPr>
          <p:nvPr/>
        </p:nvSpPr>
        <p:spPr bwMode="blackWhite">
          <a:xfrm>
            <a:off x="1147763" y="1920875"/>
            <a:ext cx="3022600" cy="2119313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LIKE</a:t>
            </a:r>
          </a:p>
        </p:txBody>
      </p:sp>
      <p:sp>
        <p:nvSpPr>
          <p:cNvPr id="173060" name="Rectangle 6"/>
          <p:cNvSpPr>
            <a:spLocks noChangeArrowheads="1"/>
          </p:cNvSpPr>
          <p:nvPr/>
        </p:nvSpPr>
        <p:spPr bwMode="blackWhite">
          <a:xfrm>
            <a:off x="4170363" y="1920875"/>
            <a:ext cx="9067800" cy="211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컬럼 값을 지정된 패턴과 비교하여 문자형태가 같은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Row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를 검색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Wildcard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를 사용 문자의 형태 지정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% :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여러 문자        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_ :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한 문자</a:t>
            </a:r>
          </a:p>
          <a:p>
            <a:r>
              <a:rPr lang="ko-KR" altLang="en-US">
                <a:latin typeface="HY중고딕" pitchFamily="18" charset="-127"/>
              </a:rPr>
              <a:t> </a:t>
            </a:r>
            <a:r>
              <a:rPr lang="en-US" altLang="ko-KR">
                <a:latin typeface="HY중고딕" pitchFamily="18" charset="-127"/>
              </a:rPr>
              <a:t>"%" </a:t>
            </a:r>
            <a:r>
              <a:rPr lang="ko-KR" altLang="en-US">
                <a:latin typeface="HY중고딕" pitchFamily="18" charset="-127"/>
              </a:rPr>
              <a:t>나 </a:t>
            </a:r>
            <a:r>
              <a:rPr lang="en-US" altLang="ko-KR">
                <a:latin typeface="HY중고딕" pitchFamily="18" charset="-127"/>
              </a:rPr>
              <a:t>"_" </a:t>
            </a:r>
            <a:r>
              <a:rPr lang="ko-KR" altLang="en-US">
                <a:latin typeface="HY중고딕" pitchFamily="18" charset="-127"/>
              </a:rPr>
              <a:t>을 검색하기 위해서는 </a:t>
            </a:r>
            <a:r>
              <a:rPr lang="en-US" altLang="ko-KR">
                <a:latin typeface="HY중고딕" pitchFamily="18" charset="-127"/>
              </a:rPr>
              <a:t>ESCAPE </a:t>
            </a:r>
            <a:r>
              <a:rPr lang="ko-KR" altLang="en-US">
                <a:latin typeface="HY중고딕" pitchFamily="18" charset="-127"/>
              </a:rPr>
              <a:t>사용</a:t>
            </a:r>
          </a:p>
        </p:txBody>
      </p:sp>
      <p:sp>
        <p:nvSpPr>
          <p:cNvPr id="616455" name="Rectangle 7"/>
          <p:cNvSpPr>
            <a:spLocks noChangeArrowheads="1"/>
          </p:cNvSpPr>
          <p:nvPr/>
        </p:nvSpPr>
        <p:spPr bwMode="blackWhite">
          <a:xfrm>
            <a:off x="1119188" y="4379913"/>
            <a:ext cx="12091987" cy="57007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LIKE '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형태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또는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NOT LIKE '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형태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'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</a:t>
            </a:r>
          </a:p>
        </p:txBody>
      </p:sp>
      <p:sp>
        <p:nvSpPr>
          <p:cNvPr id="173062" name="Rectangle 8"/>
          <p:cNvSpPr>
            <a:spLocks noChangeArrowheads="1"/>
          </p:cNvSpPr>
          <p:nvPr/>
        </p:nvSpPr>
        <p:spPr bwMode="auto">
          <a:xfrm>
            <a:off x="1147763" y="1778000"/>
            <a:ext cx="12001500" cy="109538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173063" name="AutoShape 9"/>
          <p:cNvSpPr>
            <a:spLocks noChangeArrowheads="1"/>
          </p:cNvSpPr>
          <p:nvPr/>
        </p:nvSpPr>
        <p:spPr bwMode="auto">
          <a:xfrm>
            <a:off x="1147763" y="1287463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기타연산자</a:t>
            </a:r>
          </a:p>
        </p:txBody>
      </p:sp>
      <p:sp>
        <p:nvSpPr>
          <p:cNvPr id="173064" name="TextBox 7"/>
          <p:cNvSpPr txBox="1">
            <a:spLocks noChangeArrowheads="1"/>
          </p:cNvSpPr>
          <p:nvPr/>
        </p:nvSpPr>
        <p:spPr bwMode="auto">
          <a:xfrm>
            <a:off x="7128892" y="5040635"/>
            <a:ext cx="4288353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PROD_ID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AS “</a:t>
            </a:r>
            <a:r>
              <a:rPr lang="ko-KR" altLang="en-US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</a:p>
          <a:p>
            <a:pPr defTabSz="282575"/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PROD_NAME AS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“</a:t>
            </a:r>
            <a:r>
              <a:rPr lang="ko-KR" altLang="en-US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PROD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PROD_NAME 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LIKE  '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삼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%';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PROD_ID 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			  PROD_NAME 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상품명 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PROD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PROD_NAME LIKE  '_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성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%';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PROD_ID 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			PROD_NAME </a:t>
            </a:r>
            <a:r>
              <a:rPr lang="ko-KR" altLang="en-US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상품명 </a:t>
            </a:r>
            <a:endParaRPr lang="en-US" altLang="ko-KR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PROD</a:t>
            </a:r>
          </a:p>
          <a:p>
            <a:pPr defTabSz="282575"/>
            <a:r>
              <a:rPr lang="en-US" altLang="ko-KR" sz="2000" b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PROD_NAME LIKE  '%</a:t>
            </a:r>
            <a:r>
              <a:rPr lang="ko-KR" altLang="en-US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치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';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" name="포인트가 5개인 별 1"/>
          <p:cNvSpPr/>
          <p:nvPr/>
        </p:nvSpPr>
        <p:spPr bwMode="auto">
          <a:xfrm>
            <a:off x="1152228" y="1920875"/>
            <a:ext cx="432048" cy="432048"/>
          </a:xfrm>
          <a:prstGeom prst="star5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0" name="포인트가 5개인 별 9"/>
          <p:cNvSpPr/>
          <p:nvPr/>
        </p:nvSpPr>
        <p:spPr bwMode="auto">
          <a:xfrm>
            <a:off x="1539364" y="1920875"/>
            <a:ext cx="432048" cy="432048"/>
          </a:xfrm>
          <a:prstGeom prst="star5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1" name="포인트가 5개인 별 10"/>
          <p:cNvSpPr/>
          <p:nvPr/>
        </p:nvSpPr>
        <p:spPr bwMode="auto">
          <a:xfrm>
            <a:off x="1925709" y="1920875"/>
            <a:ext cx="432048" cy="432048"/>
          </a:xfrm>
          <a:prstGeom prst="star5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2" name="포인트가 5개인 별 11"/>
          <p:cNvSpPr/>
          <p:nvPr/>
        </p:nvSpPr>
        <p:spPr bwMode="auto">
          <a:xfrm>
            <a:off x="2338181" y="1920875"/>
            <a:ext cx="432048" cy="432048"/>
          </a:xfrm>
          <a:prstGeom prst="star5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3" name="포인트가 5개인 별 12"/>
          <p:cNvSpPr/>
          <p:nvPr/>
        </p:nvSpPr>
        <p:spPr bwMode="auto">
          <a:xfrm>
            <a:off x="2659063" y="1920875"/>
            <a:ext cx="432048" cy="432048"/>
          </a:xfrm>
          <a:prstGeom prst="star5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043"/>
          <p:cNvSpPr>
            <a:spLocks noChangeArrowheads="1"/>
          </p:cNvSpPr>
          <p:nvPr/>
        </p:nvSpPr>
        <p:spPr bwMode="auto">
          <a:xfrm>
            <a:off x="239713" y="1344613"/>
            <a:ext cx="13801725" cy="8640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65556" name="Rectangle 1044"/>
          <p:cNvSpPr>
            <a:spLocks noChangeArrowheads="1"/>
          </p:cNvSpPr>
          <p:nvPr/>
        </p:nvSpPr>
        <p:spPr bwMode="auto">
          <a:xfrm>
            <a:off x="960438" y="704850"/>
            <a:ext cx="11880850" cy="8397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5. </a:t>
            </a:r>
            <a:r>
              <a:rPr lang="ko-KR" altLang="en-US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데이터베이스 시스템 역사 </a:t>
            </a:r>
            <a:r>
              <a:rPr lang="en-US" altLang="ko-KR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- </a:t>
            </a:r>
            <a:r>
              <a:rPr lang="ko-KR" altLang="en-US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트랜잭션의 특징 </a:t>
            </a:r>
            <a:r>
              <a:rPr lang="en-US" altLang="ko-KR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-</a:t>
            </a:r>
          </a:p>
        </p:txBody>
      </p:sp>
      <p:pic>
        <p:nvPicPr>
          <p:cNvPr id="19460" name="Picture 104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61113" y="1771650"/>
            <a:ext cx="7402512" cy="799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1" name="Text Box 1046"/>
          <p:cNvSpPr txBox="1">
            <a:spLocks noChangeArrowheads="1"/>
          </p:cNvSpPr>
          <p:nvPr/>
        </p:nvSpPr>
        <p:spPr bwMode="auto">
          <a:xfrm>
            <a:off x="257175" y="2232025"/>
            <a:ext cx="5322888" cy="606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  <a:buClr>
                <a:srgbClr val="FF3300"/>
              </a:buClr>
              <a:buFont typeface="Wingdings" pitchFamily="2" charset="2"/>
              <a:buChar char="v"/>
            </a:pPr>
            <a:r>
              <a:rPr lang="en-US" altLang="ko-KR" sz="2000" smtClean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000" err="1" smtClean="0">
                <a:latin typeface="HY중고딕" pitchFamily="18" charset="-127"/>
                <a:ea typeface="HY중고딕" pitchFamily="18" charset="-127"/>
              </a:rPr>
              <a:t>원자성</a:t>
            </a:r>
            <a:r>
              <a:rPr lang="en-US" altLang="ko-KR" sz="2000" smtClean="0">
                <a:latin typeface="HY중고딕" pitchFamily="18" charset="-127"/>
                <a:ea typeface="HY중고딕" pitchFamily="18" charset="-127"/>
              </a:rPr>
              <a:t>(Atomicity) : </a:t>
            </a:r>
            <a:r>
              <a:rPr lang="ko-KR" altLang="en-US" sz="2000" b="0" smtClean="0">
                <a:latin typeface="HY중고딕" pitchFamily="18" charset="-127"/>
                <a:ea typeface="HY중고딕" pitchFamily="18" charset="-127"/>
                <a:cs typeface="신명조"/>
              </a:rPr>
              <a:t>트랜잭션의 처리는 </a:t>
            </a:r>
          </a:p>
          <a:p>
            <a:pPr>
              <a:lnSpc>
                <a:spcPct val="140000"/>
              </a:lnSpc>
              <a:buClr>
                <a:srgbClr val="FF3300"/>
              </a:buClr>
              <a:buFont typeface="Wingdings" pitchFamily="2" charset="2"/>
              <a:buNone/>
            </a:pPr>
            <a:r>
              <a:rPr lang="ko-KR" altLang="en-US" sz="2000" b="0" smtClean="0">
                <a:latin typeface="HY중고딕" pitchFamily="18" charset="-127"/>
                <a:ea typeface="HY중고딕" pitchFamily="18" charset="-127"/>
                <a:cs typeface="신명조"/>
              </a:rPr>
              <a:t> 완전히 끝마치지 않을 경우에는 전혀</a:t>
            </a:r>
          </a:p>
          <a:p>
            <a:pPr>
              <a:lnSpc>
                <a:spcPct val="140000"/>
              </a:lnSpc>
              <a:buClr>
                <a:srgbClr val="FF3300"/>
              </a:buClr>
              <a:buFont typeface="Wingdings" pitchFamily="2" charset="2"/>
              <a:buNone/>
            </a:pPr>
            <a:r>
              <a:rPr lang="ko-KR" altLang="en-US" sz="2000" b="0" smtClean="0">
                <a:latin typeface="HY중고딕" pitchFamily="18" charset="-127"/>
                <a:ea typeface="HY중고딕" pitchFamily="18" charset="-127"/>
                <a:cs typeface="신명조"/>
              </a:rPr>
              <a:t> 이루어지지 않은 것과 같아야 한다</a:t>
            </a:r>
            <a:r>
              <a:rPr lang="en-US" altLang="ko-KR" sz="2000" b="0" smtClean="0">
                <a:latin typeface="HY중고딕" pitchFamily="18" charset="-127"/>
                <a:ea typeface="HY중고딕" pitchFamily="18" charset="-127"/>
                <a:cs typeface="신명조"/>
              </a:rPr>
              <a:t>.</a:t>
            </a:r>
          </a:p>
          <a:p>
            <a:pPr>
              <a:lnSpc>
                <a:spcPct val="140000"/>
              </a:lnSpc>
              <a:buClr>
                <a:srgbClr val="FF3300"/>
              </a:buClr>
              <a:buFont typeface="Wingdings" pitchFamily="2" charset="2"/>
              <a:buNone/>
            </a:pPr>
            <a:r>
              <a:rPr lang="en-US" altLang="ko-KR" sz="2000" b="0" smtClean="0">
                <a:latin typeface="HY중고딕" pitchFamily="18" charset="-127"/>
                <a:ea typeface="HY중고딕" pitchFamily="18" charset="-127"/>
                <a:cs typeface="신명조"/>
              </a:rPr>
              <a:t> </a:t>
            </a:r>
            <a:r>
              <a:rPr lang="ko-KR" altLang="en-US" sz="2000" b="0" smtClean="0">
                <a:latin typeface="HY중고딕" pitchFamily="18" charset="-127"/>
                <a:ea typeface="HY중고딕" pitchFamily="18" charset="-127"/>
                <a:cs typeface="신명조"/>
              </a:rPr>
              <a:t>이러한 특성을 </a:t>
            </a:r>
            <a:r>
              <a:rPr lang="en-US" altLang="ko-KR" sz="2000" b="0" smtClean="0">
                <a:latin typeface="HY중고딕" pitchFamily="18" charset="-127"/>
                <a:ea typeface="HY중고딕" pitchFamily="18" charset="-127"/>
                <a:cs typeface="신명조"/>
              </a:rPr>
              <a:t>All or Nothing"</a:t>
            </a:r>
            <a:r>
              <a:rPr lang="ko-KR" altLang="en-US" sz="2000" b="0" smtClean="0">
                <a:latin typeface="HY중고딕" pitchFamily="18" charset="-127"/>
                <a:ea typeface="HY중고딕" pitchFamily="18" charset="-127"/>
                <a:cs typeface="신명조"/>
              </a:rPr>
              <a:t>이라 한다</a:t>
            </a:r>
            <a:r>
              <a:rPr lang="en-US" altLang="ko-KR" sz="2000" b="0" smtClean="0">
                <a:latin typeface="HY중고딕" pitchFamily="18" charset="-127"/>
                <a:ea typeface="HY중고딕" pitchFamily="18" charset="-127"/>
                <a:cs typeface="신명조"/>
              </a:rPr>
              <a:t>.</a:t>
            </a:r>
          </a:p>
          <a:p>
            <a:pPr>
              <a:lnSpc>
                <a:spcPct val="140000"/>
              </a:lnSpc>
              <a:buClr>
                <a:srgbClr val="FF3300"/>
              </a:buClr>
              <a:buFont typeface="Wingdings" pitchFamily="2" charset="2"/>
              <a:buNone/>
            </a:pPr>
            <a:endParaRPr lang="en-US" altLang="ko-KR" sz="2000" smtClean="0">
              <a:latin typeface="HY중고딕" pitchFamily="18" charset="-127"/>
              <a:ea typeface="HY중고딕" pitchFamily="18" charset="-127"/>
            </a:endParaRPr>
          </a:p>
          <a:p>
            <a:pPr>
              <a:lnSpc>
                <a:spcPct val="140000"/>
              </a:lnSpc>
              <a:buClr>
                <a:srgbClr val="FF3300"/>
              </a:buClr>
              <a:buFont typeface="Wingdings" pitchFamily="2" charset="2"/>
              <a:buChar char="v"/>
            </a:pPr>
            <a:r>
              <a:rPr lang="en-US" altLang="ko-KR" sz="2000" smtClean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000" smtClean="0">
                <a:latin typeface="HY중고딕" pitchFamily="18" charset="-127"/>
                <a:ea typeface="HY중고딕" pitchFamily="18" charset="-127"/>
              </a:rPr>
              <a:t>일관성</a:t>
            </a:r>
            <a:r>
              <a:rPr lang="en-US" altLang="ko-KR" sz="2000" smtClean="0">
                <a:latin typeface="HY중고딕" pitchFamily="18" charset="-127"/>
                <a:ea typeface="HY중고딕" pitchFamily="18" charset="-127"/>
              </a:rPr>
              <a:t>(Consistency) : </a:t>
            </a:r>
            <a:r>
              <a:rPr lang="ko-KR" altLang="en-US" sz="2000" b="0" smtClean="0">
                <a:latin typeface="HY중고딕" pitchFamily="18" charset="-127"/>
                <a:ea typeface="HY중고딕" pitchFamily="18" charset="-127"/>
              </a:rPr>
              <a:t>트랜잭션들간의</a:t>
            </a:r>
          </a:p>
          <a:p>
            <a:pPr>
              <a:lnSpc>
                <a:spcPct val="140000"/>
              </a:lnSpc>
              <a:buClr>
                <a:srgbClr val="FF3300"/>
              </a:buClr>
              <a:buFont typeface="Wingdings" pitchFamily="2" charset="2"/>
              <a:buNone/>
            </a:pPr>
            <a:r>
              <a:rPr lang="ko-KR" altLang="en-US" sz="2000" b="0" smtClean="0">
                <a:latin typeface="HY중고딕" pitchFamily="18" charset="-127"/>
                <a:ea typeface="HY중고딕" pitchFamily="18" charset="-127"/>
              </a:rPr>
              <a:t> 영향이 한 방향으로만 전달되어야 한다</a:t>
            </a:r>
            <a:r>
              <a:rPr lang="en-US" altLang="ko-KR" sz="2000" b="0" smtClean="0"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>
              <a:lnSpc>
                <a:spcPct val="140000"/>
              </a:lnSpc>
              <a:buClr>
                <a:srgbClr val="FF3300"/>
              </a:buClr>
              <a:buFont typeface="Wingdings" pitchFamily="2" charset="2"/>
              <a:buNone/>
            </a:pPr>
            <a:endParaRPr lang="en-US" altLang="ko-KR" sz="2000" smtClean="0">
              <a:latin typeface="HY중고딕" pitchFamily="18" charset="-127"/>
              <a:ea typeface="HY중고딕" pitchFamily="18" charset="-127"/>
            </a:endParaRPr>
          </a:p>
          <a:p>
            <a:pPr>
              <a:lnSpc>
                <a:spcPct val="140000"/>
              </a:lnSpc>
              <a:buClr>
                <a:srgbClr val="FF3300"/>
              </a:buClr>
              <a:buFont typeface="Wingdings" pitchFamily="2" charset="2"/>
              <a:buChar char="v"/>
            </a:pPr>
            <a:r>
              <a:rPr lang="en-US" altLang="ko-KR" sz="2000" smtClean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000" smtClean="0">
                <a:latin typeface="HY중고딕" pitchFamily="18" charset="-127"/>
                <a:ea typeface="HY중고딕" pitchFamily="18" charset="-127"/>
              </a:rPr>
              <a:t>고립성</a:t>
            </a:r>
            <a:r>
              <a:rPr lang="en-US" altLang="ko-KR" sz="2000" smtClean="0">
                <a:latin typeface="HY중고딕" pitchFamily="18" charset="-127"/>
                <a:ea typeface="HY중고딕" pitchFamily="18" charset="-127"/>
              </a:rPr>
              <a:t>(Isolation) : </a:t>
            </a:r>
            <a:r>
              <a:rPr lang="ko-KR" altLang="en-US" sz="2000" b="0" smtClean="0">
                <a:latin typeface="HY중고딕" pitchFamily="18" charset="-127"/>
                <a:ea typeface="HY중고딕" pitchFamily="18" charset="-127"/>
              </a:rPr>
              <a:t>트랜잭션의 부분적인</a:t>
            </a:r>
          </a:p>
          <a:p>
            <a:pPr>
              <a:lnSpc>
                <a:spcPct val="140000"/>
              </a:lnSpc>
              <a:buClr>
                <a:srgbClr val="FF3300"/>
              </a:buClr>
              <a:buFont typeface="Wingdings" pitchFamily="2" charset="2"/>
              <a:buNone/>
            </a:pPr>
            <a:r>
              <a:rPr lang="ko-KR" altLang="en-US" sz="2000" b="0" smtClean="0">
                <a:latin typeface="HY중고딕" pitchFamily="18" charset="-127"/>
                <a:ea typeface="HY중고딕" pitchFamily="18" charset="-127"/>
              </a:rPr>
              <a:t> 상태를 다른 트랜잭션에 제공해서는 </a:t>
            </a:r>
            <a:r>
              <a:rPr lang="ko-KR" altLang="en-US" sz="2000" b="0" err="1" smtClean="0">
                <a:latin typeface="HY중고딕" pitchFamily="18" charset="-127"/>
                <a:ea typeface="HY중고딕" pitchFamily="18" charset="-127"/>
              </a:rPr>
              <a:t>안된다</a:t>
            </a:r>
            <a:r>
              <a:rPr lang="en-US" altLang="ko-KR" sz="2000" b="0" smtClean="0"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>
              <a:lnSpc>
                <a:spcPct val="140000"/>
              </a:lnSpc>
              <a:buClr>
                <a:srgbClr val="FF3300"/>
              </a:buClr>
              <a:buFont typeface="Wingdings" pitchFamily="2" charset="2"/>
              <a:buNone/>
            </a:pPr>
            <a:endParaRPr lang="en-US" altLang="ko-KR" sz="2000" smtClean="0">
              <a:latin typeface="HY중고딕" pitchFamily="18" charset="-127"/>
              <a:ea typeface="HY중고딕" pitchFamily="18" charset="-127"/>
            </a:endParaRPr>
          </a:p>
          <a:p>
            <a:pPr>
              <a:lnSpc>
                <a:spcPct val="140000"/>
              </a:lnSpc>
              <a:buClr>
                <a:srgbClr val="FF3300"/>
              </a:buClr>
              <a:buFont typeface="Wingdings" pitchFamily="2" charset="2"/>
              <a:buChar char="v"/>
            </a:pPr>
            <a:r>
              <a:rPr lang="en-US" altLang="ko-KR" sz="2000" smtClean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000" smtClean="0">
                <a:latin typeface="HY중고딕" pitchFamily="18" charset="-127"/>
                <a:ea typeface="HY중고딕" pitchFamily="18" charset="-127"/>
              </a:rPr>
              <a:t>지속성</a:t>
            </a:r>
            <a:r>
              <a:rPr lang="en-US" altLang="ko-KR" sz="2000" smtClean="0">
                <a:latin typeface="HY중고딕" pitchFamily="18" charset="-127"/>
                <a:ea typeface="HY중고딕" pitchFamily="18" charset="-127"/>
              </a:rPr>
              <a:t>(Durability) : </a:t>
            </a:r>
            <a:r>
              <a:rPr lang="ko-KR" altLang="en-US" sz="2000" b="0" smtClean="0">
                <a:latin typeface="HY중고딕" pitchFamily="18" charset="-127"/>
                <a:ea typeface="HY중고딕" pitchFamily="18" charset="-127"/>
              </a:rPr>
              <a:t>성공적인 트랜잭션의</a:t>
            </a:r>
          </a:p>
          <a:p>
            <a:pPr>
              <a:lnSpc>
                <a:spcPct val="140000"/>
              </a:lnSpc>
              <a:buClr>
                <a:srgbClr val="FF3300"/>
              </a:buClr>
              <a:buFont typeface="Wingdings" pitchFamily="2" charset="2"/>
              <a:buNone/>
            </a:pPr>
            <a:r>
              <a:rPr lang="ko-KR" altLang="en-US" sz="2000" b="0" smtClean="0">
                <a:latin typeface="HY중고딕" pitchFamily="18" charset="-127"/>
                <a:ea typeface="HY중고딕" pitchFamily="18" charset="-127"/>
              </a:rPr>
              <a:t> 수행 후에는 반드시 데이터베이스</a:t>
            </a:r>
          </a:p>
          <a:p>
            <a:pPr>
              <a:lnSpc>
                <a:spcPct val="140000"/>
              </a:lnSpc>
              <a:buClr>
                <a:srgbClr val="FF3300"/>
              </a:buClr>
              <a:buFont typeface="Wingdings" pitchFamily="2" charset="2"/>
              <a:buNone/>
            </a:pPr>
            <a:r>
              <a:rPr lang="ko-KR" altLang="en-US" sz="2000" b="0" smtClean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000" b="0" smtClean="0">
                <a:latin typeface="HY중고딕" pitchFamily="18" charset="-127"/>
                <a:ea typeface="HY중고딕" pitchFamily="18" charset="-127"/>
              </a:rPr>
              <a:t>(</a:t>
            </a:r>
            <a:r>
              <a:rPr lang="ko-KR" altLang="en-US" sz="2000" b="0" smtClean="0">
                <a:latin typeface="HY중고딕" pitchFamily="18" charset="-127"/>
                <a:ea typeface="HY중고딕" pitchFamily="18" charset="-127"/>
              </a:rPr>
              <a:t>디스크</a:t>
            </a:r>
            <a:r>
              <a:rPr lang="en-US" altLang="ko-KR" sz="2000" b="0" smtClean="0">
                <a:latin typeface="HY중고딕" pitchFamily="18" charset="-127"/>
                <a:ea typeface="HY중고딕" pitchFamily="18" charset="-127"/>
              </a:rPr>
              <a:t>)</a:t>
            </a:r>
            <a:r>
              <a:rPr lang="ko-KR" altLang="en-US" sz="2000" b="0" smtClean="0">
                <a:latin typeface="HY중고딕" pitchFamily="18" charset="-127"/>
                <a:ea typeface="HY중고딕" pitchFamily="18" charset="-127"/>
              </a:rPr>
              <a:t>에 반영하여야 한다</a:t>
            </a:r>
            <a:r>
              <a:rPr lang="en-US" altLang="ko-KR" sz="2000" b="0" smtClean="0">
                <a:latin typeface="HY중고딕" pitchFamily="18" charset="-127"/>
                <a:ea typeface="HY중고딕" pitchFamily="18" charset="-127"/>
              </a:rPr>
              <a:t>.</a:t>
            </a:r>
            <a:endParaRPr lang="en-US" altLang="ko-KR" sz="2000" b="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2148" y="8316430"/>
            <a:ext cx="38074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err="1"/>
              <a:t>願一告知</a:t>
            </a:r>
            <a:endParaRPr lang="ko-KR" altLang="en-US" sz="720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925" name="Rectangle 5"/>
          <p:cNvSpPr>
            <a:spLocks noChangeArrowheads="1"/>
          </p:cNvSpPr>
          <p:nvPr/>
        </p:nvSpPr>
        <p:spPr bwMode="blackWhite">
          <a:xfrm>
            <a:off x="1119188" y="585788"/>
            <a:ext cx="12091987" cy="50673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상품코드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상품명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FROM prod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WHERE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NOT LIKE  '%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치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‘;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상품코드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상품명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FROM prod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WHERE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LIKE  '%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여름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%‘;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분류코드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lprod_nm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분류명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FROM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WHERE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lprod_nm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LIKE '%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홍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\%'  ESCAPE '\‘;</a:t>
            </a:r>
          </a:p>
        </p:txBody>
      </p:sp>
      <p:sp>
        <p:nvSpPr>
          <p:cNvPr id="977928" name="Rectangle 8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5703888"/>
            <a:ext cx="12091987" cy="19764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회원테이블에서 김씨 성을 가진 회원을 </a:t>
            </a: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  ( 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 회원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성명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977929" name="Rectangle 9">
            <a:hlinkClick r:id="rId3"/>
          </p:cNvPr>
          <p:cNvSpPr>
            <a:spLocks noChangeArrowheads="1"/>
          </p:cNvSpPr>
          <p:nvPr/>
        </p:nvSpPr>
        <p:spPr bwMode="blackWhite">
          <a:xfrm>
            <a:off x="1119188" y="7800975"/>
            <a:ext cx="12091987" cy="25209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Tx/>
              <a:buChar char="-"/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회원테이블의 주민등록번호 앞자리를 </a:t>
            </a: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검색하여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1975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년생을 제외한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회원을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 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회원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성명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주민등록번호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74085" name="TextBox 4"/>
          <p:cNvSpPr txBox="1">
            <a:spLocks noChangeArrowheads="1"/>
          </p:cNvSpPr>
          <p:nvPr/>
        </p:nvSpPr>
        <p:spPr bwMode="auto">
          <a:xfrm>
            <a:off x="5976938" y="5740400"/>
            <a:ext cx="326403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MEM_ID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ID,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MEM_NAME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성명</a:t>
            </a:r>
            <a:endParaRPr lang="en-US" altLang="ko-KR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MEMBER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MEM_NAME LIKE ‘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김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%';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74086" name="TextBox 5"/>
          <p:cNvSpPr txBox="1">
            <a:spLocks noChangeArrowheads="1"/>
          </p:cNvSpPr>
          <p:nvPr/>
        </p:nvSpPr>
        <p:spPr bwMode="auto">
          <a:xfrm>
            <a:off x="5976938" y="7896225"/>
            <a:ext cx="4652962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MEM_ID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ID,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MEM_NAME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성명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MEM_REGNO1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주민등록번호앞자리</a:t>
            </a:r>
            <a:endParaRPr lang="en-US" altLang="ko-KR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MEMBER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MEM_REGNO1 NOT LIKE ‘1975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%';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ChangeArrowheads="1"/>
          </p:cNvSpPr>
          <p:nvPr/>
        </p:nvSpPr>
        <p:spPr bwMode="blackWhite">
          <a:xfrm>
            <a:off x="114935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2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 개요 </a:t>
            </a:r>
          </a:p>
        </p:txBody>
      </p:sp>
      <p:sp>
        <p:nvSpPr>
          <p:cNvPr id="619684" name="Rectangle 164"/>
          <p:cNvSpPr>
            <a:spLocks noChangeArrowheads="1"/>
          </p:cNvSpPr>
          <p:nvPr/>
        </p:nvSpPr>
        <p:spPr bwMode="blackWhite">
          <a:xfrm>
            <a:off x="1128713" y="1317625"/>
            <a:ext cx="12091987" cy="79390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marL="342900" indent="-342900">
              <a:buFont typeface="Wingdings" pitchFamily="2" charset="2"/>
              <a:buChar char="l"/>
            </a:pP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함수란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? </a:t>
            </a:r>
            <a:r>
              <a:rPr lang="ko-KR" altLang="en-US" sz="2000" smtClean="0">
                <a:latin typeface="굴림체" pitchFamily="49" charset="-127"/>
                <a:ea typeface="굴림체" pitchFamily="49" charset="-127"/>
              </a:rPr>
              <a:t>미리 만들어 놓은 작은 프로그램으로 혼자서 실행되지 않고 다른 함수에 의해서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/>
            </a:r>
            <a:br>
              <a:rPr lang="ko-KR" altLang="en-US" sz="2000">
                <a:latin typeface="굴림체" pitchFamily="49" charset="-127"/>
                <a:ea typeface="굴림체" pitchFamily="49" charset="-127"/>
              </a:rPr>
            </a:b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r>
              <a:rPr lang="ko-KR" altLang="en-US" sz="2000" smtClean="0">
                <a:latin typeface="굴림체" pitchFamily="49" charset="-127"/>
                <a:ea typeface="굴림체" pitchFamily="49" charset="-127"/>
              </a:rPr>
              <a:t>                  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 호출을 받아야만 실행되는 프로그램 </a:t>
            </a:r>
          </a:p>
          <a:p>
            <a:pPr defTabSz="282575">
              <a:defRPr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 </a:t>
            </a: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 SQL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함수 </a:t>
            </a:r>
          </a:p>
          <a:p>
            <a:pPr lvl="1" defTabSz="282575">
              <a:buSzPct val="60000"/>
              <a:buFont typeface="Wingdings" pitchFamily="2" charset="2"/>
              <a:buChar char="l"/>
              <a:defRPr/>
            </a:pP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err="1">
                <a:latin typeface="HY중고딕" pitchFamily="18" charset="-127"/>
                <a:ea typeface="굴림체" pitchFamily="49" charset="-127"/>
              </a:rPr>
              <a:t>컬럼의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 값이나 데이터 타입을 변경할 경우</a:t>
            </a:r>
          </a:p>
          <a:p>
            <a:pPr lvl="1" defTabSz="282575">
              <a:buSzPct val="60000"/>
              <a:buFont typeface="Wingdings" pitchFamily="2" charset="2"/>
              <a:buChar char="l"/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숫자 또는 날짜 데이터의 출력형식을 변경할 경우</a:t>
            </a:r>
          </a:p>
          <a:p>
            <a:pPr lvl="1" defTabSz="282575">
              <a:buSzPct val="60000"/>
              <a:buFont typeface="Wingdings" pitchFamily="2" charset="2"/>
              <a:buChar char="l"/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하나이상의 행에 대한 집계를 수행하는 경우</a:t>
            </a:r>
          </a:p>
          <a:p>
            <a:pPr lvl="1" defTabSz="282575">
              <a:buFont typeface="Wingdings" pitchFamily="2" charset="2"/>
              <a:buNone/>
              <a:defRPr/>
            </a:pPr>
            <a:endParaRPr lang="ko-KR" altLang="en-US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SQL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함수 유형</a:t>
            </a:r>
          </a:p>
          <a:p>
            <a:pPr lvl="1" defTabSz="282575">
              <a:buSzPct val="60000"/>
              <a:buFont typeface="Wingdings" pitchFamily="2" charset="2"/>
              <a:buChar char="l"/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err="1">
                <a:latin typeface="HY중고딕" pitchFamily="18" charset="-127"/>
                <a:ea typeface="굴림체" pitchFamily="49" charset="-127"/>
              </a:rPr>
              <a:t>단일행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(Single-row)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함수</a:t>
            </a:r>
          </a:p>
          <a:p>
            <a:pPr lvl="2" defTabSz="282575"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테이블에 저장되어있는 개별 행을 대상으로 함수를 적용하여 하나의 결과를 반환한다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lvl="2" defTabSz="282575"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문자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숫자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날짜 등의 처리함수와 각 데이터 타입을 변환하기 위한 변환함수가 있다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lvl="2" defTabSz="282575"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- SELECT, WHERE, ORDER BY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절에서 사용</a:t>
            </a:r>
          </a:p>
          <a:p>
            <a:pPr lvl="2" defTabSz="282575"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함수를 중첩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(nested)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사용 할 수 있다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lvl="2" defTabSz="282575">
              <a:buFontTx/>
              <a:buChar char="-"/>
              <a:defRPr/>
            </a:pPr>
            <a:endParaRPr lang="en-US" altLang="ko-KR">
              <a:latin typeface="HY중고딕" pitchFamily="18" charset="-127"/>
              <a:ea typeface="굴림체" pitchFamily="49" charset="-127"/>
            </a:endParaRPr>
          </a:p>
          <a:p>
            <a:pPr lvl="1" defTabSz="282575">
              <a:buSzPct val="60000"/>
              <a:buFont typeface="Wingdings" pitchFamily="2" charset="2"/>
              <a:buChar char="l"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err="1">
                <a:latin typeface="HY중고딕" pitchFamily="18" charset="-127"/>
                <a:ea typeface="굴림체" pitchFamily="49" charset="-127"/>
              </a:rPr>
              <a:t>복수행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(Multiple-row)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함수</a:t>
            </a:r>
          </a:p>
          <a:p>
            <a:pPr lvl="1" defTabSz="282575">
              <a:buFont typeface="Wingdings" pitchFamily="2" charset="2"/>
              <a:buNone/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		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여러 행을 그룹화하여 그룹별로 결과를 처리하여 하나의 결과 반환</a:t>
            </a:r>
          </a:p>
          <a:p>
            <a:pPr lvl="1" defTabSz="282575">
              <a:buFont typeface="Wingdings" pitchFamily="2" charset="2"/>
              <a:buNone/>
              <a:defRPr/>
            </a:pPr>
            <a:r>
              <a:rPr lang="ko-KR" altLang="en-US">
                <a:latin typeface="HY중고딕" pitchFamily="18" charset="-127"/>
                <a:ea typeface="굴림체" pitchFamily="49" charset="-127"/>
              </a:rPr>
              <a:t>     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그룹화하고자 하는 경우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GROUP BY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절을 사용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ChangeArrowheads="1"/>
          </p:cNvSpPr>
          <p:nvPr/>
        </p:nvSpPr>
        <p:spPr bwMode="blackWhite">
          <a:xfrm>
            <a:off x="114935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76131" name="Rectangle 3"/>
          <p:cNvSpPr>
            <a:spLocks noChangeArrowheads="1"/>
          </p:cNvSpPr>
          <p:nvPr/>
        </p:nvSpPr>
        <p:spPr bwMode="blackWhite">
          <a:xfrm>
            <a:off x="1147763" y="1330325"/>
            <a:ext cx="3022600" cy="56673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 || C</a:t>
            </a:r>
          </a:p>
        </p:txBody>
      </p:sp>
      <p:sp>
        <p:nvSpPr>
          <p:cNvPr id="176132" name="Rectangle 4"/>
          <p:cNvSpPr>
            <a:spLocks noChangeArrowheads="1"/>
          </p:cNvSpPr>
          <p:nvPr/>
        </p:nvSpPr>
        <p:spPr bwMode="blackWhite">
          <a:xfrm>
            <a:off x="4170363" y="1330325"/>
            <a:ext cx="9067800" cy="56673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둘이상의 문자열을 연결하는 결합 연산자</a:t>
            </a:r>
          </a:p>
        </p:txBody>
      </p:sp>
      <p:sp>
        <p:nvSpPr>
          <p:cNvPr id="176133" name="Rectangle 5"/>
          <p:cNvSpPr>
            <a:spLocks noChangeArrowheads="1"/>
          </p:cNvSpPr>
          <p:nvPr/>
        </p:nvSpPr>
        <p:spPr bwMode="blackWhite">
          <a:xfrm>
            <a:off x="1147763" y="5640388"/>
            <a:ext cx="3022600" cy="568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CHR, ASCII</a:t>
            </a:r>
          </a:p>
        </p:txBody>
      </p:sp>
      <p:sp>
        <p:nvSpPr>
          <p:cNvPr id="176134" name="Rectangle 6"/>
          <p:cNvSpPr>
            <a:spLocks noChangeArrowheads="1"/>
          </p:cNvSpPr>
          <p:nvPr/>
        </p:nvSpPr>
        <p:spPr bwMode="blackWhite">
          <a:xfrm>
            <a:off x="4170363" y="5640388"/>
            <a:ext cx="9067800" cy="56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ASCII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값을 문자로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문자를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ASCII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값으로 반환</a:t>
            </a:r>
          </a:p>
        </p:txBody>
      </p:sp>
      <p:sp>
        <p:nvSpPr>
          <p:cNvPr id="1212423" name="Rectangle 7"/>
          <p:cNvSpPr>
            <a:spLocks noChangeArrowheads="1"/>
          </p:cNvSpPr>
          <p:nvPr/>
        </p:nvSpPr>
        <p:spPr bwMode="blackWhite">
          <a:xfrm>
            <a:off x="1119188" y="1943100"/>
            <a:ext cx="12091987" cy="13017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SELECT  'a' || '</a:t>
            </a:r>
            <a:r>
              <a:rPr lang="en-US" altLang="ko-KR" sz="2000" err="1">
                <a:latin typeface="HY중고딕" pitchFamily="18" charset="-127"/>
              </a:rPr>
              <a:t>bcde</a:t>
            </a:r>
            <a:r>
              <a:rPr lang="en-US" altLang="ko-KR" sz="2000">
                <a:latin typeface="HY중고딕" pitchFamily="18" charset="-127"/>
              </a:rPr>
              <a:t>'  FROM DUAL;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</a:rPr>
              <a:t>SELECT  </a:t>
            </a:r>
            <a:r>
              <a:rPr lang="en-US" altLang="ko-KR" sz="2000" err="1">
                <a:latin typeface="HY중고딕" pitchFamily="18" charset="-127"/>
              </a:rPr>
              <a:t>mem_id</a:t>
            </a:r>
            <a:r>
              <a:rPr lang="en-US" altLang="ko-KR" sz="2000">
                <a:latin typeface="HY중고딕" pitchFamily="18" charset="-127"/>
              </a:rPr>
              <a:t> || ' name is  ' || MEM_NAME  FROM MEMBER;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212424" name="Rectangle 8"/>
          <p:cNvSpPr>
            <a:spLocks noChangeArrowheads="1"/>
          </p:cNvSpPr>
          <p:nvPr/>
        </p:nvSpPr>
        <p:spPr bwMode="blackWhite">
          <a:xfrm>
            <a:off x="1119188" y="6240463"/>
            <a:ext cx="12091987" cy="40814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SELECT CHR(65) "CHR", ASCII('ABC') "ASCII" FROM DUAL;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SELECT ASCII( CHR(65) ) RESULT FROM DUAL;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SELECT CHR(75) "CHR", ASCII('K') "ASCII" FROM DUAL;</a:t>
            </a:r>
            <a:endParaRPr lang="en-US" altLang="ko-KR" sz="200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회원테이블의 회원</a:t>
            </a:r>
            <a:r>
              <a:rPr lang="en-US" altLang="ko-KR" sz="200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ID Column</a:t>
            </a:r>
            <a:r>
              <a:rPr lang="ko-KR" altLang="en-US" sz="200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의 </a:t>
            </a:r>
            <a:r>
              <a:rPr lang="en-US" altLang="ko-KR" sz="200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ASCII</a:t>
            </a:r>
            <a:r>
              <a:rPr lang="ko-KR" altLang="en-US" sz="200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값을 검색하시오 </a:t>
            </a:r>
            <a:r>
              <a:rPr lang="en-US" altLang="ko-KR" sz="200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?</a:t>
            </a: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SELECT ASCII(MEM_ID) AS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ASCII,</a:t>
            </a: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    CHR(ASCII(MEM_ID)) AS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CHR</a:t>
            </a: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FROM MEMBER;</a:t>
            </a:r>
          </a:p>
        </p:txBody>
      </p:sp>
      <p:sp>
        <p:nvSpPr>
          <p:cNvPr id="176137" name="Rectangle 10"/>
          <p:cNvSpPr>
            <a:spLocks noChangeArrowheads="1"/>
          </p:cNvSpPr>
          <p:nvPr/>
        </p:nvSpPr>
        <p:spPr bwMode="blackWhite">
          <a:xfrm>
            <a:off x="1143000" y="3473450"/>
            <a:ext cx="3022600" cy="566738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CONCAT</a:t>
            </a:r>
          </a:p>
        </p:txBody>
      </p:sp>
      <p:sp>
        <p:nvSpPr>
          <p:cNvPr id="176138" name="Rectangle 11"/>
          <p:cNvSpPr>
            <a:spLocks noChangeArrowheads="1"/>
          </p:cNvSpPr>
          <p:nvPr/>
        </p:nvSpPr>
        <p:spPr bwMode="blackWhite">
          <a:xfrm>
            <a:off x="4165600" y="3473450"/>
            <a:ext cx="9067800" cy="56673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두 문자열을 연결하여 반환</a:t>
            </a:r>
          </a:p>
        </p:txBody>
      </p:sp>
      <p:sp>
        <p:nvSpPr>
          <p:cNvPr id="1212428" name="Rectangle 12"/>
          <p:cNvSpPr>
            <a:spLocks noChangeArrowheads="1"/>
          </p:cNvSpPr>
          <p:nvPr/>
        </p:nvSpPr>
        <p:spPr bwMode="blackWhite">
          <a:xfrm>
            <a:off x="1114425" y="4086225"/>
            <a:ext cx="12091988" cy="10572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SELECT  CONCAT('My Name is ', MEM_NAME)  FROM MEMBER;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ChangeArrowheads="1"/>
          </p:cNvSpPr>
          <p:nvPr/>
        </p:nvSpPr>
        <p:spPr bwMode="blackWhite">
          <a:xfrm>
            <a:off x="1147763" y="1274763"/>
            <a:ext cx="3022600" cy="1625600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LOWER,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UPPER,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INITCAP</a:t>
            </a:r>
          </a:p>
        </p:txBody>
      </p:sp>
      <p:sp>
        <p:nvSpPr>
          <p:cNvPr id="177155" name="Rectangle 8"/>
          <p:cNvSpPr>
            <a:spLocks noChangeArrowheads="1"/>
          </p:cNvSpPr>
          <p:nvPr/>
        </p:nvSpPr>
        <p:spPr bwMode="blackWhite">
          <a:xfrm>
            <a:off x="4170363" y="1274763"/>
            <a:ext cx="9067800" cy="16256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해당 문자나 문자열을 소문자로 반환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대문자로 반환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첫 글자를 대문자로 나머지는 소문자로 반환</a:t>
            </a:r>
          </a:p>
        </p:txBody>
      </p:sp>
      <p:sp>
        <p:nvSpPr>
          <p:cNvPr id="978954" name="Rectangle 10"/>
          <p:cNvSpPr>
            <a:spLocks noChangeArrowheads="1"/>
          </p:cNvSpPr>
          <p:nvPr/>
        </p:nvSpPr>
        <p:spPr bwMode="blackWhite">
          <a:xfrm>
            <a:off x="1128713" y="3013075"/>
            <a:ext cx="12091987" cy="28432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LOWER('DATA manipulation Language') "LOWER",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UPPER('DATA manipulation Language') "UPPER",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INITCAP('DATA manipulation Language') "INITCAP"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FROM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dual;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978957" name="Rectangle 13">
            <a:hlinkClick r:id="rId2"/>
          </p:cNvPr>
          <p:cNvSpPr>
            <a:spLocks noChangeArrowheads="1"/>
          </p:cNvSpPr>
          <p:nvPr/>
        </p:nvSpPr>
        <p:spPr bwMode="blackWhite">
          <a:xfrm>
            <a:off x="1128713" y="6196013"/>
            <a:ext cx="12091987" cy="29495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회원테이블의 회원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를 대문자로 </a:t>
            </a: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변환하여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(Alias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명은 변환 전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변환 후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 )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77158" name="Rectangle 15"/>
          <p:cNvSpPr>
            <a:spLocks noChangeArrowheads="1"/>
          </p:cNvSpPr>
          <p:nvPr/>
        </p:nvSpPr>
        <p:spPr bwMode="blackWhite">
          <a:xfrm>
            <a:off x="114935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77159" name="TextBox 6"/>
          <p:cNvSpPr txBox="1">
            <a:spLocks noChangeArrowheads="1"/>
          </p:cNvSpPr>
          <p:nvPr/>
        </p:nvSpPr>
        <p:spPr bwMode="auto">
          <a:xfrm>
            <a:off x="7272338" y="6761163"/>
            <a:ext cx="4303712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HY중고딕" pitchFamily="18" charset="-127"/>
              </a:rPr>
              <a:t>SELECT MEM_ID AS </a:t>
            </a:r>
            <a:r>
              <a:rPr lang="ko-KR" altLang="en-US">
                <a:solidFill>
                  <a:srgbClr val="FF0000"/>
                </a:solidFill>
                <a:latin typeface="HY중고딕" pitchFamily="18" charset="-127"/>
              </a:rPr>
              <a:t>변환전</a:t>
            </a:r>
            <a:r>
              <a:rPr lang="en-US" altLang="ko-KR">
                <a:solidFill>
                  <a:srgbClr val="FF0000"/>
                </a:solidFill>
                <a:latin typeface="HY중고딕" pitchFamily="18" charset="-127"/>
              </a:rPr>
              <a:t>ID,</a:t>
            </a:r>
          </a:p>
          <a:p>
            <a:r>
              <a:rPr lang="en-US" altLang="ko-KR">
                <a:solidFill>
                  <a:srgbClr val="FF0000"/>
                </a:solidFill>
                <a:latin typeface="HY중고딕" pitchFamily="18" charset="-127"/>
              </a:rPr>
              <a:t>	UPPER(MEM_ID) AS </a:t>
            </a:r>
            <a:r>
              <a:rPr lang="ko-KR" altLang="en-US">
                <a:solidFill>
                  <a:srgbClr val="FF0000"/>
                </a:solidFill>
                <a:latin typeface="HY중고딕" pitchFamily="18" charset="-127"/>
              </a:rPr>
              <a:t>변환후</a:t>
            </a:r>
            <a:r>
              <a:rPr lang="en-US" altLang="ko-KR">
                <a:solidFill>
                  <a:srgbClr val="FF0000"/>
                </a:solidFill>
                <a:latin typeface="HY중고딕" pitchFamily="18" charset="-127"/>
              </a:rPr>
              <a:t>ID</a:t>
            </a:r>
          </a:p>
          <a:p>
            <a:r>
              <a:rPr lang="en-US" altLang="ko-KR">
                <a:solidFill>
                  <a:srgbClr val="FF0000"/>
                </a:solidFill>
                <a:latin typeface="HY중고딕" pitchFamily="18" charset="-127"/>
              </a:rPr>
              <a:t>FROM MEMBER;</a:t>
            </a:r>
            <a:endParaRPr lang="ko-KR" altLang="en-US">
              <a:solidFill>
                <a:srgbClr val="FF0000"/>
              </a:solidFill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ChangeArrowheads="1"/>
          </p:cNvSpPr>
          <p:nvPr/>
        </p:nvSpPr>
        <p:spPr bwMode="blackWhite">
          <a:xfrm>
            <a:off x="1147763" y="1279525"/>
            <a:ext cx="3022600" cy="1625600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LPAD,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RPAD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(c1, n, [c2])</a:t>
            </a:r>
          </a:p>
        </p:txBody>
      </p:sp>
      <p:sp>
        <p:nvSpPr>
          <p:cNvPr id="178179" name="Rectangle 3"/>
          <p:cNvSpPr>
            <a:spLocks noChangeArrowheads="1"/>
          </p:cNvSpPr>
          <p:nvPr/>
        </p:nvSpPr>
        <p:spPr bwMode="blackWhite">
          <a:xfrm>
            <a:off x="4170363" y="1279525"/>
            <a:ext cx="9067800" cy="16256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지정된 길이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을 채우고 남은 공간을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c2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채워서 반환한다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  <p:sp>
        <p:nvSpPr>
          <p:cNvPr id="1211396" name="Rectangle 4"/>
          <p:cNvSpPr>
            <a:spLocks noChangeArrowheads="1"/>
          </p:cNvSpPr>
          <p:nvPr/>
        </p:nvSpPr>
        <p:spPr bwMode="blackWhite">
          <a:xfrm>
            <a:off x="1128713" y="3014663"/>
            <a:ext cx="12091987" cy="20462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LPAD ('Java', 10, '*') "LPAD",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RPAD ('Flex', 12, '^') "RPAD"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FROM DUAL;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211397" name="Rectangle 5">
            <a:hlinkClick r:id="rId2"/>
          </p:cNvPr>
          <p:cNvSpPr>
            <a:spLocks noChangeArrowheads="1"/>
          </p:cNvSpPr>
          <p:nvPr/>
        </p:nvSpPr>
        <p:spPr bwMode="blackWhite">
          <a:xfrm>
            <a:off x="1128713" y="5287963"/>
            <a:ext cx="12091987" cy="45354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상품테이블의 소비자가격과  소비자가격을 치환화여 다음과 같이 출력되게 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16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prod_price</a:t>
            </a:r>
            <a:r>
              <a:rPr lang="en-US" altLang="ko-KR" sz="16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16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prod_result</a:t>
            </a:r>
            <a:endParaRPr lang="en-US" altLang="ko-KR" sz="16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6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-------------------------------------------------------</a:t>
            </a:r>
          </a:p>
          <a:p>
            <a:pPr defTabSz="282575">
              <a:defRPr/>
            </a:pPr>
            <a:r>
              <a:rPr lang="en-US" altLang="ko-KR" sz="16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290000	   ****290000</a:t>
            </a:r>
          </a:p>
          <a:p>
            <a:pPr defTabSz="282575">
              <a:defRPr/>
            </a:pPr>
            <a:r>
              <a:rPr lang="en-US" altLang="ko-KR" sz="16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390000	   ****390000</a:t>
            </a:r>
          </a:p>
          <a:p>
            <a:pPr defTabSz="282575">
              <a:defRPr/>
            </a:pPr>
            <a:r>
              <a:rPr lang="en-US" altLang="ko-KR" sz="16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490000	   ****490000</a:t>
            </a:r>
          </a:p>
          <a:p>
            <a:pPr defTabSz="282575">
              <a:defRPr/>
            </a:pPr>
            <a:r>
              <a:rPr lang="en-US" altLang="ko-KR" sz="16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1780000	        ***1780000</a:t>
            </a:r>
          </a:p>
          <a:p>
            <a:pPr defTabSz="282575">
              <a:defRPr/>
            </a:pPr>
            <a:r>
              <a:rPr lang="en-US" altLang="ko-KR" sz="16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2780000        ***2780000</a:t>
            </a:r>
          </a:p>
          <a:p>
            <a:pPr defTabSz="282575">
              <a:defRPr/>
            </a:pPr>
            <a:r>
              <a:rPr lang="en-US" altLang="ko-KR" sz="16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  …                   …   </a:t>
            </a:r>
          </a:p>
        </p:txBody>
      </p:sp>
      <p:sp>
        <p:nvSpPr>
          <p:cNvPr id="178182" name="Rectangle 6"/>
          <p:cNvSpPr>
            <a:spLocks noChangeArrowheads="1"/>
          </p:cNvSpPr>
          <p:nvPr/>
        </p:nvSpPr>
        <p:spPr bwMode="blackWhite">
          <a:xfrm>
            <a:off x="114935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78183" name="TextBox 6"/>
          <p:cNvSpPr txBox="1">
            <a:spLocks noChangeArrowheads="1"/>
          </p:cNvSpPr>
          <p:nvPr/>
        </p:nvSpPr>
        <p:spPr bwMode="auto">
          <a:xfrm>
            <a:off x="5976938" y="7286625"/>
            <a:ext cx="5419725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PROD_PRICE AS PROD_PRICE,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LPAD(PROD_PRICE, 10,'*') AS PROD_RESULT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PROD;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ChangeArrowheads="1"/>
          </p:cNvSpPr>
          <p:nvPr/>
        </p:nvSpPr>
        <p:spPr bwMode="blackWhite">
          <a:xfrm>
            <a:off x="114935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79203" name="Rectangle 9"/>
          <p:cNvSpPr>
            <a:spLocks noChangeArrowheads="1"/>
          </p:cNvSpPr>
          <p:nvPr/>
        </p:nvSpPr>
        <p:spPr bwMode="blackWhite">
          <a:xfrm>
            <a:off x="1147763" y="1320800"/>
            <a:ext cx="3022600" cy="15843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LTRIM,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RTRIM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(c1, [c2])</a:t>
            </a:r>
          </a:p>
        </p:txBody>
      </p:sp>
      <p:sp>
        <p:nvSpPr>
          <p:cNvPr id="179204" name="Rectangle 10"/>
          <p:cNvSpPr>
            <a:spLocks noChangeArrowheads="1"/>
          </p:cNvSpPr>
          <p:nvPr/>
        </p:nvSpPr>
        <p:spPr bwMode="blackWhite">
          <a:xfrm>
            <a:off x="4170363" y="1320800"/>
            <a:ext cx="9067800" cy="1584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LTRIM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은 좌측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RTRIM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은 우측의 공백문자를 제거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c2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문자가 있는 경우 일치하는 문자를 제거 </a:t>
            </a:r>
          </a:p>
        </p:txBody>
      </p:sp>
      <p:sp>
        <p:nvSpPr>
          <p:cNvPr id="979979" name="Rectangle 11"/>
          <p:cNvSpPr>
            <a:spLocks noChangeArrowheads="1"/>
          </p:cNvSpPr>
          <p:nvPr/>
        </p:nvSpPr>
        <p:spPr bwMode="blackWhite">
          <a:xfrm>
            <a:off x="1128713" y="3017838"/>
            <a:ext cx="12091987" cy="31781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'&lt;' || LTRIM('     AAA     ') || '&gt;' "LTRIM1",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'&lt;' || LTRIM('Hello World', 'He') || '&gt;' "LTRIM2"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FROM DUAL;</a:t>
            </a: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'&lt;' || RTRIM('     A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A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A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') || '&gt;' "RTRIM1",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'&lt;' || RTRIM('Hello World', 'ld') || '&gt;' "RTRIM2"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FROM DUAL;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79206" name="Rectangle 14"/>
          <p:cNvSpPr>
            <a:spLocks noChangeArrowheads="1"/>
          </p:cNvSpPr>
          <p:nvPr/>
        </p:nvSpPr>
        <p:spPr bwMode="blackWhite">
          <a:xfrm>
            <a:off x="1128713" y="6196013"/>
            <a:ext cx="3022600" cy="113188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TRIM</a:t>
            </a:r>
          </a:p>
        </p:txBody>
      </p:sp>
      <p:sp>
        <p:nvSpPr>
          <p:cNvPr id="179207" name="Rectangle 15"/>
          <p:cNvSpPr>
            <a:spLocks noChangeArrowheads="1"/>
          </p:cNvSpPr>
          <p:nvPr/>
        </p:nvSpPr>
        <p:spPr bwMode="blackWhite">
          <a:xfrm>
            <a:off x="4151313" y="6196013"/>
            <a:ext cx="9069387" cy="1131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LTRIM, RTRIM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함수를 조합한 형태</a:t>
            </a:r>
            <a:r>
              <a:rPr lang="en-US" altLang="ko-KR" sz="16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 [ [LEADING|TRAILING|BOTH] [c1] FROM] source )</a:t>
            </a:r>
          </a:p>
          <a:p>
            <a:r>
              <a:rPr lang="en-US" altLang="ko-KR" sz="16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: </a:t>
            </a:r>
            <a:r>
              <a:rPr lang="ko-KR" altLang="en-US" sz="16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문자열의 앞</a:t>
            </a:r>
            <a:r>
              <a:rPr lang="en-US" altLang="ko-KR" sz="16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16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뒤</a:t>
            </a:r>
            <a:r>
              <a:rPr lang="en-US" altLang="ko-KR" sz="16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16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또는 앞뒤에서 공백 문자를 제거함</a:t>
            </a:r>
            <a:r>
              <a:rPr lang="en-US" altLang="ko-KR" sz="16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endParaRPr lang="en-US" altLang="ko-KR" sz="16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979984" name="Rectangle 16"/>
          <p:cNvSpPr>
            <a:spLocks noChangeArrowheads="1"/>
          </p:cNvSpPr>
          <p:nvPr/>
        </p:nvSpPr>
        <p:spPr bwMode="blackWhite">
          <a:xfrm>
            <a:off x="1128713" y="7440613"/>
            <a:ext cx="12091987" cy="29511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'&lt;' || TRIM('     AAA     ') || '&gt;'  TRIM1,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'&lt;' || TRIM(LEADING 'a' FROM '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aaAaBaAaa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') || '&gt;'  TRIM2,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'&lt;' || TRIM(TRAILING 'a' FROM '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aaAaBaAaa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') || '&gt;'  TRIM3,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'&lt;' || TRIM(BOTH 'a' FROM '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aaAaBaAaa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') || '&gt;'  TRIM4, 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'&lt;' || TRIM( 'a' FROM '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aaAaBaAaa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') || '&gt;'  TRIM5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FROM DUAL;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3074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80227" name="Rectangle 3081"/>
          <p:cNvSpPr>
            <a:spLocks noChangeArrowheads="1"/>
          </p:cNvSpPr>
          <p:nvPr/>
        </p:nvSpPr>
        <p:spPr bwMode="blackWhite">
          <a:xfrm>
            <a:off x="1128713" y="1204913"/>
            <a:ext cx="3022600" cy="215582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SUBSTR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(c, m, [n])</a:t>
            </a:r>
          </a:p>
        </p:txBody>
      </p:sp>
      <p:sp>
        <p:nvSpPr>
          <p:cNvPr id="180228" name="Rectangle 3082"/>
          <p:cNvSpPr>
            <a:spLocks noChangeArrowheads="1"/>
          </p:cNvSpPr>
          <p:nvPr/>
        </p:nvSpPr>
        <p:spPr bwMode="blackWhite">
          <a:xfrm>
            <a:off x="4149725" y="1222375"/>
            <a:ext cx="9067800" cy="213836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문자열의 일부분을 선택 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문자열의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m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위치부터 길이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만큼의 문자 리턴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m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0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또는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이면 첫 글자를 의미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m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 음수이면 뒤쪽에서부터 처리 </a:t>
            </a:r>
          </a:p>
        </p:txBody>
      </p:sp>
      <p:sp>
        <p:nvSpPr>
          <p:cNvPr id="621582" name="Rectangle 3086"/>
          <p:cNvSpPr>
            <a:spLocks noChangeArrowheads="1"/>
          </p:cNvSpPr>
          <p:nvPr/>
        </p:nvSpPr>
        <p:spPr bwMode="blackWhite">
          <a:xfrm>
            <a:off x="1128713" y="3586163"/>
            <a:ext cx="12091987" cy="39703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SUBSTR('SQL PROJECT', 1, 3)  RESULT1,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SUBSTR('SQL PROJECT', 5)  RESULT2,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SUBSTR('SQL PROJECT', -7, 3) RESULT3</a:t>
            </a:r>
            <a:br>
              <a:rPr lang="en-US" altLang="ko-KR" sz="2000"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FROM DUAL;</a:t>
            </a: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-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회원테이블의 성씨 조회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  SUBSTR(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1, 1)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성씨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FROM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member;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621585" name="Rectangle 3089">
            <a:hlinkClick r:id="rId3"/>
          </p:cNvPr>
          <p:cNvSpPr>
            <a:spLocks noChangeArrowheads="1"/>
          </p:cNvSpPr>
          <p:nvPr/>
        </p:nvSpPr>
        <p:spPr bwMode="blackWhite">
          <a:xfrm>
            <a:off x="1128713" y="7669213"/>
            <a:ext cx="12091987" cy="26066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상품테이블의 상품명의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4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째 자리부터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글자가</a:t>
            </a: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칼라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인 상품의 상품코드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상품명을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 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명은 상품코드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상품명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80231" name="TextBox 6"/>
          <p:cNvSpPr txBox="1">
            <a:spLocks noChangeArrowheads="1"/>
          </p:cNvSpPr>
          <p:nvPr/>
        </p:nvSpPr>
        <p:spPr bwMode="auto">
          <a:xfrm>
            <a:off x="7561263" y="7669213"/>
            <a:ext cx="46355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PROD_ID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PROD_NAME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endParaRPr lang="en-US" altLang="ko-KR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PROD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SUBSTR(PROD_NAME,4,2) = ‘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칼라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’;</a:t>
            </a:r>
          </a:p>
        </p:txBody>
      </p:sp>
      <p:sp>
        <p:nvSpPr>
          <p:cNvPr id="2" name="포인트가 5개인 별 1"/>
          <p:cNvSpPr/>
          <p:nvPr/>
        </p:nvSpPr>
        <p:spPr bwMode="auto">
          <a:xfrm>
            <a:off x="1368252" y="1584251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9" name="포인트가 5개인 별 8"/>
          <p:cNvSpPr/>
          <p:nvPr/>
        </p:nvSpPr>
        <p:spPr bwMode="auto">
          <a:xfrm>
            <a:off x="1655582" y="1584251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2" name="포인트가 5개인 별 11"/>
          <p:cNvSpPr/>
          <p:nvPr/>
        </p:nvSpPr>
        <p:spPr bwMode="auto">
          <a:xfrm>
            <a:off x="1987912" y="1584251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1029"/>
          <p:cNvSpPr>
            <a:spLocks noChangeArrowheads="1"/>
          </p:cNvSpPr>
          <p:nvPr/>
        </p:nvSpPr>
        <p:spPr bwMode="blackWhite">
          <a:xfrm>
            <a:off x="1147763" y="4221163"/>
            <a:ext cx="3022600" cy="1587500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TRANSLATE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(c1, c2, c3)</a:t>
            </a:r>
          </a:p>
        </p:txBody>
      </p:sp>
      <p:sp>
        <p:nvSpPr>
          <p:cNvPr id="181251" name="Rectangle 1030"/>
          <p:cNvSpPr>
            <a:spLocks noChangeArrowheads="1"/>
          </p:cNvSpPr>
          <p:nvPr/>
        </p:nvSpPr>
        <p:spPr bwMode="blackWhite">
          <a:xfrm>
            <a:off x="4170363" y="4221163"/>
            <a:ext cx="9067800" cy="15875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1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문자열에 포함된 문자 중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c2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 지정된 문자가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c3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문자로 각각 변경</a:t>
            </a: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c3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문자가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c2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보다 적은 경우  해당 문자는 제거</a:t>
            </a:r>
          </a:p>
        </p:txBody>
      </p:sp>
      <p:sp>
        <p:nvSpPr>
          <p:cNvPr id="620562" name="Rectangle 1042"/>
          <p:cNvSpPr>
            <a:spLocks noChangeArrowheads="1"/>
          </p:cNvSpPr>
          <p:nvPr/>
        </p:nvSpPr>
        <p:spPr bwMode="blackWhite">
          <a:xfrm>
            <a:off x="1119188" y="5897563"/>
            <a:ext cx="12091987" cy="16589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SELECT </a:t>
            </a:r>
            <a:br>
              <a:rPr lang="en-US" altLang="ko-KR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en-US" altLang="ko-KR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   TRANSLATE('2009-02-28', '0123456789-',  'ABCDEFGHIJK')  RESULT</a:t>
            </a:r>
            <a:br>
              <a:rPr lang="en-US" altLang="ko-KR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en-US" altLang="ko-KR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FROM DUAL;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</a:p>
        </p:txBody>
      </p:sp>
      <p:sp>
        <p:nvSpPr>
          <p:cNvPr id="620566" name="Rectangle 1046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17625"/>
            <a:ext cx="12091987" cy="27225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Tx/>
              <a:buChar char="-"/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상품테이블의 상품코드에서 왼쪽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4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자리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오른쪽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6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자리를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명은 상품코드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대분류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순번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81254" name="Rectangle 1049"/>
          <p:cNvSpPr>
            <a:spLocks noChangeArrowheads="1"/>
          </p:cNvSpPr>
          <p:nvPr/>
        </p:nvSpPr>
        <p:spPr bwMode="blackWhite">
          <a:xfrm>
            <a:off x="114935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620571" name="Rectangle 1051">
            <a:hlinkClick r:id="rId2"/>
          </p:cNvPr>
          <p:cNvSpPr>
            <a:spLocks noChangeArrowheads="1"/>
          </p:cNvSpPr>
          <p:nvPr/>
        </p:nvSpPr>
        <p:spPr bwMode="blackWhite">
          <a:xfrm>
            <a:off x="1128713" y="7669213"/>
            <a:ext cx="12091987" cy="24939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Tx/>
              <a:buChar char="-"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Tx/>
              <a:buChar char="-"/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회원테이블의 회원아이디에서 숫자를 </a:t>
            </a: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제거하여 출력하시오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(Alias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명은 회원아이디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변환아이디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81256" name="TextBox 7"/>
          <p:cNvSpPr txBox="1">
            <a:spLocks noChangeArrowheads="1"/>
          </p:cNvSpPr>
          <p:nvPr/>
        </p:nvSpPr>
        <p:spPr bwMode="auto">
          <a:xfrm>
            <a:off x="7921625" y="1544638"/>
            <a:ext cx="4405313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PROD_ID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SUBSTR(PROD_ID,1,4)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대분류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SUBSTR(PROD_ID,-6)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순번</a:t>
            </a:r>
            <a:endParaRPr lang="en-US" altLang="ko-KR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PROD;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81257" name="TextBox 8"/>
          <p:cNvSpPr txBox="1">
            <a:spLocks noChangeArrowheads="1"/>
          </p:cNvSpPr>
          <p:nvPr/>
        </p:nvSpPr>
        <p:spPr bwMode="auto">
          <a:xfrm>
            <a:off x="6048375" y="7896225"/>
            <a:ext cx="7697941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HY중고딕" pitchFamily="18" charset="-127"/>
              </a:rPr>
              <a:t>SELECT MEM_ID AS </a:t>
            </a:r>
            <a:r>
              <a:rPr lang="ko-KR" altLang="en-US">
                <a:solidFill>
                  <a:srgbClr val="FF0000"/>
                </a:solidFill>
                <a:latin typeface="HY중고딕" pitchFamily="18" charset="-127"/>
              </a:rPr>
              <a:t>회원아이디</a:t>
            </a:r>
            <a:r>
              <a:rPr lang="en-US" altLang="ko-KR">
                <a:solidFill>
                  <a:srgbClr val="FF0000"/>
                </a:solidFill>
                <a:latin typeface="HY중고딕" pitchFamily="18" charset="-127"/>
              </a:rPr>
              <a:t>,</a:t>
            </a:r>
            <a:endParaRPr lang="ko-KR" altLang="en-US">
              <a:solidFill>
                <a:srgbClr val="FF0000"/>
              </a:solidFill>
              <a:latin typeface="HY중고딕" pitchFamily="18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HY중고딕" pitchFamily="18" charset="-127"/>
              </a:rPr>
              <a:t>               TRANSLATE(MEM_ID,'0123456789','         ') AS </a:t>
            </a:r>
            <a:r>
              <a:rPr lang="ko-KR" altLang="en-US">
                <a:solidFill>
                  <a:srgbClr val="FF0000"/>
                </a:solidFill>
                <a:latin typeface="HY중고딕" pitchFamily="18" charset="-127"/>
              </a:rPr>
              <a:t>변환아이디</a:t>
            </a:r>
          </a:p>
          <a:p>
            <a:r>
              <a:rPr lang="en-US" altLang="ko-KR">
                <a:solidFill>
                  <a:srgbClr val="FF0000"/>
                </a:solidFill>
                <a:latin typeface="HY중고딕" pitchFamily="18" charset="-127"/>
              </a:rPr>
              <a:t>FROM MEMBER</a:t>
            </a:r>
            <a:r>
              <a:rPr lang="en-US" altLang="ko-KR" smtClean="0">
                <a:solidFill>
                  <a:srgbClr val="FF0000"/>
                </a:solidFill>
                <a:latin typeface="HY중고딕" pitchFamily="18" charset="-127"/>
              </a:rPr>
              <a:t>;</a:t>
            </a:r>
          </a:p>
          <a:p>
            <a:endParaRPr lang="en-US" altLang="ko-KR">
              <a:solidFill>
                <a:srgbClr val="FF0000"/>
              </a:solidFill>
              <a:latin typeface="HY중고딕" pitchFamily="18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MEM_ID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RTRIM(MEM_ID,'012345689')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MEMBER;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001" name="Rectangle 9"/>
          <p:cNvSpPr>
            <a:spLocks noChangeArrowheads="1"/>
          </p:cNvSpPr>
          <p:nvPr/>
        </p:nvSpPr>
        <p:spPr bwMode="blackWhite">
          <a:xfrm>
            <a:off x="1128713" y="3013075"/>
            <a:ext cx="12091987" cy="35147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REPLACE('SQL Project', 'SQL', 'SSQQLL')  AS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문자치환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1,</a:t>
            </a:r>
            <a:br>
              <a:rPr lang="en-US" altLang="ko-KR" sz="2000"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REPLACE('Java Flex Via', 'a')                         AS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문자치환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            </a:t>
            </a:r>
            <a:br>
              <a:rPr lang="en-US" altLang="ko-KR" sz="2000"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FROM DUAL;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거래처 테이블의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거래처명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중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삼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' --&gt; '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육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으로 치환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BUYER_NAME, REPLACE(BUYER_NAME, 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삼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', 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육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') "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삼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-&gt;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육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"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FROM BUYER;</a:t>
            </a:r>
          </a:p>
        </p:txBody>
      </p:sp>
      <p:sp>
        <p:nvSpPr>
          <p:cNvPr id="182275" name="Rectangle 10"/>
          <p:cNvSpPr>
            <a:spLocks noChangeArrowheads="1"/>
          </p:cNvSpPr>
          <p:nvPr/>
        </p:nvSpPr>
        <p:spPr bwMode="blackWhite">
          <a:xfrm>
            <a:off x="1147763" y="1320800"/>
            <a:ext cx="3022600" cy="1579563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REPLACE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(c1, c2, [c3])</a:t>
            </a:r>
          </a:p>
        </p:txBody>
      </p:sp>
      <p:sp>
        <p:nvSpPr>
          <p:cNvPr id="182276" name="Rectangle 11"/>
          <p:cNvSpPr>
            <a:spLocks noChangeArrowheads="1"/>
          </p:cNvSpPr>
          <p:nvPr/>
        </p:nvSpPr>
        <p:spPr bwMode="blackWhite">
          <a:xfrm>
            <a:off x="4170363" y="1320800"/>
            <a:ext cx="9067800" cy="157956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문자나 문자열을 치환 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 포함된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c2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문자를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c3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값으로 치환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c3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가 없는 경우 찾은 문자를 제거한다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  <p:sp>
        <p:nvSpPr>
          <p:cNvPr id="981008" name="Rectangle 16">
            <a:hlinkClick r:id="rId2"/>
          </p:cNvPr>
          <p:cNvSpPr>
            <a:spLocks noChangeArrowheads="1"/>
          </p:cNvSpPr>
          <p:nvPr/>
        </p:nvSpPr>
        <p:spPr bwMode="blackWhite">
          <a:xfrm>
            <a:off x="1128713" y="6756400"/>
            <a:ext cx="12091987" cy="21590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Tx/>
              <a:buChar char="-"/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회원테이블의 회원성명 중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이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 --&gt; '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리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로</a:t>
            </a: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치환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명은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회원명치환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82278" name="Rectangle 17"/>
          <p:cNvSpPr>
            <a:spLocks noChangeArrowheads="1"/>
          </p:cNvSpPr>
          <p:nvPr/>
        </p:nvSpPr>
        <p:spPr bwMode="blackWhite">
          <a:xfrm>
            <a:off x="114935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82279" name="TextBox 6"/>
          <p:cNvSpPr txBox="1">
            <a:spLocks noChangeArrowheads="1"/>
          </p:cNvSpPr>
          <p:nvPr/>
        </p:nvSpPr>
        <p:spPr bwMode="auto">
          <a:xfrm>
            <a:off x="6840538" y="7100888"/>
            <a:ext cx="613886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MEM_NAME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회원명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REPLACE(MEM_NAME,’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이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’,’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리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’)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회원명치환</a:t>
            </a:r>
            <a:endParaRPr lang="en-US" altLang="ko-KR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MEMBER;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8" name="포인트가 5개인 별 7"/>
          <p:cNvSpPr/>
          <p:nvPr/>
        </p:nvSpPr>
        <p:spPr bwMode="auto">
          <a:xfrm>
            <a:off x="1295542" y="1727576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9" name="포인트가 5개인 별 8"/>
          <p:cNvSpPr/>
          <p:nvPr/>
        </p:nvSpPr>
        <p:spPr bwMode="auto">
          <a:xfrm>
            <a:off x="1627872" y="1727576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5"/>
          <p:cNvSpPr>
            <a:spLocks noChangeArrowheads="1"/>
          </p:cNvSpPr>
          <p:nvPr/>
        </p:nvSpPr>
        <p:spPr bwMode="blackWhite">
          <a:xfrm>
            <a:off x="1147763" y="4948238"/>
            <a:ext cx="3022600" cy="1020762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LENGTH</a:t>
            </a:r>
          </a:p>
          <a:p>
            <a:pPr algn="ctr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LENGTHB</a:t>
            </a:r>
            <a:endParaRPr lang="en-US" altLang="ko-KR" sz="16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83299" name="Rectangle 6"/>
          <p:cNvSpPr>
            <a:spLocks noChangeArrowheads="1"/>
          </p:cNvSpPr>
          <p:nvPr/>
        </p:nvSpPr>
        <p:spPr bwMode="blackWhite">
          <a:xfrm>
            <a:off x="4170363" y="4948238"/>
            <a:ext cx="9067800" cy="10207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10000"/>
              </a:lnSpc>
              <a:buFont typeface="Wingdings" pitchFamily="2" charset="2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문자열의 길이를 돌려준다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한글은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3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바이트로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여김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983047" name="Rectangle 7"/>
          <p:cNvSpPr>
            <a:spLocks noChangeArrowheads="1"/>
          </p:cNvSpPr>
          <p:nvPr/>
        </p:nvSpPr>
        <p:spPr bwMode="blackWhite">
          <a:xfrm>
            <a:off x="1119188" y="6080125"/>
            <a:ext cx="12091987" cy="41894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LENGTH('SQL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프로젝트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') "LENGTH",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LENGTHB('SQL </a:t>
            </a:r>
            <a:r>
              <a:rPr lang="ko-KR" altLang="en-US">
                <a:latin typeface="HY중고딕" pitchFamily="18" charset="-127"/>
              </a:rPr>
              <a:t>프로젝트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') "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LENGTHB“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  FROM DUAL;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거래처테이블의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거래명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조회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83301" name="Rectangle 11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83302" name="Rectangle 12"/>
          <p:cNvSpPr>
            <a:spLocks noChangeArrowheads="1"/>
          </p:cNvSpPr>
          <p:nvPr/>
        </p:nvSpPr>
        <p:spPr bwMode="blackWhite">
          <a:xfrm>
            <a:off x="1143000" y="1317625"/>
            <a:ext cx="3022600" cy="124777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INSTR</a:t>
            </a:r>
          </a:p>
          <a:p>
            <a:pPr algn="ctr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(c1, c2, [m, [n]])</a:t>
            </a:r>
            <a:endParaRPr lang="en-US" altLang="ko-KR" sz="16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83303" name="Rectangle 13"/>
          <p:cNvSpPr>
            <a:spLocks noChangeArrowheads="1"/>
          </p:cNvSpPr>
          <p:nvPr/>
        </p:nvSpPr>
        <p:spPr bwMode="blackWhite">
          <a:xfrm>
            <a:off x="4165600" y="1317625"/>
            <a:ext cx="9067800" cy="12477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1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문자열에서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c2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문자가 처음 나타나는 위치를 리턴</a:t>
            </a: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m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은 시작 위치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번째</a:t>
            </a:r>
          </a:p>
        </p:txBody>
      </p:sp>
      <p:sp>
        <p:nvSpPr>
          <p:cNvPr id="983054" name="Rectangle 14"/>
          <p:cNvSpPr>
            <a:spLocks noChangeArrowheads="1"/>
          </p:cNvSpPr>
          <p:nvPr/>
        </p:nvSpPr>
        <p:spPr bwMode="blackWhite">
          <a:xfrm>
            <a:off x="1128713" y="2652713"/>
            <a:ext cx="12091987" cy="19526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SELECT INSTR('hello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heidi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', 'he')  AS RESULT1,  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               INSTR(</a:t>
            </a:r>
            <a:r>
              <a:rPr lang="en-US" altLang="ko-KR">
                <a:solidFill>
                  <a:srgbClr val="000066"/>
                </a:solidFill>
                <a:latin typeface="HY중고딕" pitchFamily="18" charset="-127"/>
              </a:rPr>
              <a:t>'hello </a:t>
            </a:r>
            <a:r>
              <a:rPr lang="en-US" altLang="ko-KR" err="1">
                <a:solidFill>
                  <a:srgbClr val="000066"/>
                </a:solidFill>
                <a:latin typeface="HY중고딕" pitchFamily="18" charset="-127"/>
              </a:rPr>
              <a:t>heidi</a:t>
            </a:r>
            <a:r>
              <a:rPr lang="en-US" altLang="ko-KR">
                <a:solidFill>
                  <a:srgbClr val="000066"/>
                </a:solidFill>
                <a:latin typeface="HY중고딕" pitchFamily="18" charset="-127"/>
              </a:rPr>
              <a:t>', 'he'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, 3) AS RESULT2 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FROM DUAL;</a:t>
            </a:r>
          </a:p>
        </p:txBody>
      </p:sp>
      <p:sp>
        <p:nvSpPr>
          <p:cNvPr id="183305" name="TextBox 8"/>
          <p:cNvSpPr txBox="1">
            <a:spLocks noChangeArrowheads="1"/>
          </p:cNvSpPr>
          <p:nvPr/>
        </p:nvSpPr>
        <p:spPr bwMode="auto">
          <a:xfrm>
            <a:off x="7272338" y="6988175"/>
            <a:ext cx="5208587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282575"/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BUYER_ID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거래처코드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  </a:t>
            </a:r>
          </a:p>
          <a:p>
            <a:pPr defTabSz="282575"/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LENGTH(BUYER_ID)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거래처코드길이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</a:t>
            </a:r>
          </a:p>
          <a:p>
            <a:pPr defTabSz="282575"/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BUYER_NAME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</a:t>
            </a:r>
          </a:p>
          <a:p>
            <a:pPr defTabSz="282575"/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LENGTH(BUYER_NAME)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거래처명길이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</a:t>
            </a:r>
          </a:p>
          <a:p>
            <a:pPr defTabSz="282575"/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LENGTHB(BUYER_NAME)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byte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수</a:t>
            </a:r>
          </a:p>
          <a:p>
            <a:pPr defTabSz="282575"/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BUYER;</a:t>
            </a:r>
          </a:p>
          <a:p>
            <a:pPr defTabSz="282575"/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0" name="포인트가 5개인 별 9"/>
          <p:cNvSpPr/>
          <p:nvPr/>
        </p:nvSpPr>
        <p:spPr bwMode="auto">
          <a:xfrm>
            <a:off x="1475562" y="1547556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1" name="포인트가 5개인 별 10"/>
          <p:cNvSpPr/>
          <p:nvPr/>
        </p:nvSpPr>
        <p:spPr bwMode="auto">
          <a:xfrm>
            <a:off x="1807892" y="1547556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2" name="포인트가 5개인 별 11"/>
          <p:cNvSpPr/>
          <p:nvPr/>
        </p:nvSpPr>
        <p:spPr bwMode="auto">
          <a:xfrm>
            <a:off x="1475562" y="5098579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904" y="605945"/>
            <a:ext cx="13465496" cy="974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smtClean="0">
                <a:latin typeface="굴림체" pitchFamily="49" charset="-127"/>
                <a:ea typeface="굴림체" pitchFamily="49" charset="-127"/>
              </a:rPr>
              <a:t>1.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트랜잭션의 정의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트랜잭션은 데이터베이스에서 하나의 논리적 기능을 수행하기 위한 일련의 연산 집합으로서 작업의 단위이다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트랜잭션은 데이터베이스 관리 시스템에서 회복 및 병행 수행 시 처리되는 작업의 논리적 단위이다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하나의 트랜잭션은 정상적으로 종료될 경우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commit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연산이 수행되고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비정상적으로 종료될 경우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rollback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연산이 수행된다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2.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트랜잭션의 특성</a:t>
            </a:r>
          </a:p>
          <a:p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데이터 </a:t>
            </a:r>
            <a:r>
              <a:rPr lang="ko-KR" altLang="en-US" sz="1900" err="1">
                <a:latin typeface="굴림체" pitchFamily="49" charset="-127"/>
                <a:ea typeface="굴림체" pitchFamily="49" charset="-127"/>
              </a:rPr>
              <a:t>무결성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(Integrity)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을 보장하기 위하여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DBMS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의 트랜잭션이 </a:t>
            </a:r>
            <a:r>
              <a:rPr lang="ko-KR" altLang="en-US" sz="1900" smtClean="0">
                <a:latin typeface="굴림체" pitchFamily="49" charset="-127"/>
                <a:ea typeface="굴림체" pitchFamily="49" charset="-127"/>
              </a:rPr>
              <a:t>갖추어야 할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특성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(1) </a:t>
            </a:r>
            <a:r>
              <a:rPr lang="ko-KR" altLang="en-US" sz="1900" err="1">
                <a:latin typeface="굴림체" pitchFamily="49" charset="-127"/>
                <a:ea typeface="굴림체" pitchFamily="49" charset="-127"/>
              </a:rPr>
              <a:t>원자성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(Atomicity)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트랜잭션의 연산은 데이터베이스에 모두 반영되든지 아니면 전혀 반영되지 않아야 한다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트랜잭션 내의 모든 명령어는 반드시 완벽히 수행되어야 하며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모두가 완벽히 수행되지 않고 어느 하나라도 오류가 발생하면 그 트랜잭션은 모두 취소되어야 한다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(2)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일관성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(Consistency)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트랜잭션 수행이 성공적으로 완료되면 언제나 일관성 있는 데이터베이스 상태로 변환한다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시스템이 가지고 있는 고정 요소는 트랜잭션 수행 전과 수행 완료 후의 상태가 같아야 한다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동시에 실행되는 트랜잭션이 없는 고립 상태에서의 트랜잭션 수행은 데이터 베이스의 일관성을 유지하여야 한다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(3)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고립성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(Isolation)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한 트랜잭션이 데이터를 갱신하는 동안 이 트랜잭션이 완료되기 전에는 갱신중인 데이터를 다른 트랜잭션들이 접근하지 못하도록 해야 한다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여러 트랜잭션들이 동시에 수행되어도 그 결과는 순차적으로 실행된 결과와 같아야 한다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여러 트랜잭션들이 동시에 실행되더라도 데이터베이스 관리 시스템은 트랜잭션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T1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과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T2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각 쌍에 대해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T1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이 시작되기 전에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T2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가 실행을 끝내든지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아니면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T1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이 끝난 뒤에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T2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가 실행되도록 보장해야 한다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(4)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지속성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(Durability)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성공적으로 수행된 트랜잭션은 영원히 반영되어야 함을 의미한다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시스템 문제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, DB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일관성 체크 등을 하더라도 유지되어야 함을 의미한다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전형적으로 모든 트랜잭션은 로그로 남고 시스템 장애 발생 전 상태로 되돌릴 수 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트랜잭션은 로그에 모든 것이 저장된 후에만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commit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상태로 간주될 수 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 smtClean="0">
                <a:latin typeface="굴림체" pitchFamily="49" charset="-127"/>
                <a:ea typeface="굴림체" pitchFamily="49" charset="-127"/>
              </a:rPr>
              <a:t>3.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트랜잭션의 상태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활동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(Active) :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트랜잭션이 실행중인 상태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실패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(Failed) :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트랜잭션 </a:t>
            </a:r>
            <a:r>
              <a:rPr lang="ko-KR" altLang="en-US" sz="1900" err="1">
                <a:latin typeface="굴림체" pitchFamily="49" charset="-127"/>
                <a:ea typeface="굴림체" pitchFamily="49" charset="-127"/>
              </a:rPr>
              <a:t>실행중에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오류가 발생하여 중단된 상태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철회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(Aborted) :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트랜잭션이 비정상적으로 종료되어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ROLLBACK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연산을 수행한 상태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부분 완료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(Partially Committed) :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트랜잭션의 마지막 연산까지 수행하였지만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COMMIT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연산을 실행하기 전의 상태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완료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(Committed) :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트랜잭션이 성공적으로 완료되어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COMMIT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연산을 수행한 후의 상태</a:t>
            </a:r>
          </a:p>
          <a:p>
            <a:endParaRPr lang="ko-KR" altLang="en-US" sz="1900">
              <a:latin typeface="굴림체" pitchFamily="49" charset="-127"/>
              <a:ea typeface="굴림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11825948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숫자열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462890" name="Rectangle 1066"/>
          <p:cNvSpPr>
            <a:spLocks noChangeArrowheads="1"/>
          </p:cNvSpPr>
          <p:nvPr/>
        </p:nvSpPr>
        <p:spPr bwMode="blackWhite">
          <a:xfrm>
            <a:off x="1114425" y="6696075"/>
            <a:ext cx="12091988" cy="36957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</a:rPr>
              <a:t> SELECT  ABS(-365) FROM DUAL;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en-US" sz="2000">
                <a:latin typeface="HY중고딕" pitchFamily="18" charset="-127"/>
              </a:rPr>
              <a:t>SELECT </a:t>
            </a:r>
            <a:r>
              <a:rPr lang="en-US" altLang="ko-KR" sz="2000">
                <a:latin typeface="HY중고딕" pitchFamily="18" charset="-127"/>
              </a:rPr>
              <a:t>SIGN(12</a:t>
            </a:r>
            <a:r>
              <a:rPr lang="en-US" altLang="en-US" sz="2000">
                <a:latin typeface="HY중고딕" pitchFamily="18" charset="-127"/>
              </a:rPr>
              <a:t>)</a:t>
            </a:r>
            <a:r>
              <a:rPr lang="en-US" altLang="ko-KR" sz="2000">
                <a:latin typeface="HY중고딕" pitchFamily="18" charset="-127"/>
              </a:rPr>
              <a:t>,  SIGN(0),  SIGN(-55)</a:t>
            </a:r>
          </a:p>
          <a:p>
            <a:pPr defTabSz="282575">
              <a:defRPr/>
            </a:pPr>
            <a:r>
              <a:rPr lang="en-US" altLang="en-US" sz="2000">
                <a:latin typeface="HY중고딕" pitchFamily="18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   </a:t>
            </a:r>
            <a:r>
              <a:rPr lang="en-US" altLang="en-US" sz="2000">
                <a:latin typeface="HY중고딕" pitchFamily="18" charset="-127"/>
              </a:rPr>
              <a:t>FROM </a:t>
            </a:r>
            <a:r>
              <a:rPr lang="en-US" altLang="ko-KR" sz="2000">
                <a:latin typeface="HY중고딕" pitchFamily="18" charset="-127"/>
              </a:rPr>
              <a:t>DUAL;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</a:rPr>
              <a:t> SELECT  POWER(3, 2) ,    POWER(2, 10) 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FROM DUAL;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 SQRT(2) , SQRT(9) FROM </a:t>
            </a:r>
            <a:r>
              <a:rPr lang="en-US" altLang="ko-KR" sz="2000">
                <a:latin typeface="HY중고딕" pitchFamily="18" charset="-127"/>
              </a:rPr>
              <a:t>DUAL;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graphicFrame>
        <p:nvGraphicFramePr>
          <p:cNvPr id="462943" name="Group 1119"/>
          <p:cNvGraphicFramePr>
            <a:graphicFrameLocks noGrp="1"/>
          </p:cNvGraphicFramePr>
          <p:nvPr/>
        </p:nvGraphicFramePr>
        <p:xfrm>
          <a:off x="1128713" y="1317625"/>
          <a:ext cx="12038428" cy="5244657"/>
        </p:xfrm>
        <a:graphic>
          <a:graphicData uri="http://schemas.openxmlformats.org/drawingml/2006/table">
            <a:tbl>
              <a:tblPr/>
              <a:tblGrid>
                <a:gridCol w="3141161"/>
                <a:gridCol w="8897267"/>
              </a:tblGrid>
              <a:tr h="8201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함 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내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</a:tr>
              <a:tr h="82010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ABS(n)</a:t>
                      </a:r>
                      <a:endParaRPr kumimoji="1" lang="en-US" altLang="ko-KR" sz="3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중고딕" pitchFamily="18" charset="-127"/>
                        <a:ea typeface="휴먼둥근고딕" pitchFamily="2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절대 값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802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SIGN(n)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양수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, 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음수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, 0 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을 구분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  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각 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1, -1, 0 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리턴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음수인지를 판단하거나 </a:t>
                      </a:r>
                      <a:r>
                        <a:rPr kumimoji="1" lang="ko-KR" altLang="en-US" sz="32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비교시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사용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04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POWER(n, y)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승수 값 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(n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의 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y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승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01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SQRT(n)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n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의 제곱근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숫자열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334285" name="Rectangle 13"/>
          <p:cNvSpPr>
            <a:spLocks noChangeArrowheads="1"/>
          </p:cNvSpPr>
          <p:nvPr/>
        </p:nvSpPr>
        <p:spPr bwMode="blackWhite">
          <a:xfrm>
            <a:off x="1119188" y="6308725"/>
            <a:ext cx="12091987" cy="38544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회원 테이블에서 회원이름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마일리지를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출력하시오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단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마일리지가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1000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보다 작은 경우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1000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으로 변경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 </a:t>
            </a: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85348" name="Rectangle 14"/>
          <p:cNvSpPr>
            <a:spLocks noChangeArrowheads="1"/>
          </p:cNvSpPr>
          <p:nvPr/>
        </p:nvSpPr>
        <p:spPr bwMode="blackWhite">
          <a:xfrm>
            <a:off x="1119188" y="1320800"/>
            <a:ext cx="3024187" cy="1714500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GREATEST,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LEAST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 m [,n1 …] )</a:t>
            </a:r>
          </a:p>
        </p:txBody>
      </p:sp>
      <p:sp>
        <p:nvSpPr>
          <p:cNvPr id="185349" name="Rectangle 15"/>
          <p:cNvSpPr>
            <a:spLocks noChangeArrowheads="1"/>
          </p:cNvSpPr>
          <p:nvPr/>
        </p:nvSpPr>
        <p:spPr bwMode="blackWhite">
          <a:xfrm>
            <a:off x="4143375" y="1320800"/>
            <a:ext cx="9067800" cy="17145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열거된 항목 중 가장 큰 또는 작은 항목을 리턴</a:t>
            </a:r>
          </a:p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m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데이터타입에 따라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항목도 판단</a:t>
            </a:r>
          </a:p>
        </p:txBody>
      </p:sp>
      <p:sp>
        <p:nvSpPr>
          <p:cNvPr id="1334288" name="Rectangle 16"/>
          <p:cNvSpPr>
            <a:spLocks noChangeArrowheads="1"/>
          </p:cNvSpPr>
          <p:nvPr/>
        </p:nvSpPr>
        <p:spPr bwMode="blackWhite">
          <a:xfrm>
            <a:off x="1092200" y="3138488"/>
            <a:ext cx="12090400" cy="29416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Clr>
                <a:schemeClr val="tx1"/>
              </a:buClr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SELECT GREATEST(10, 20, 30) "</a:t>
            </a:r>
            <a:r>
              <a:rPr lang="ko-KR" altLang="en-US" sz="2000" err="1">
                <a:latin typeface="HY중고딕" pitchFamily="18" charset="-127"/>
              </a:rPr>
              <a:t>큰값</a:t>
            </a:r>
            <a:r>
              <a:rPr lang="en-US" altLang="ko-KR" sz="2000">
                <a:latin typeface="HY중고딕" pitchFamily="18" charset="-127"/>
              </a:rPr>
              <a:t>",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             LEAST(10,20,30) "</a:t>
            </a:r>
            <a:r>
              <a:rPr lang="ko-KR" altLang="en-US" sz="2000" err="1">
                <a:latin typeface="HY중고딕" pitchFamily="18" charset="-127"/>
              </a:rPr>
              <a:t>작은값</a:t>
            </a:r>
            <a:r>
              <a:rPr lang="en-US" altLang="ko-KR" sz="2000">
                <a:latin typeface="HY중고딕" pitchFamily="18" charset="-127"/>
              </a:rPr>
              <a:t>"   FROM DUAL;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</a:rPr>
              <a:t> SELECT GREATEST('</a:t>
            </a:r>
            <a:r>
              <a:rPr lang="ko-KR" altLang="en-US" sz="2000">
                <a:latin typeface="HY중고딕" pitchFamily="18" charset="-127"/>
              </a:rPr>
              <a:t>강아지</a:t>
            </a:r>
            <a:r>
              <a:rPr lang="en-US" altLang="ko-KR" sz="2000">
                <a:latin typeface="HY중고딕" pitchFamily="18" charset="-127"/>
              </a:rPr>
              <a:t>', 256, '</a:t>
            </a:r>
            <a:r>
              <a:rPr lang="ko-KR" altLang="en-US" sz="2000">
                <a:latin typeface="HY중고딕" pitchFamily="18" charset="-127"/>
              </a:rPr>
              <a:t>송아지</a:t>
            </a:r>
            <a:r>
              <a:rPr lang="en-US" altLang="ko-KR" sz="2000">
                <a:latin typeface="HY중고딕" pitchFamily="18" charset="-127"/>
              </a:rPr>
              <a:t>')  "</a:t>
            </a:r>
            <a:r>
              <a:rPr lang="ko-KR" altLang="en-US" sz="2000" err="1">
                <a:latin typeface="HY중고딕" pitchFamily="18" charset="-127"/>
              </a:rPr>
              <a:t>큰값</a:t>
            </a:r>
            <a:r>
              <a:rPr lang="en-US" altLang="ko-KR" sz="2000">
                <a:latin typeface="HY중고딕" pitchFamily="18" charset="-127"/>
              </a:rPr>
              <a:t>",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             LEAST('</a:t>
            </a:r>
            <a:r>
              <a:rPr lang="ko-KR" altLang="en-US" sz="2000">
                <a:latin typeface="HY중고딕" pitchFamily="18" charset="-127"/>
              </a:rPr>
              <a:t>강아지</a:t>
            </a:r>
            <a:r>
              <a:rPr lang="en-US" altLang="ko-KR" sz="2000">
                <a:latin typeface="HY중고딕" pitchFamily="18" charset="-127"/>
              </a:rPr>
              <a:t>', 256, '</a:t>
            </a:r>
            <a:r>
              <a:rPr lang="ko-KR" altLang="en-US" sz="2000">
                <a:latin typeface="HY중고딕" pitchFamily="18" charset="-127"/>
              </a:rPr>
              <a:t>송아지</a:t>
            </a:r>
            <a:r>
              <a:rPr lang="en-US" altLang="ko-KR" sz="2000">
                <a:latin typeface="HY중고딕" pitchFamily="18" charset="-127"/>
              </a:rPr>
              <a:t>')  "</a:t>
            </a:r>
            <a:r>
              <a:rPr lang="ko-KR" altLang="en-US" sz="2000" err="1">
                <a:latin typeface="HY중고딕" pitchFamily="18" charset="-127"/>
              </a:rPr>
              <a:t>작은값</a:t>
            </a:r>
            <a:r>
              <a:rPr lang="en-US" altLang="ko-KR" sz="2000">
                <a:latin typeface="HY중고딕" pitchFamily="18" charset="-127"/>
              </a:rPr>
              <a:t>" 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FROM DUAL;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85351" name="TextBox 6"/>
          <p:cNvSpPr txBox="1">
            <a:spLocks noChangeArrowheads="1"/>
          </p:cNvSpPr>
          <p:nvPr/>
        </p:nvSpPr>
        <p:spPr bwMode="auto">
          <a:xfrm>
            <a:off x="6192838" y="7669213"/>
            <a:ext cx="638492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HY중고딕" pitchFamily="18" charset="-127"/>
              </a:rPr>
              <a:t>SELECT MEM_NAME AS </a:t>
            </a:r>
            <a:r>
              <a:rPr lang="ko-KR" altLang="en-US">
                <a:solidFill>
                  <a:srgbClr val="FF0000"/>
                </a:solidFill>
                <a:latin typeface="HY중고딕" pitchFamily="18" charset="-127"/>
              </a:rPr>
              <a:t>회원이름</a:t>
            </a:r>
            <a:r>
              <a:rPr lang="en-US" altLang="ko-KR">
                <a:solidFill>
                  <a:srgbClr val="FF0000"/>
                </a:solidFill>
                <a:latin typeface="HY중고딕" pitchFamily="18" charset="-127"/>
              </a:rPr>
              <a:t>,</a:t>
            </a:r>
            <a:endParaRPr lang="ko-KR" altLang="en-US">
              <a:solidFill>
                <a:srgbClr val="FF0000"/>
              </a:solidFill>
              <a:latin typeface="HY중고딕" pitchFamily="18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HY중고딕" pitchFamily="18" charset="-127"/>
              </a:rPr>
              <a:t>               GREATEST(MEM_MILEAGE,1000) AS </a:t>
            </a:r>
            <a:r>
              <a:rPr lang="ko-KR" altLang="en-US" err="1">
                <a:solidFill>
                  <a:srgbClr val="FF0000"/>
                </a:solidFill>
                <a:latin typeface="HY중고딕" pitchFamily="18" charset="-127"/>
              </a:rPr>
              <a:t>마일리지</a:t>
            </a:r>
            <a:endParaRPr lang="ko-KR" altLang="en-US">
              <a:solidFill>
                <a:srgbClr val="FF0000"/>
              </a:solidFill>
              <a:latin typeface="HY중고딕" pitchFamily="18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HY중고딕" pitchFamily="18" charset="-127"/>
              </a:rPr>
              <a:t>FROM MEMBER;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숫자열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86371" name="Rectangle 3"/>
          <p:cNvSpPr>
            <a:spLocks noChangeArrowheads="1"/>
          </p:cNvSpPr>
          <p:nvPr/>
        </p:nvSpPr>
        <p:spPr bwMode="blackWhite">
          <a:xfrm>
            <a:off x="1147763" y="1355725"/>
            <a:ext cx="3022600" cy="120967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ROUND(n, l)</a:t>
            </a:r>
          </a:p>
        </p:txBody>
      </p:sp>
      <p:sp>
        <p:nvSpPr>
          <p:cNvPr id="186372" name="Rectangle 4"/>
          <p:cNvSpPr>
            <a:spLocks noChangeArrowheads="1"/>
          </p:cNvSpPr>
          <p:nvPr/>
        </p:nvSpPr>
        <p:spPr bwMode="blackWhite">
          <a:xfrm>
            <a:off x="4170363" y="1355725"/>
            <a:ext cx="9067800" cy="12096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지정된 자릿수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(l)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밑에서 반올림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숫자의 반올림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ROUND(Column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위치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335301" name="Rectangle 5"/>
          <p:cNvSpPr>
            <a:spLocks noChangeArrowheads="1"/>
          </p:cNvSpPr>
          <p:nvPr/>
        </p:nvSpPr>
        <p:spPr bwMode="blackWhite">
          <a:xfrm>
            <a:off x="1119188" y="3630613"/>
            <a:ext cx="12091987" cy="66452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값    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1    2   3   4   .  5  6  7 </a:t>
            </a:r>
            <a:r>
              <a:rPr lang="ko-KR" altLang="en-US" sz="20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일 때</a:t>
            </a: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    위치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   </a:t>
            </a:r>
            <a:r>
              <a:rPr lang="en-US" altLang="ko-KR" sz="20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-3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</a:t>
            </a:r>
            <a:r>
              <a:rPr lang="en-US" altLang="ko-KR" sz="20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2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</a:t>
            </a:r>
            <a:r>
              <a:rPr lang="en-US" altLang="ko-KR" sz="20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1  0 1  2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3</a:t>
            </a:r>
          </a:p>
          <a:p>
            <a:pPr defTabSz="282575">
              <a:lnSpc>
                <a:spcPct val="9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SELECT ROUND(345.123, 0)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결과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FROM DUAL;</a:t>
            </a:r>
          </a:p>
          <a:p>
            <a:pPr defTabSz="282575">
              <a:lnSpc>
                <a:spcPct val="9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SELECT ROUND(345.123, -1)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결과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1, </a:t>
            </a:r>
          </a:p>
          <a:p>
            <a:pPr defTabSz="282575">
              <a:lnSpc>
                <a:spcPct val="9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TRUNC(345.123, -1)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결과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    FROM DUAL;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회원 테이블의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마일리지를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12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로 나눈 값을 검색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소수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3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째자리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반올림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절삭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</a:t>
            </a:r>
          </a:p>
        </p:txBody>
      </p:sp>
      <p:sp>
        <p:nvSpPr>
          <p:cNvPr id="186374" name="Rectangle 6"/>
          <p:cNvSpPr>
            <a:spLocks noChangeArrowheads="1"/>
          </p:cNvSpPr>
          <p:nvPr/>
        </p:nvSpPr>
        <p:spPr bwMode="blackWhite">
          <a:xfrm>
            <a:off x="1143000" y="2565400"/>
            <a:ext cx="3022600" cy="908050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TRUNC(n, l)</a:t>
            </a:r>
          </a:p>
        </p:txBody>
      </p:sp>
      <p:sp>
        <p:nvSpPr>
          <p:cNvPr id="186375" name="Rectangle 7"/>
          <p:cNvSpPr>
            <a:spLocks noChangeArrowheads="1"/>
          </p:cNvSpPr>
          <p:nvPr/>
        </p:nvSpPr>
        <p:spPr bwMode="blackWhite">
          <a:xfrm>
            <a:off x="4165600" y="2565400"/>
            <a:ext cx="9067800" cy="9080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ROUND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와 동일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단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반올림이 아닌 절삭</a:t>
            </a:r>
          </a:p>
        </p:txBody>
      </p:sp>
      <p:sp>
        <p:nvSpPr>
          <p:cNvPr id="186376" name="TextBox 7"/>
          <p:cNvSpPr txBox="1">
            <a:spLocks noChangeArrowheads="1"/>
          </p:cNvSpPr>
          <p:nvPr/>
        </p:nvSpPr>
        <p:spPr bwMode="auto">
          <a:xfrm>
            <a:off x="7129463" y="7783513"/>
            <a:ext cx="405447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MEM_MILEAGE, 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ROUND(MEM_MILEAGE / 12, 2),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TRUNC(MEM_MILEAGE / 12, 2)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MEMBER;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9" name="포인트가 5개인 별 8"/>
          <p:cNvSpPr/>
          <p:nvPr/>
        </p:nvSpPr>
        <p:spPr bwMode="auto">
          <a:xfrm>
            <a:off x="1237692" y="1780542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0" name="포인트가 5개인 별 9"/>
          <p:cNvSpPr/>
          <p:nvPr/>
        </p:nvSpPr>
        <p:spPr bwMode="auto">
          <a:xfrm>
            <a:off x="1533008" y="1780542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1" name="포인트가 5개인 별 10"/>
          <p:cNvSpPr/>
          <p:nvPr/>
        </p:nvSpPr>
        <p:spPr bwMode="auto">
          <a:xfrm>
            <a:off x="1237692" y="2839405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2" name="포인트가 5개인 별 11"/>
          <p:cNvSpPr/>
          <p:nvPr/>
        </p:nvSpPr>
        <p:spPr bwMode="auto">
          <a:xfrm>
            <a:off x="1533008" y="2839405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숫자열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333254" name="Rectangle 6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55713"/>
            <a:ext cx="12091987" cy="38052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상품테이블의 상품명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원가율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매입가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/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판매가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을  비율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(%)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로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반올림 없는 것과 소수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첫째자리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반올림 비교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상품명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원가율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원가율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2)</a:t>
            </a: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87396" name="Rectangle 7"/>
          <p:cNvSpPr>
            <a:spLocks noChangeArrowheads="1"/>
          </p:cNvSpPr>
          <p:nvPr/>
        </p:nvSpPr>
        <p:spPr bwMode="blackWhite">
          <a:xfrm>
            <a:off x="1147763" y="5291138"/>
            <a:ext cx="3022600" cy="79533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MOD(c, n)</a:t>
            </a:r>
          </a:p>
        </p:txBody>
      </p:sp>
      <p:sp>
        <p:nvSpPr>
          <p:cNvPr id="187397" name="Rectangle 8"/>
          <p:cNvSpPr>
            <a:spLocks noChangeArrowheads="1"/>
          </p:cNvSpPr>
          <p:nvPr/>
        </p:nvSpPr>
        <p:spPr bwMode="blackWhite">
          <a:xfrm>
            <a:off x="4170363" y="5291138"/>
            <a:ext cx="9067800" cy="7953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으로 나눈 나머지</a:t>
            </a:r>
          </a:p>
        </p:txBody>
      </p:sp>
      <p:sp>
        <p:nvSpPr>
          <p:cNvPr id="1333257" name="Rectangle 9"/>
          <p:cNvSpPr>
            <a:spLocks noChangeArrowheads="1"/>
          </p:cNvSpPr>
          <p:nvPr/>
        </p:nvSpPr>
        <p:spPr bwMode="blackWhite">
          <a:xfrm>
            <a:off x="1119188" y="6196013"/>
            <a:ext cx="12091987" cy="7921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en-US" sz="2000">
                <a:latin typeface="HY중고딕" pitchFamily="18" charset="-127"/>
              </a:rPr>
              <a:t>SELECT MOD(10,3) FROM DUAL;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87399" name="TextBox 6"/>
          <p:cNvSpPr txBox="1">
            <a:spLocks noChangeArrowheads="1"/>
          </p:cNvSpPr>
          <p:nvPr/>
        </p:nvSpPr>
        <p:spPr bwMode="auto">
          <a:xfrm>
            <a:off x="7056438" y="2792413"/>
            <a:ext cx="5884862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PROD_NAME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PROD_COST/PROD_SALE*100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원가율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1,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ROUND(PROD_COST/PROD_SALE*100,1)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원가율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2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PROD;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8" name="포인트가 5개인 별 7"/>
          <p:cNvSpPr/>
          <p:nvPr/>
        </p:nvSpPr>
        <p:spPr bwMode="auto">
          <a:xfrm>
            <a:off x="1475562" y="5458619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숫자열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graphicFrame>
        <p:nvGraphicFramePr>
          <p:cNvPr id="618557" name="Group 61"/>
          <p:cNvGraphicFramePr>
            <a:graphicFrameLocks noGrp="1"/>
          </p:cNvGraphicFramePr>
          <p:nvPr/>
        </p:nvGraphicFramePr>
        <p:xfrm>
          <a:off x="1128713" y="1317625"/>
          <a:ext cx="12144595" cy="4322541"/>
        </p:xfrm>
        <a:graphic>
          <a:graphicData uri="http://schemas.openxmlformats.org/drawingml/2006/table">
            <a:tbl>
              <a:tblPr/>
              <a:tblGrid>
                <a:gridCol w="3168857"/>
                <a:gridCol w="8975738"/>
              </a:tblGrid>
              <a:tr h="69508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FLOOR(n)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n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과 같거나 작은 수 중에 가장 큰 정수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3235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CEIL(n)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3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HY중고딕" pitchFamily="18" charset="-127"/>
                        <a:ea typeface="휴먼둥근고딕" pitchFamily="2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n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과 같거나 큰 수 중에 가장 작은 정수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소수점 이하의 값이 존재하면 무조건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올림하는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 함수로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, 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급여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세금과 같은 금액관련 계산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중에 자주 사용된다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951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COS, SIN, TAN, LOG 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등 수학관련함수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18558" name="Rectangle 62"/>
          <p:cNvSpPr>
            <a:spLocks noChangeArrowheads="1"/>
          </p:cNvSpPr>
          <p:nvPr/>
        </p:nvSpPr>
        <p:spPr bwMode="blackWhite">
          <a:xfrm>
            <a:off x="1119188" y="5627688"/>
            <a:ext cx="12091987" cy="18161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 FLOOR(1332.69), </a:t>
            </a:r>
            <a:r>
              <a:rPr lang="en-US" altLang="ko-KR" sz="2000">
                <a:latin typeface="HY중고딕" pitchFamily="18" charset="-127"/>
              </a:rPr>
              <a:t>CEIL(1332.69)  FROM DUAL;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 </a:t>
            </a:r>
            <a:r>
              <a:rPr lang="en-US" altLang="ko-KR" sz="2000">
                <a:latin typeface="HY중고딕" pitchFamily="18" charset="-127"/>
              </a:rPr>
              <a:t>FLOOR(-1332.69), CEIL(-1332.69)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FROM DUAL;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3"/>
          <p:cNvSpPr>
            <a:spLocks noChangeArrowheads="1"/>
          </p:cNvSpPr>
          <p:nvPr/>
        </p:nvSpPr>
        <p:spPr bwMode="blackWhite">
          <a:xfrm>
            <a:off x="1147763" y="1244600"/>
            <a:ext cx="3022600" cy="113347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REMAINDER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(c, n)</a:t>
            </a:r>
          </a:p>
        </p:txBody>
      </p:sp>
      <p:sp>
        <p:nvSpPr>
          <p:cNvPr id="189443" name="Rectangle 4"/>
          <p:cNvSpPr>
            <a:spLocks noChangeArrowheads="1"/>
          </p:cNvSpPr>
          <p:nvPr/>
        </p:nvSpPr>
        <p:spPr bwMode="blackWhite">
          <a:xfrm>
            <a:off x="4170363" y="1244600"/>
            <a:ext cx="9067800" cy="1133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으로 나눈 나머지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MOD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함수와 유사</a:t>
            </a:r>
          </a:p>
        </p:txBody>
      </p:sp>
      <p:sp>
        <p:nvSpPr>
          <p:cNvPr id="189444" name="Rectangle 15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숫자열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624656" name="Rectangle 16"/>
          <p:cNvSpPr>
            <a:spLocks noChangeArrowheads="1"/>
          </p:cNvSpPr>
          <p:nvPr/>
        </p:nvSpPr>
        <p:spPr bwMode="blackWhite">
          <a:xfrm>
            <a:off x="1128713" y="2565400"/>
            <a:ext cx="12091987" cy="36306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MOD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</a:rPr>
              <a:t>나머지 값 구하기 함수 구현방식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</a:rPr>
              <a:t>    나머지  </a:t>
            </a:r>
            <a:r>
              <a:rPr lang="en-US" altLang="ko-KR" sz="2000">
                <a:latin typeface="HY중고딕" pitchFamily="18" charset="-127"/>
              </a:rPr>
              <a:t>= (</a:t>
            </a:r>
            <a:r>
              <a:rPr lang="ko-KR" altLang="en-US" sz="2000" err="1">
                <a:latin typeface="HY중고딕" pitchFamily="18" charset="-127"/>
              </a:rPr>
              <a:t>원값</a:t>
            </a:r>
            <a:r>
              <a:rPr lang="en-US" altLang="ko-KR" sz="2000">
                <a:latin typeface="HY중고딕" pitchFamily="18" charset="-127"/>
              </a:rPr>
              <a:t>) - (</a:t>
            </a:r>
            <a:r>
              <a:rPr lang="ko-KR" altLang="en-US" sz="2000" err="1">
                <a:latin typeface="HY중고딕" pitchFamily="18" charset="-127"/>
              </a:rPr>
              <a:t>나눌값</a:t>
            </a:r>
            <a:r>
              <a:rPr lang="ko-KR" altLang="en-US" sz="2000">
                <a:latin typeface="HY중고딕" pitchFamily="18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x </a:t>
            </a:r>
            <a:r>
              <a:rPr lang="ko-KR" altLang="en-US" sz="2000" err="1">
                <a:latin typeface="HY중고딕" pitchFamily="18" charset="-127"/>
              </a:rPr>
              <a:t>나눈값을</a:t>
            </a:r>
            <a:r>
              <a:rPr lang="ko-KR" altLang="en-US" sz="2000">
                <a:latin typeface="HY중고딕" pitchFamily="18" charset="-127"/>
              </a:rPr>
              <a:t> 소수 </a:t>
            </a:r>
            <a:r>
              <a:rPr lang="ko-KR" altLang="en-US" sz="2000" err="1">
                <a:latin typeface="HY중고딕" pitchFamily="18" charset="-127"/>
              </a:rPr>
              <a:t>첫째자리에서</a:t>
            </a:r>
            <a:r>
              <a:rPr lang="ko-KR" altLang="en-US" sz="2000">
                <a:latin typeface="HY중고딕" pitchFamily="18" charset="-127"/>
              </a:rPr>
              <a:t> </a:t>
            </a:r>
            <a:r>
              <a:rPr lang="ko-KR" altLang="en-US" sz="2000" err="1">
                <a:latin typeface="HY중고딕" pitchFamily="18" charset="-127"/>
              </a:rPr>
              <a:t>버림한</a:t>
            </a:r>
            <a:r>
              <a:rPr lang="ko-KR" altLang="en-US" sz="2000">
                <a:latin typeface="HY중고딕" pitchFamily="18" charset="-127"/>
              </a:rPr>
              <a:t> 값</a:t>
            </a:r>
            <a:r>
              <a:rPr lang="en-US" altLang="ko-KR" sz="2000">
                <a:latin typeface="HY중고딕" pitchFamily="18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           = 10 - 3 * FLOOR( 10 / 3 )  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REMAINDER </a:t>
            </a:r>
            <a:r>
              <a:rPr lang="ko-KR" altLang="en-US" sz="2000">
                <a:latin typeface="HY중고딕" pitchFamily="18" charset="-127"/>
              </a:rPr>
              <a:t>함수</a:t>
            </a:r>
            <a:r>
              <a:rPr lang="en-US" altLang="ko-KR" sz="2000">
                <a:latin typeface="HY중고딕" pitchFamily="18" charset="-127"/>
              </a:rPr>
              <a:t>, </a:t>
            </a:r>
            <a:r>
              <a:rPr lang="ko-KR" altLang="en-US" sz="2000">
                <a:latin typeface="HY중고딕" pitchFamily="18" charset="-127"/>
              </a:rPr>
              <a:t>나머지 값 구하기 함수 구현방식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</a:rPr>
              <a:t>    나머지  </a:t>
            </a:r>
            <a:r>
              <a:rPr lang="en-US" altLang="ko-KR" sz="2000">
                <a:latin typeface="HY중고딕" pitchFamily="18" charset="-127"/>
              </a:rPr>
              <a:t>= (</a:t>
            </a:r>
            <a:r>
              <a:rPr lang="ko-KR" altLang="en-US" sz="2000" err="1">
                <a:latin typeface="HY중고딕" pitchFamily="18" charset="-127"/>
              </a:rPr>
              <a:t>원값</a:t>
            </a:r>
            <a:r>
              <a:rPr lang="en-US" altLang="ko-KR" sz="2000">
                <a:latin typeface="HY중고딕" pitchFamily="18" charset="-127"/>
              </a:rPr>
              <a:t>) - (</a:t>
            </a:r>
            <a:r>
              <a:rPr lang="ko-KR" altLang="en-US" sz="2000" err="1">
                <a:latin typeface="HY중고딕" pitchFamily="18" charset="-127"/>
              </a:rPr>
              <a:t>나눌값</a:t>
            </a:r>
            <a:r>
              <a:rPr lang="ko-KR" altLang="en-US" sz="2000">
                <a:latin typeface="HY중고딕" pitchFamily="18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x </a:t>
            </a:r>
            <a:r>
              <a:rPr lang="ko-KR" altLang="en-US" sz="2000" err="1">
                <a:latin typeface="HY중고딕" pitchFamily="18" charset="-127"/>
              </a:rPr>
              <a:t>나눈값을</a:t>
            </a:r>
            <a:r>
              <a:rPr lang="ko-KR" altLang="en-US" sz="2000">
                <a:latin typeface="HY중고딕" pitchFamily="18" charset="-127"/>
              </a:rPr>
              <a:t> 소수 </a:t>
            </a:r>
            <a:r>
              <a:rPr lang="ko-KR" altLang="en-US" sz="2000" err="1">
                <a:latin typeface="HY중고딕" pitchFamily="18" charset="-127"/>
              </a:rPr>
              <a:t>첫째자리에서</a:t>
            </a:r>
            <a:r>
              <a:rPr lang="ko-KR" altLang="en-US" sz="2000">
                <a:latin typeface="HY중고딕" pitchFamily="18" charset="-127"/>
              </a:rPr>
              <a:t> 반올림한 값</a:t>
            </a:r>
            <a:r>
              <a:rPr lang="en-US" altLang="ko-KR" sz="2000">
                <a:latin typeface="HY중고딕" pitchFamily="18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           = 10 - 3 * ROUND( 10 / 3 )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</a:rPr>
              <a:t>  </a:t>
            </a:r>
          </a:p>
        </p:txBody>
      </p:sp>
      <p:sp>
        <p:nvSpPr>
          <p:cNvPr id="624657" name="Rectangle 17"/>
          <p:cNvSpPr>
            <a:spLocks noChangeArrowheads="1"/>
          </p:cNvSpPr>
          <p:nvPr/>
        </p:nvSpPr>
        <p:spPr bwMode="blackWhite">
          <a:xfrm>
            <a:off x="1119188" y="6421437"/>
            <a:ext cx="12091987" cy="2867669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MOD(10, 3), REMAINDER(10, 3</a:t>
            </a:r>
            <a:r>
              <a:rPr lang="en-US" altLang="ko-KR" sz="2000">
                <a:latin typeface="HY중고딕" pitchFamily="18" charset="-127"/>
              </a:rPr>
              <a:t>)  FROM DUAL;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SELECT MOD(10, 3.7) , REMAINDER(10, 3.7) FROM DUAL;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14159" y="2736379"/>
            <a:ext cx="30332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10-3*FLOOR(3.33333…,0)</a:t>
            </a:r>
          </a:p>
          <a:p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10-3*3</a:t>
            </a:r>
          </a:p>
          <a:p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10-9</a:t>
            </a:r>
          </a:p>
          <a:p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1 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14159" y="4248547"/>
            <a:ext cx="30332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10-3*ROUND(3.33333…,0)</a:t>
            </a:r>
          </a:p>
          <a:p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10-3*3</a:t>
            </a:r>
          </a:p>
          <a:p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10-9</a:t>
            </a:r>
          </a:p>
          <a:p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1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361140" y="6480795"/>
            <a:ext cx="33714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10-3.7*FLOOR(2.702702…,0)</a:t>
            </a:r>
          </a:p>
          <a:p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10-3.7*2</a:t>
            </a:r>
          </a:p>
          <a:p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10-7.4</a:t>
            </a:r>
          </a:p>
          <a:p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2.6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61140" y="7992963"/>
            <a:ext cx="33746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10-3.7*ROUND(2.702702…,0)</a:t>
            </a:r>
          </a:p>
          <a:p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10-3.7*3</a:t>
            </a:r>
          </a:p>
          <a:p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10-11.1</a:t>
            </a:r>
          </a:p>
          <a:p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-1.1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ChangeArrowheads="1"/>
          </p:cNvSpPr>
          <p:nvPr/>
        </p:nvSpPr>
        <p:spPr bwMode="blackWhite">
          <a:xfrm>
            <a:off x="1147763" y="1244600"/>
            <a:ext cx="3332162" cy="1320800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WIDTH_BUCKET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(c, min, max, b)</a:t>
            </a:r>
          </a:p>
        </p:txBody>
      </p:sp>
      <p:sp>
        <p:nvSpPr>
          <p:cNvPr id="190467" name="Rectangle 3"/>
          <p:cNvSpPr>
            <a:spLocks noChangeArrowheads="1"/>
          </p:cNvSpPr>
          <p:nvPr/>
        </p:nvSpPr>
        <p:spPr bwMode="blackWhite">
          <a:xfrm>
            <a:off x="4479925" y="1244600"/>
            <a:ext cx="8758238" cy="13208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min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max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범위로 설정하고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b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구간으로 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나누어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가 어느 구간에 속하는지 리턴</a:t>
            </a:r>
          </a:p>
        </p:txBody>
      </p:sp>
      <p:sp>
        <p:nvSpPr>
          <p:cNvPr id="190468" name="Rectangle 4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숫자열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341446" name="Rectangle 6"/>
          <p:cNvSpPr>
            <a:spLocks noChangeArrowheads="1"/>
          </p:cNvSpPr>
          <p:nvPr/>
        </p:nvSpPr>
        <p:spPr bwMode="blackWhite">
          <a:xfrm>
            <a:off x="1119188" y="2792413"/>
            <a:ext cx="12091987" cy="10207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WIDTH_BUCKET(88, 0, 100, 10)</a:t>
            </a:r>
            <a:r>
              <a:rPr lang="en-US" altLang="ko-KR" sz="2000">
                <a:latin typeface="HY중고딕" pitchFamily="18" charset="-127"/>
              </a:rPr>
              <a:t>  FROM DUAL;</a:t>
            </a:r>
          </a:p>
        </p:txBody>
      </p:sp>
      <p:sp>
        <p:nvSpPr>
          <p:cNvPr id="1341447" name="Rectangle 7"/>
          <p:cNvSpPr>
            <a:spLocks noChangeArrowheads="1"/>
          </p:cNvSpPr>
          <p:nvPr/>
        </p:nvSpPr>
        <p:spPr bwMode="blackWhite">
          <a:xfrm>
            <a:off x="1119188" y="4040188"/>
            <a:ext cx="12091987" cy="38560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회원 테이블에서 회원이름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등급을 출력하시오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단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등급은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마일리지를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500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부터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3000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까지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5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등급으로 한다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.) </a:t>
            </a: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90471" name="TextBox 6"/>
          <p:cNvSpPr txBox="1">
            <a:spLocks noChangeArrowheads="1"/>
          </p:cNvSpPr>
          <p:nvPr/>
        </p:nvSpPr>
        <p:spPr bwMode="auto">
          <a:xfrm>
            <a:off x="5184775" y="5513388"/>
            <a:ext cx="5995988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MEM_NAME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회원이름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MEM_MILEAGE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WIDTH_BUCKET(MEM_MILEAGE,500,3000,5)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등급</a:t>
            </a:r>
            <a:endParaRPr lang="en-US" altLang="ko-KR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MEMBER;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ChangeArrowheads="1"/>
          </p:cNvSpPr>
          <p:nvPr/>
        </p:nvSpPr>
        <p:spPr bwMode="blackWhite">
          <a:xfrm>
            <a:off x="1147763" y="1244600"/>
            <a:ext cx="3022600" cy="113347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숫자의 절사</a:t>
            </a:r>
          </a:p>
          <a:p>
            <a:pPr algn="ctr" eaLnBrk="0" latinLnBrk="0" hangingPunct="0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버림함수구현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91491" name="Rectangle 3"/>
          <p:cNvSpPr>
            <a:spLocks noChangeArrowheads="1"/>
          </p:cNvSpPr>
          <p:nvPr/>
        </p:nvSpPr>
        <p:spPr bwMode="blackWhite">
          <a:xfrm>
            <a:off x="4170363" y="1244600"/>
            <a:ext cx="9067800" cy="1133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지정된 자리 수까지 나타내고 그 밑은 버림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(TRUNC)</a:t>
            </a:r>
          </a:p>
        </p:txBody>
      </p:sp>
      <p:sp>
        <p:nvSpPr>
          <p:cNvPr id="1340420" name="Rectangle 4"/>
          <p:cNvSpPr>
            <a:spLocks noChangeArrowheads="1"/>
          </p:cNvSpPr>
          <p:nvPr/>
        </p:nvSpPr>
        <p:spPr bwMode="blackWhite">
          <a:xfrm>
            <a:off x="1119188" y="2400300"/>
            <a:ext cx="12091987" cy="79962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err="1">
                <a:latin typeface="굴림체" pitchFamily="49" charset="-127"/>
                <a:ea typeface="굴림체" pitchFamily="49" charset="-127"/>
              </a:rPr>
              <a:t>버림함수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 구현</a:t>
            </a:r>
          </a:p>
          <a:p>
            <a:pPr defTabSz="282575">
              <a:lnSpc>
                <a:spcPct val="90000"/>
              </a:lnSpc>
              <a:defRPr/>
            </a:pP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</a:t>
            </a:r>
            <a:r>
              <a:rPr lang="ko-KR" altLang="en-US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버림할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위치의 값에 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5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를 뺀 후에 반올림하면 버림의 효과를 얻는다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9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SELECT  ROUND(345.123 - 0.05, 1)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AS “RESULT1”   --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소수점 </a:t>
            </a:r>
            <a:r>
              <a:rPr lang="ko-KR" altLang="en-US" err="1">
                <a:latin typeface="굴림체" pitchFamily="49" charset="-127"/>
                <a:ea typeface="굴림체" pitchFamily="49" charset="-127"/>
              </a:rPr>
              <a:t>둘째자리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 버림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defRPr/>
            </a:pP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				, ROUND(345.123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- 0.5, 0)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 AS “RESULT2”  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소수점 </a:t>
            </a:r>
            <a:r>
              <a:rPr lang="ko-KR" altLang="en-US" err="1">
                <a:latin typeface="굴림체" pitchFamily="49" charset="-127"/>
                <a:ea typeface="굴림체" pitchFamily="49" charset="-127"/>
              </a:rPr>
              <a:t>첫째자리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 버림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defRPr/>
            </a:pP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	 			, ROUND(345.123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- 5, -1)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  AS “RESULT3”    --</a:t>
            </a:r>
            <a:r>
              <a:rPr lang="ko-KR" altLang="en-US" err="1">
                <a:latin typeface="굴림체" pitchFamily="49" charset="-127"/>
                <a:ea typeface="굴림체" pitchFamily="49" charset="-127"/>
              </a:rPr>
              <a:t>첫번째자리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 버림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FROM DUAL; </a:t>
            </a:r>
          </a:p>
          <a:p>
            <a:pPr defTabSz="282575">
              <a:lnSpc>
                <a:spcPct val="90000"/>
              </a:lnSpc>
              <a:defRPr/>
            </a:pP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100 / 9  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결과 값을 십의 자리까지 나타내고 일의 자리는 버리시오 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SELECT  ROUND(100 / 9 - 5, -1) RESULT FROM DUAL;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FLOOR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함수 활용</a:t>
            </a:r>
          </a:p>
          <a:p>
            <a:pPr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SELECT 10000 / 7 FROM DUAL;</a:t>
            </a:r>
          </a:p>
          <a:p>
            <a:pPr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SELECT FLOOR(10000 / 7 * 1000) / 1000 FROM DUAL; </a:t>
            </a:r>
            <a:r>
              <a:rPr lang="en-US" altLang="ko-KR" i="1"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i="1">
                <a:latin typeface="굴림체" pitchFamily="49" charset="-127"/>
                <a:ea typeface="굴림체" pitchFamily="49" charset="-127"/>
              </a:rPr>
              <a:t>소수점</a:t>
            </a:r>
            <a:r>
              <a:rPr lang="en-US" altLang="ko-KR" i="1">
                <a:latin typeface="굴림체" pitchFamily="49" charset="-127"/>
                <a:ea typeface="굴림체" pitchFamily="49" charset="-127"/>
              </a:rPr>
              <a:t>3</a:t>
            </a:r>
            <a:r>
              <a:rPr lang="ko-KR" altLang="en-US" i="1" err="1">
                <a:latin typeface="굴림체" pitchFamily="49" charset="-127"/>
                <a:ea typeface="굴림체" pitchFamily="49" charset="-127"/>
              </a:rPr>
              <a:t>째자리</a:t>
            </a:r>
            <a:endParaRPr lang="ko-KR" altLang="en-US" i="1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SELECT FLOOR(10000 / 7 * 100) / 100 FROM DUAL; </a:t>
            </a:r>
            <a:r>
              <a:rPr lang="en-US" altLang="ko-KR" i="1"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i="1">
                <a:latin typeface="굴림체" pitchFamily="49" charset="-127"/>
                <a:ea typeface="굴림체" pitchFamily="49" charset="-127"/>
              </a:rPr>
              <a:t>소수점</a:t>
            </a:r>
            <a:r>
              <a:rPr lang="en-US" altLang="ko-KR" i="1">
                <a:latin typeface="굴림체" pitchFamily="49" charset="-127"/>
                <a:ea typeface="굴림체" pitchFamily="49" charset="-127"/>
              </a:rPr>
              <a:t>2</a:t>
            </a:r>
            <a:r>
              <a:rPr lang="ko-KR" altLang="en-US" i="1" err="1">
                <a:latin typeface="굴림체" pitchFamily="49" charset="-127"/>
                <a:ea typeface="굴림체" pitchFamily="49" charset="-127"/>
              </a:rPr>
              <a:t>째자리</a:t>
            </a:r>
            <a:endParaRPr lang="ko-KR" altLang="en-US" i="1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SELECT FLOOR(10000 / 7 * 10) / 10 FROM DUAL; </a:t>
            </a:r>
            <a:r>
              <a:rPr lang="en-US" altLang="ko-KR" i="1"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i="1">
                <a:latin typeface="굴림체" pitchFamily="49" charset="-127"/>
                <a:ea typeface="굴림체" pitchFamily="49" charset="-127"/>
              </a:rPr>
              <a:t>소수점</a:t>
            </a:r>
            <a:r>
              <a:rPr lang="en-US" altLang="ko-KR" i="1">
                <a:latin typeface="굴림체" pitchFamily="49" charset="-127"/>
                <a:ea typeface="굴림체" pitchFamily="49" charset="-127"/>
              </a:rPr>
              <a:t>1</a:t>
            </a:r>
            <a:r>
              <a:rPr lang="ko-KR" altLang="en-US" i="1" err="1">
                <a:latin typeface="굴림체" pitchFamily="49" charset="-127"/>
                <a:ea typeface="굴림체" pitchFamily="49" charset="-127"/>
              </a:rPr>
              <a:t>째자리</a:t>
            </a:r>
            <a:endParaRPr lang="ko-KR" altLang="en-US" i="1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SELECT FLOOR(10000 / 7 ) FROM DUAL; </a:t>
            </a:r>
            <a:r>
              <a:rPr lang="en-US" altLang="ko-KR" i="1"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i="1">
                <a:latin typeface="굴림체" pitchFamily="49" charset="-127"/>
                <a:ea typeface="굴림체" pitchFamily="49" charset="-127"/>
              </a:rPr>
              <a:t>자연수</a:t>
            </a:r>
          </a:p>
          <a:p>
            <a:pPr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SELECT FLOOR(10000 / 7 / 10) * 10 FROM DUAL; </a:t>
            </a:r>
            <a:r>
              <a:rPr lang="en-US" altLang="ko-KR" i="1">
                <a:latin typeface="굴림체" pitchFamily="49" charset="-127"/>
                <a:ea typeface="굴림체" pitchFamily="49" charset="-127"/>
              </a:rPr>
              <a:t>--10</a:t>
            </a:r>
            <a:r>
              <a:rPr lang="ko-KR" altLang="en-US" i="1" err="1">
                <a:latin typeface="굴림체" pitchFamily="49" charset="-127"/>
                <a:ea typeface="굴림체" pitchFamily="49" charset="-127"/>
              </a:rPr>
              <a:t>째자리</a:t>
            </a:r>
            <a:endParaRPr lang="ko-KR" altLang="en-US" i="1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SELECT FLOOR(10000 / 7 / 100) * 100 FROM DUAL; </a:t>
            </a:r>
            <a:r>
              <a:rPr lang="en-US" altLang="ko-KR" i="1">
                <a:latin typeface="굴림체" pitchFamily="49" charset="-127"/>
                <a:ea typeface="굴림체" pitchFamily="49" charset="-127"/>
              </a:rPr>
              <a:t>--100</a:t>
            </a:r>
            <a:r>
              <a:rPr lang="ko-KR" altLang="en-US" i="1" err="1">
                <a:latin typeface="굴림체" pitchFamily="49" charset="-127"/>
                <a:ea typeface="굴림체" pitchFamily="49" charset="-127"/>
              </a:rPr>
              <a:t>째자리</a:t>
            </a:r>
            <a:endParaRPr lang="ko-KR" altLang="en-US" i="1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SELECT FLOOR(10000 / 7 / 1000) * 1000 FROM DUAL; </a:t>
            </a:r>
            <a:r>
              <a:rPr lang="en-US" altLang="ko-KR" i="1">
                <a:latin typeface="굴림체" pitchFamily="49" charset="-127"/>
                <a:ea typeface="굴림체" pitchFamily="49" charset="-127"/>
              </a:rPr>
              <a:t>--1000</a:t>
            </a:r>
            <a:r>
              <a:rPr lang="ko-KR" altLang="en-US" i="1" err="1">
                <a:latin typeface="굴림체" pitchFamily="49" charset="-127"/>
                <a:ea typeface="굴림체" pitchFamily="49" charset="-127"/>
              </a:rPr>
              <a:t>째자리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91493" name="Rectangle 5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숫자열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118" name="Rectangle 6">
            <a:hlinkClick r:id="rId3"/>
          </p:cNvPr>
          <p:cNvSpPr>
            <a:spLocks noChangeArrowheads="1"/>
          </p:cNvSpPr>
          <p:nvPr/>
        </p:nvSpPr>
        <p:spPr bwMode="blackWhite">
          <a:xfrm>
            <a:off x="1119188" y="1200150"/>
            <a:ext cx="12091987" cy="68087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상품테이블의 상품명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원가율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매입가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/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판매가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을  비율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(%)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로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가공 없는 원래 결과와 소수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첫째자리까지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나타내고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둘째자리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이하는 버린 결과 비교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검색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(TRUNC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함수를 사용하면 쉽지만 여기서는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FLOOR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사용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92515" name="Rectangle 7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숫자열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92516" name="TextBox 3"/>
          <p:cNvSpPr txBox="1">
            <a:spLocks noChangeArrowheads="1"/>
          </p:cNvSpPr>
          <p:nvPr/>
        </p:nvSpPr>
        <p:spPr bwMode="auto">
          <a:xfrm>
            <a:off x="1368252" y="1584251"/>
            <a:ext cx="809708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*TRUNC(n, l) : ROUND</a:t>
            </a:r>
            <a:r>
              <a:rPr lang="ko-KR" altLang="en-US" sz="2400">
                <a:latin typeface="굴림체" pitchFamily="49" charset="-127"/>
                <a:ea typeface="굴림체" pitchFamily="49" charset="-127"/>
              </a:rPr>
              <a:t>와 동일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.  </a:t>
            </a:r>
            <a:r>
              <a:rPr lang="ko-KR" altLang="en-US" sz="2400">
                <a:latin typeface="굴림체" pitchFamily="49" charset="-127"/>
                <a:ea typeface="굴림체" pitchFamily="49" charset="-127"/>
              </a:rPr>
              <a:t>단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400">
                <a:latin typeface="굴림체" pitchFamily="49" charset="-127"/>
                <a:ea typeface="굴림체" pitchFamily="49" charset="-127"/>
              </a:rPr>
              <a:t>반올림이 아닌 절삭</a:t>
            </a:r>
          </a:p>
          <a:p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*FLOOR(n) : n</a:t>
            </a:r>
            <a:r>
              <a:rPr lang="ko-KR" altLang="en-US" sz="2400">
                <a:latin typeface="굴림체" pitchFamily="49" charset="-127"/>
                <a:ea typeface="굴림체" pitchFamily="49" charset="-127"/>
              </a:rPr>
              <a:t>과 같거나 작은 수 중에 가장 큰 정수</a:t>
            </a:r>
          </a:p>
        </p:txBody>
      </p:sp>
      <p:sp>
        <p:nvSpPr>
          <p:cNvPr id="192517" name="TextBox 4"/>
          <p:cNvSpPr txBox="1">
            <a:spLocks noChangeArrowheads="1"/>
          </p:cNvSpPr>
          <p:nvPr/>
        </p:nvSpPr>
        <p:spPr bwMode="auto">
          <a:xfrm>
            <a:off x="1439863" y="4492625"/>
            <a:ext cx="6567487" cy="147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PROD_NAME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PROD_COST/PROD_SALE*100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원가율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TRUNC(PROD_COST/PROD_SALE*100,1)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원가율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2,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(FLOOR(PROD_COST/PROD_SALE*100*10)/10)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원가율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3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PROD;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241" name="Rectangle 33"/>
          <p:cNvSpPr>
            <a:spLocks noChangeArrowheads="1"/>
          </p:cNvSpPr>
          <p:nvPr/>
        </p:nvSpPr>
        <p:spPr bwMode="blackWhite">
          <a:xfrm>
            <a:off x="1119188" y="2225675"/>
            <a:ext cx="12153900" cy="46482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 date + NUMBER :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숫자만큼 일수가 더해진 날짜 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Return</a:t>
            </a:r>
          </a:p>
          <a:p>
            <a:pPr defTabSz="282575">
              <a:buFontTx/>
              <a:buChar char="-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date - NUMBER  :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숫자만큼 일수가 빠진 날짜 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Return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 date - date           :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두 날짜 사이의 일수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Return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 date + 1 / 24         : </a:t>
            </a:r>
            <a:r>
              <a:rPr lang="ko-KR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한시간을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더한 날짜 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Return</a:t>
            </a:r>
          </a:p>
          <a:p>
            <a:pPr defTabSz="282575">
              <a:buFontTx/>
              <a:buChar char="-"/>
              <a:defRPr/>
            </a:pPr>
            <a:endParaRPr lang="en-US" altLang="ko-KR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SELECT SYSDATE "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현재시간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",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         SYSDATE - 1  "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어제 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이시간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", 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         SYSDATE + 1 "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내일 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이시간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"  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FROM DUAL;</a:t>
            </a:r>
          </a:p>
        </p:txBody>
      </p:sp>
      <p:sp>
        <p:nvSpPr>
          <p:cNvPr id="990243" name="Rectangle 35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7100888"/>
            <a:ext cx="12153900" cy="24955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회원테이블의 생일과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12000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일째 되는 날을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(Alias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회원명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생일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12000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일째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93540" name="Rectangle 36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날짜열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graphicFrame>
        <p:nvGraphicFramePr>
          <p:cNvPr id="990265" name="Group 57"/>
          <p:cNvGraphicFramePr>
            <a:graphicFrameLocks noGrp="1"/>
          </p:cNvGraphicFramePr>
          <p:nvPr/>
        </p:nvGraphicFramePr>
        <p:xfrm>
          <a:off x="1128713" y="1317625"/>
          <a:ext cx="12144595" cy="1104138"/>
        </p:xfrm>
        <a:graphic>
          <a:graphicData uri="http://schemas.openxmlformats.org/drawingml/2006/table">
            <a:tbl>
              <a:tblPr/>
              <a:tblGrid>
                <a:gridCol w="3168857"/>
                <a:gridCol w="8975738"/>
              </a:tblGrid>
              <a:tr h="1104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SYSDATE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시스템에서 제공하는 현재 날짜와 시간 값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93549" name="TextBox 5"/>
          <p:cNvSpPr txBox="1">
            <a:spLocks noChangeArrowheads="1"/>
          </p:cNvSpPr>
          <p:nvPr/>
        </p:nvSpPr>
        <p:spPr bwMode="auto">
          <a:xfrm>
            <a:off x="8064996" y="7200875"/>
            <a:ext cx="543877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MEM_NAME AS </a:t>
            </a:r>
            <a:r>
              <a:rPr lang="ko-KR" altLang="en-US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회원명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MEM_BIR  AS 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생일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MEM_BIR + 12000 AS "</a:t>
            </a:r>
            <a:r>
              <a:rPr lang="ko-KR" altLang="en-US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태어난지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12000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일째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MEMBER;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7" name="포인트가 5개인 별 6"/>
          <p:cNvSpPr/>
          <p:nvPr/>
        </p:nvSpPr>
        <p:spPr bwMode="auto">
          <a:xfrm>
            <a:off x="1352988" y="1656259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8" name="포인트가 5개인 별 7"/>
          <p:cNvSpPr/>
          <p:nvPr/>
        </p:nvSpPr>
        <p:spPr bwMode="auto">
          <a:xfrm>
            <a:off x="1072778" y="1656259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839788" y="2641600"/>
            <a:ext cx="12961937" cy="600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1960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년대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초창기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)</a:t>
            </a: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</a:pP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    -  DBMS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는 메인 프레임 컴퓨터에 탑재되는 제품들을 중심으로 발전</a:t>
            </a: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endParaRPr lang="ko-KR" altLang="en-US" sz="2800" b="0">
              <a:latin typeface="HY중고딕" pitchFamily="18" charset="-127"/>
              <a:ea typeface="HY중고딕" pitchFamily="18" charset="-127"/>
            </a:endParaRP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1980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년대</a:t>
            </a: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  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- 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개인용 컴퓨터에 탑재 가능한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DBMS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개발됨</a:t>
            </a: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</a:pPr>
            <a:endParaRPr lang="ko-KR" altLang="en-US" sz="2800" b="0">
              <a:latin typeface="HY중고딕" pitchFamily="18" charset="-127"/>
              <a:ea typeface="HY중고딕" pitchFamily="18" charset="-127"/>
            </a:endParaRP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1980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년대 이후</a:t>
            </a: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  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-  GUI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환경을 채택한 제품들이 출시됨</a:t>
            </a: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239713" y="1450975"/>
            <a:ext cx="13801725" cy="86407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54277" name="Rectangle 5"/>
          <p:cNvSpPr>
            <a:spLocks noChangeArrowheads="1"/>
          </p:cNvSpPr>
          <p:nvPr/>
        </p:nvSpPr>
        <p:spPr bwMode="auto">
          <a:xfrm>
            <a:off x="960438" y="863600"/>
            <a:ext cx="11880850" cy="8413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5.1 </a:t>
            </a:r>
            <a:r>
              <a:rPr lang="ko-KR" altLang="en-US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대형시스템에서 소형 시스템으로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747" name="Rectangle 35"/>
          <p:cNvSpPr>
            <a:spLocks noChangeArrowheads="1"/>
          </p:cNvSpPr>
          <p:nvPr/>
        </p:nvSpPr>
        <p:spPr bwMode="blackWhite">
          <a:xfrm>
            <a:off x="1128713" y="2565400"/>
            <a:ext cx="12144375" cy="10731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SELECT ADD_MONTHS(SYSDATE, 5) FROM DUAL;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94563" name="Rectangle 45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날짜열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graphicFrame>
        <p:nvGraphicFramePr>
          <p:cNvPr id="1259563" name="Group 43"/>
          <p:cNvGraphicFramePr>
            <a:graphicFrameLocks noGrp="1"/>
          </p:cNvGraphicFramePr>
          <p:nvPr/>
        </p:nvGraphicFramePr>
        <p:xfrm>
          <a:off x="1128713" y="1317625"/>
          <a:ext cx="12144595" cy="1130722"/>
        </p:xfrm>
        <a:graphic>
          <a:graphicData uri="http://schemas.openxmlformats.org/drawingml/2006/table">
            <a:tbl>
              <a:tblPr/>
              <a:tblGrid>
                <a:gridCol w="3141161"/>
                <a:gridCol w="9003434"/>
              </a:tblGrid>
              <a:tr h="113072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ADD_MONTHS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(date, n)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date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에 월을 더한 날짜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59541" name="Rectangle 21"/>
          <p:cNvSpPr>
            <a:spLocks noChangeArrowheads="1"/>
          </p:cNvSpPr>
          <p:nvPr/>
        </p:nvSpPr>
        <p:spPr bwMode="blackWhite">
          <a:xfrm>
            <a:off x="1128713" y="6535738"/>
            <a:ext cx="12144375" cy="15875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SELECT NEXT_DAY(SYSDATE, '</a:t>
            </a:r>
            <a:r>
              <a:rPr lang="ko-KR" altLang="en-US" sz="2000">
                <a:latin typeface="HY중고딕" pitchFamily="18" charset="-127"/>
              </a:rPr>
              <a:t>월요일</a:t>
            </a:r>
            <a:r>
              <a:rPr lang="en-US" altLang="ko-KR" sz="2000">
                <a:latin typeface="HY중고딕" pitchFamily="18" charset="-127"/>
              </a:rPr>
              <a:t>'), 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</a:rPr>
              <a:t>                   LAST_DAY(SYSDATE) 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</a:rPr>
              <a:t>      FROM DUAL;</a:t>
            </a:r>
          </a:p>
        </p:txBody>
      </p:sp>
      <p:graphicFrame>
        <p:nvGraphicFramePr>
          <p:cNvPr id="1259566" name="Group 46"/>
          <p:cNvGraphicFramePr>
            <a:graphicFrameLocks noGrp="1"/>
          </p:cNvGraphicFramePr>
          <p:nvPr/>
        </p:nvGraphicFramePr>
        <p:xfrm>
          <a:off x="1128713" y="3987800"/>
          <a:ext cx="12144595" cy="2469580"/>
        </p:xfrm>
        <a:graphic>
          <a:graphicData uri="http://schemas.openxmlformats.org/drawingml/2006/table">
            <a:tbl>
              <a:tblPr/>
              <a:tblGrid>
                <a:gridCol w="3037303"/>
                <a:gridCol w="9107292"/>
              </a:tblGrid>
              <a:tr h="147212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NEXT_DAY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(date, char)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해당 날짜 이후의 가장 빠른 요일의 날짜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char :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월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월요일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…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4886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LAST_DAY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(date)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월의 마지막 날짜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59567" name="Rectangle 47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8348663"/>
            <a:ext cx="12153900" cy="17033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이번달이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며칠이 남았는지 검색하시오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94585" name="TextBox 7"/>
          <p:cNvSpPr txBox="1">
            <a:spLocks noChangeArrowheads="1"/>
          </p:cNvSpPr>
          <p:nvPr/>
        </p:nvSpPr>
        <p:spPr bwMode="auto">
          <a:xfrm>
            <a:off x="5976938" y="8496300"/>
            <a:ext cx="7835799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SYSDATE 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AS </a:t>
            </a:r>
            <a:r>
              <a:rPr lang="ko-KR" altLang="en-US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오늘날짜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   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   LAST_DAY(SYSDATE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)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   AS 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이달 마지막 날짜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   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   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LAST_DAY(SYSDATE) - SYSDATE AS "</a:t>
            </a:r>
            <a:r>
              <a:rPr lang="ko-KR" altLang="en-US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이번달에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남은 날짜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DUAL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3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날짜열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342476" name="Rectangle 12"/>
          <p:cNvSpPr>
            <a:spLocks noChangeArrowheads="1"/>
          </p:cNvSpPr>
          <p:nvPr/>
        </p:nvSpPr>
        <p:spPr bwMode="blackWhite">
          <a:xfrm>
            <a:off x="1120775" y="4679950"/>
            <a:ext cx="12144375" cy="36909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SELECT </a:t>
            </a:r>
            <a:r>
              <a:rPr lang="en-US" altLang="ko-KR" sz="2000" smtClean="0">
                <a:latin typeface="HY중고딕" pitchFamily="18" charset="-127"/>
              </a:rPr>
              <a:t>    ROUND(SYSDATE</a:t>
            </a:r>
            <a:r>
              <a:rPr lang="en-US" altLang="ko-KR" sz="2000">
                <a:latin typeface="HY중고딕" pitchFamily="18" charset="-127"/>
              </a:rPr>
              <a:t>,'MM</a:t>
            </a:r>
            <a:r>
              <a:rPr lang="en-US" altLang="ko-KR" sz="2000" smtClean="0">
                <a:latin typeface="HY중고딕" pitchFamily="18" charset="-127"/>
              </a:rPr>
              <a:t>') </a:t>
            </a:r>
            <a:endParaRPr lang="en-US" altLang="ko-KR" sz="2000">
              <a:latin typeface="HY중고딕" pitchFamily="18" charset="-127"/>
            </a:endParaRP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</a:rPr>
              <a:t>              </a:t>
            </a:r>
            <a:r>
              <a:rPr lang="en-US" altLang="ko-KR" sz="2000" smtClean="0">
                <a:latin typeface="HY중고딕" pitchFamily="18" charset="-127"/>
              </a:rPr>
              <a:t>,     </a:t>
            </a:r>
            <a:r>
              <a:rPr lang="en-US" altLang="ko-KR" sz="2000">
                <a:latin typeface="HY중고딕" pitchFamily="18" charset="-127"/>
              </a:rPr>
              <a:t>TRUNC(SYSDATE, 'MM') 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</a:rPr>
              <a:t>      FROM </a:t>
            </a:r>
            <a:r>
              <a:rPr lang="en-US" altLang="ko-KR" sz="2000" smtClean="0">
                <a:latin typeface="HY중고딕" pitchFamily="18" charset="-127"/>
              </a:rPr>
              <a:t>    DUAL</a:t>
            </a:r>
            <a:r>
              <a:rPr lang="en-US" altLang="ko-KR" sz="2000">
                <a:latin typeface="HY중고딕" pitchFamily="18" charset="-127"/>
              </a:rPr>
              <a:t>;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</a:rPr>
              <a:t> SELECT </a:t>
            </a:r>
            <a:r>
              <a:rPr lang="en-US" altLang="ko-KR" sz="2000" smtClean="0">
                <a:latin typeface="HY중고딕" pitchFamily="18" charset="-127"/>
              </a:rPr>
              <a:t>   ROUND(SYSDATE, 'YEAR')</a:t>
            </a:r>
            <a:endParaRPr lang="en-US" altLang="ko-KR" sz="2000">
              <a:latin typeface="HY중고딕" pitchFamily="18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        </a:t>
            </a:r>
            <a:r>
              <a:rPr lang="en-US" altLang="ko-KR" sz="2000" smtClean="0">
                <a:latin typeface="HY중고딕" pitchFamily="18" charset="-127"/>
              </a:rPr>
              <a:t>,     </a:t>
            </a:r>
            <a:r>
              <a:rPr lang="en-US" altLang="ko-KR" sz="2000">
                <a:latin typeface="HY중고딕" pitchFamily="18" charset="-127"/>
              </a:rPr>
              <a:t>TRUNC(SYSDATE, 'YEAR')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FROM </a:t>
            </a:r>
            <a:r>
              <a:rPr lang="en-US" altLang="ko-KR" sz="2000" smtClean="0">
                <a:latin typeface="HY중고딕" pitchFamily="18" charset="-127"/>
              </a:rPr>
              <a:t>   DUAL</a:t>
            </a:r>
            <a:r>
              <a:rPr lang="en-US" altLang="ko-KR" sz="2000">
                <a:latin typeface="HY중고딕" pitchFamily="18" charset="-127"/>
              </a:rPr>
              <a:t>;</a:t>
            </a:r>
          </a:p>
        </p:txBody>
      </p:sp>
      <p:graphicFrame>
        <p:nvGraphicFramePr>
          <p:cNvPr id="1342496" name="Group 32"/>
          <p:cNvGraphicFramePr>
            <a:graphicFrameLocks noGrp="1"/>
          </p:cNvGraphicFramePr>
          <p:nvPr/>
        </p:nvGraphicFramePr>
        <p:xfrm>
          <a:off x="1128713" y="1317625"/>
          <a:ext cx="12144595" cy="3264408"/>
        </p:xfrm>
        <a:graphic>
          <a:graphicData uri="http://schemas.openxmlformats.org/drawingml/2006/table">
            <a:tbl>
              <a:tblPr/>
              <a:tblGrid>
                <a:gridCol w="3037303"/>
                <a:gridCol w="9107292"/>
              </a:tblGrid>
              <a:tr h="168021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ROUND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(date [, </a:t>
                      </a:r>
                      <a:r>
                        <a:rPr kumimoji="1" lang="en-US" altLang="ko-KR" sz="32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fmt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])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char 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기준으로 날짜를 반올림한 날짜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fmt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 : YEAR, MONTH, DA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월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월요일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…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419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TRUNC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(date [,</a:t>
                      </a:r>
                      <a:r>
                        <a:rPr kumimoji="1" lang="en-US" altLang="ko-KR" sz="32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fmt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])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fmt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 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기준으로 날짜를 </a:t>
                      </a:r>
                      <a:r>
                        <a:rPr kumimoji="1" lang="ko-KR" altLang="en-US" sz="32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버림한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 날짜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3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날짜열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graphicFrame>
        <p:nvGraphicFramePr>
          <p:cNvPr id="1344667" name="Group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75270135"/>
              </p:ext>
            </p:extLst>
          </p:nvPr>
        </p:nvGraphicFramePr>
        <p:xfrm>
          <a:off x="1128713" y="2338388"/>
          <a:ext cx="12144595" cy="7129894"/>
        </p:xfrm>
        <a:graphic>
          <a:graphicData uri="http://schemas.openxmlformats.org/drawingml/2006/table">
            <a:tbl>
              <a:tblPr/>
              <a:tblGrid>
                <a:gridCol w="4488011"/>
                <a:gridCol w="7656584"/>
              </a:tblGrid>
              <a:tr h="6700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의 미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FORMAT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</a:tr>
              <a:tr h="6675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년도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CC, YEAR, YYYY, YYY, YY, Y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00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분기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Q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00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월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MONTH, MON, MM, RM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041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주차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일차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요일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숫자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WW, IW, W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00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일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DDD, DD, J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00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주의 시작일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DAY, DY, 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75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시간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HH, HH12, HH24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00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분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MI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00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초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SS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44663" name="Rectangle 151"/>
          <p:cNvSpPr>
            <a:spLocks noChangeArrowheads="1"/>
          </p:cNvSpPr>
          <p:nvPr/>
        </p:nvSpPr>
        <p:spPr bwMode="blackWhite">
          <a:xfrm>
            <a:off x="1128713" y="1317625"/>
            <a:ext cx="12144375" cy="7953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ROUND/TRUNC</a:t>
            </a:r>
            <a:r>
              <a:rPr lang="ko-KR" altLang="en-US" sz="2000">
                <a:latin typeface="HY중고딕" pitchFamily="18" charset="-127"/>
              </a:rPr>
              <a:t>에서 사용하는 포멧      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490" name="Rectangle 2"/>
          <p:cNvSpPr>
            <a:spLocks noChangeArrowheads="1"/>
          </p:cNvSpPr>
          <p:nvPr/>
        </p:nvSpPr>
        <p:spPr bwMode="blackWhite">
          <a:xfrm>
            <a:off x="1152525" y="3024188"/>
            <a:ext cx="12144375" cy="14747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SELECT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</a:rPr>
              <a:t>MONTHS_BETWEEN</a:t>
            </a:r>
            <a:r>
              <a:rPr lang="en-US" altLang="ko-KR" sz="2000">
                <a:latin typeface="HY중고딕" pitchFamily="18" charset="-127"/>
              </a:rPr>
              <a:t>(SYSDATE, '2000-01-01') 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</a:rPr>
              <a:t>      FROM DUAL;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97635" name="Rectangle 3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날짜열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graphicFrame>
        <p:nvGraphicFramePr>
          <p:cNvPr id="1343516" name="Group 28"/>
          <p:cNvGraphicFramePr>
            <a:graphicFrameLocks noGrp="1"/>
          </p:cNvGraphicFramePr>
          <p:nvPr/>
        </p:nvGraphicFramePr>
        <p:xfrm>
          <a:off x="1128713" y="1317625"/>
          <a:ext cx="12144594" cy="1584198"/>
        </p:xfrm>
        <a:graphic>
          <a:graphicData uri="http://schemas.openxmlformats.org/drawingml/2006/table">
            <a:tbl>
              <a:tblPr/>
              <a:tblGrid>
                <a:gridCol w="4188984"/>
                <a:gridCol w="7955610"/>
              </a:tblGrid>
              <a:tr h="158419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MONTHS_BETWEEN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(date1, date2)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두 날짜 사이의 달수를 숫자로 리턴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765" name="Rectangle 117"/>
          <p:cNvSpPr>
            <a:spLocks noChangeArrowheads="1"/>
          </p:cNvSpPr>
          <p:nvPr/>
        </p:nvSpPr>
        <p:spPr bwMode="blackWhite">
          <a:xfrm>
            <a:off x="1119188" y="3024411"/>
            <a:ext cx="12091987" cy="214925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 SELECT </a:t>
            </a:r>
            <a:r>
              <a:rPr lang="en-US" altLang="ko-KR" sz="2400" smtClean="0">
                <a:latin typeface="HY중고딕" pitchFamily="18" charset="-127"/>
                <a:ea typeface="HY중고딕" pitchFamily="18" charset="-127"/>
              </a:rPr>
              <a:t>    </a:t>
            </a:r>
            <a:r>
              <a:rPr lang="ko-KR" altLang="ko-KR" sz="2400" smtClean="0">
                <a:latin typeface="HY중고딕" pitchFamily="18" charset="-127"/>
                <a:ea typeface="HY중고딕" pitchFamily="18" charset="-127"/>
              </a:rPr>
              <a:t>EXTRACT(YEAR 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FROM SYSDATE) </a:t>
            </a:r>
            <a:r>
              <a:rPr lang="en-US" altLang="ko-KR" sz="2400" smtClean="0">
                <a:latin typeface="HY중고딕" pitchFamily="18" charset="-127"/>
                <a:ea typeface="HY중고딕" pitchFamily="18" charset="-127"/>
              </a:rPr>
              <a:t>   AS </a:t>
            </a:r>
            <a:r>
              <a:rPr lang="ko-KR" altLang="ko-KR" sz="2400" smtClean="0">
                <a:latin typeface="HY중고딕" pitchFamily="18" charset="-127"/>
                <a:ea typeface="HY중고딕" pitchFamily="18" charset="-127"/>
              </a:rPr>
              <a:t>"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년도</a:t>
            </a:r>
            <a:r>
              <a:rPr lang="ko-KR" altLang="ko-KR" sz="2400" smtClean="0">
                <a:latin typeface="HY중고딕" pitchFamily="18" charset="-127"/>
                <a:ea typeface="HY중고딕" pitchFamily="18" charset="-127"/>
              </a:rPr>
              <a:t>"</a:t>
            </a:r>
            <a:endParaRPr lang="ko-KR" altLang="ko-KR" sz="2400"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     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     </a:t>
            </a:r>
            <a:r>
              <a:rPr lang="en-US" altLang="ko-KR" sz="2400" smtClean="0">
                <a:latin typeface="HY중고딕" pitchFamily="18" charset="-127"/>
                <a:ea typeface="HY중고딕" pitchFamily="18" charset="-127"/>
              </a:rPr>
              <a:t>,    </a:t>
            </a:r>
            <a:r>
              <a:rPr lang="ko-KR" altLang="ko-KR" sz="2400" smtClean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EXTRACT(MONTH FROM SYSDATE) </a:t>
            </a:r>
            <a:r>
              <a:rPr lang="en-US" altLang="ko-KR" sz="2400" smtClean="0">
                <a:latin typeface="HY중고딕" pitchFamily="18" charset="-127"/>
                <a:ea typeface="HY중고딕" pitchFamily="18" charset="-127"/>
              </a:rPr>
              <a:t>AS </a:t>
            </a:r>
            <a:r>
              <a:rPr lang="ko-KR" altLang="ko-KR" sz="2400" smtClean="0">
                <a:latin typeface="HY중고딕" pitchFamily="18" charset="-127"/>
                <a:ea typeface="HY중고딕" pitchFamily="18" charset="-127"/>
              </a:rPr>
              <a:t>"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월</a:t>
            </a:r>
            <a:r>
              <a:rPr lang="ko-KR" altLang="ko-KR" sz="2400" smtClean="0">
                <a:latin typeface="HY중고딕" pitchFamily="18" charset="-127"/>
                <a:ea typeface="HY중고딕" pitchFamily="18" charset="-127"/>
              </a:rPr>
              <a:t>"</a:t>
            </a:r>
            <a:endParaRPr lang="ko-KR" altLang="ko-KR" sz="2400"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      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    </a:t>
            </a:r>
            <a:r>
              <a:rPr lang="en-US" altLang="ko-KR" sz="2400" smtClean="0">
                <a:latin typeface="HY중고딕" pitchFamily="18" charset="-127"/>
                <a:ea typeface="HY중고딕" pitchFamily="18" charset="-127"/>
              </a:rPr>
              <a:t>,     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EXTRACT(DAY FROM SYSDATE) </a:t>
            </a:r>
            <a:r>
              <a:rPr lang="en-US" altLang="ko-KR" sz="2400" smtClean="0">
                <a:latin typeface="HY중고딕" pitchFamily="18" charset="-127"/>
                <a:ea typeface="HY중고딕" pitchFamily="18" charset="-127"/>
              </a:rPr>
              <a:t>     AS </a:t>
            </a:r>
            <a:r>
              <a:rPr lang="ko-KR" altLang="ko-KR" sz="2400" smtClean="0">
                <a:latin typeface="HY중고딕" pitchFamily="18" charset="-127"/>
                <a:ea typeface="HY중고딕" pitchFamily="18" charset="-127"/>
              </a:rPr>
              <a:t>"</a:t>
            </a: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일"</a:t>
            </a:r>
          </a:p>
          <a:p>
            <a:pPr defTabSz="282575">
              <a:defRPr/>
            </a:pPr>
            <a:r>
              <a:rPr lang="ko-KR" altLang="ko-KR" sz="2400">
                <a:latin typeface="HY중고딕" pitchFamily="18" charset="-127"/>
                <a:ea typeface="HY중고딕" pitchFamily="18" charset="-127"/>
              </a:rPr>
              <a:t>       FROM </a:t>
            </a:r>
            <a:r>
              <a:rPr lang="en-US" altLang="ko-KR" sz="2400" smtClean="0">
                <a:latin typeface="HY중고딕" pitchFamily="18" charset="-127"/>
                <a:ea typeface="HY중고딕" pitchFamily="18" charset="-127"/>
              </a:rPr>
              <a:t>   DUAL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;</a:t>
            </a:r>
          </a:p>
        </p:txBody>
      </p:sp>
      <p:sp>
        <p:nvSpPr>
          <p:cNvPr id="198659" name="Rectangle 123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날짜열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graphicFrame>
        <p:nvGraphicFramePr>
          <p:cNvPr id="411804" name="Group 156"/>
          <p:cNvGraphicFramePr>
            <a:graphicFrameLocks noGrp="1"/>
          </p:cNvGraphicFramePr>
          <p:nvPr/>
        </p:nvGraphicFramePr>
        <p:xfrm>
          <a:off x="1128713" y="1317625"/>
          <a:ext cx="12144595" cy="1704594"/>
        </p:xfrm>
        <a:graphic>
          <a:graphicData uri="http://schemas.openxmlformats.org/drawingml/2006/table">
            <a:tbl>
              <a:tblPr/>
              <a:tblGrid>
                <a:gridCol w="3245021"/>
                <a:gridCol w="8899574"/>
              </a:tblGrid>
              <a:tr h="168021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EXTRACT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</a:t>
                      </a:r>
                      <a:r>
                        <a:rPr kumimoji="1" lang="en-US" altLang="ko-KR" sz="32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fmt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 FROM date)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 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날짜에서 필요한 부분만 추출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</a:t>
                      </a:r>
                      <a:r>
                        <a:rPr kumimoji="1" lang="en-US" altLang="ko-KR" sz="29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fmt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=YEAR, MONTH, DAY, HOUR, MINUTE, SECOND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11805" name="Rectangle 157">
            <a:hlinkClick r:id="rId2"/>
          </p:cNvPr>
          <p:cNvSpPr>
            <a:spLocks noChangeArrowheads="1"/>
          </p:cNvSpPr>
          <p:nvPr/>
        </p:nvSpPr>
        <p:spPr bwMode="blackWhite">
          <a:xfrm>
            <a:off x="1128713" y="5400675"/>
            <a:ext cx="12153900" cy="22685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2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- </a:t>
            </a:r>
            <a:r>
              <a:rPr lang="ko-KR" altLang="en-US" sz="22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생일이 </a:t>
            </a:r>
            <a:r>
              <a:rPr lang="en-US" altLang="ko-KR" sz="22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3</a:t>
            </a:r>
            <a:r>
              <a:rPr lang="ko-KR" altLang="en-US" sz="22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월인 회원을 검색하시오</a:t>
            </a:r>
            <a:r>
              <a:rPr lang="en-US" altLang="ko-KR" sz="22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?</a:t>
            </a:r>
          </a:p>
          <a:p>
            <a:pPr defTabSz="282575">
              <a:defRPr/>
            </a:pPr>
            <a:endParaRPr lang="en-US" altLang="ko-KR" sz="2200">
              <a:solidFill>
                <a:srgbClr val="6633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200">
              <a:solidFill>
                <a:srgbClr val="6633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2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198669" name="TextBox 5"/>
          <p:cNvSpPr txBox="1">
            <a:spLocks noChangeArrowheads="1"/>
          </p:cNvSpPr>
          <p:nvPr/>
        </p:nvSpPr>
        <p:spPr bwMode="auto">
          <a:xfrm>
            <a:off x="5905500" y="5616575"/>
            <a:ext cx="7443788" cy="193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SELECT </a:t>
            </a:r>
            <a:r>
              <a:rPr lang="en-US" altLang="ko-KR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 MEM_ID        AS “</a:t>
            </a:r>
            <a:r>
              <a:rPr lang="ko-KR" altLang="en-US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회원</a:t>
            </a:r>
            <a:r>
              <a:rPr lang="en-US" altLang="ko-KR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ID”</a:t>
            </a:r>
            <a:endParaRPr lang="en-US" altLang="ko-KR" sz="2400">
              <a:solidFill>
                <a:srgbClr val="FF0000"/>
              </a:solidFill>
              <a:latin typeface="HY중고딕" pitchFamily="18" charset="-127"/>
              <a:ea typeface="HY중고딕" pitchFamily="18" charset="-127"/>
            </a:endParaRPr>
          </a:p>
          <a:p>
            <a:r>
              <a:rPr lang="en-US" altLang="ko-KR" sz="240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       </a:t>
            </a:r>
            <a:r>
              <a:rPr lang="en-US" altLang="ko-KR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    ,  MEM_NAME </a:t>
            </a:r>
            <a:r>
              <a:rPr lang="en-US" altLang="ko-KR" sz="240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AS </a:t>
            </a:r>
            <a:r>
              <a:rPr lang="en-US" altLang="ko-KR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“</a:t>
            </a:r>
            <a:r>
              <a:rPr lang="ko-KR" altLang="en-US" sz="2400" err="1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회원명</a:t>
            </a:r>
            <a:r>
              <a:rPr lang="en-US" altLang="ko-KR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”</a:t>
            </a:r>
            <a:endParaRPr lang="ko-KR" altLang="en-US" sz="2400">
              <a:solidFill>
                <a:srgbClr val="FF0000"/>
              </a:solidFill>
              <a:latin typeface="HY중고딕" pitchFamily="18" charset="-127"/>
              <a:ea typeface="HY중고딕" pitchFamily="18" charset="-127"/>
            </a:endParaRPr>
          </a:p>
          <a:p>
            <a:r>
              <a:rPr lang="en-US" altLang="ko-KR" sz="240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       </a:t>
            </a:r>
            <a:r>
              <a:rPr lang="en-US" altLang="ko-KR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    ,  MEM_BIR     AS “</a:t>
            </a:r>
            <a:r>
              <a:rPr lang="ko-KR" altLang="en-US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생일</a:t>
            </a:r>
            <a:r>
              <a:rPr lang="en-US" altLang="ko-KR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”</a:t>
            </a:r>
            <a:endParaRPr lang="ko-KR" altLang="en-US" sz="2400">
              <a:solidFill>
                <a:srgbClr val="FF0000"/>
              </a:solidFill>
              <a:latin typeface="HY중고딕" pitchFamily="18" charset="-127"/>
              <a:ea typeface="HY중고딕" pitchFamily="18" charset="-127"/>
            </a:endParaRPr>
          </a:p>
          <a:p>
            <a:r>
              <a:rPr lang="en-US" altLang="ko-KR" sz="240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FROM </a:t>
            </a:r>
            <a:r>
              <a:rPr lang="en-US" altLang="ko-KR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    MEMBER</a:t>
            </a:r>
            <a:endParaRPr lang="en-US" altLang="ko-KR" sz="2400">
              <a:solidFill>
                <a:srgbClr val="FF0000"/>
              </a:solidFill>
              <a:latin typeface="HY중고딕" pitchFamily="18" charset="-127"/>
              <a:ea typeface="HY중고딕" pitchFamily="18" charset="-127"/>
            </a:endParaRPr>
          </a:p>
          <a:p>
            <a:r>
              <a:rPr lang="en-US" altLang="ko-KR" sz="240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WHERE EXTRACT(MONTH FROM MEM_BIR) = 3;</a:t>
            </a:r>
            <a:endParaRPr lang="ko-KR" altLang="en-US" sz="2400">
              <a:solidFill>
                <a:srgbClr val="FF0000"/>
              </a:solidFill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7" name="포인트가 5개인 별 6"/>
          <p:cNvSpPr/>
          <p:nvPr/>
        </p:nvSpPr>
        <p:spPr bwMode="auto">
          <a:xfrm>
            <a:off x="1390222" y="1476239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8" name="포인트가 5개인 별 7"/>
          <p:cNvSpPr/>
          <p:nvPr/>
        </p:nvSpPr>
        <p:spPr bwMode="auto">
          <a:xfrm>
            <a:off x="1110012" y="1476239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103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(Conversion)</a:t>
            </a:r>
          </a:p>
        </p:txBody>
      </p:sp>
      <p:sp>
        <p:nvSpPr>
          <p:cNvPr id="199683" name="Rectangle 1033"/>
          <p:cNvSpPr>
            <a:spLocks noChangeArrowheads="1"/>
          </p:cNvSpPr>
          <p:nvPr/>
        </p:nvSpPr>
        <p:spPr bwMode="blackWhite">
          <a:xfrm>
            <a:off x="1147763" y="1277938"/>
            <a:ext cx="3022600" cy="719137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항목</a:t>
            </a:r>
          </a:p>
        </p:txBody>
      </p:sp>
      <p:sp>
        <p:nvSpPr>
          <p:cNvPr id="199684" name="Rectangle 1034"/>
          <p:cNvSpPr>
            <a:spLocks noChangeArrowheads="1"/>
          </p:cNvSpPr>
          <p:nvPr/>
        </p:nvSpPr>
        <p:spPr bwMode="blackWhite">
          <a:xfrm>
            <a:off x="4170363" y="1277938"/>
            <a:ext cx="9067800" cy="719137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내          용</a:t>
            </a:r>
          </a:p>
        </p:txBody>
      </p:sp>
      <p:sp>
        <p:nvSpPr>
          <p:cNvPr id="199685" name="Rectangle 1035"/>
          <p:cNvSpPr>
            <a:spLocks noChangeArrowheads="1"/>
          </p:cNvSpPr>
          <p:nvPr/>
        </p:nvSpPr>
        <p:spPr bwMode="blackWhite">
          <a:xfrm>
            <a:off x="1147763" y="1935163"/>
            <a:ext cx="3022600" cy="1309687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CAST</a:t>
            </a:r>
          </a:p>
          <a:p>
            <a:pPr algn="ctr"/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(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expr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HY중고딕" pitchFamily="18" charset="-127"/>
              </a:rPr>
              <a:t> AS type)</a:t>
            </a:r>
          </a:p>
        </p:txBody>
      </p:sp>
      <p:sp>
        <p:nvSpPr>
          <p:cNvPr id="199686" name="Rectangle 1036"/>
          <p:cNvSpPr>
            <a:spLocks noChangeArrowheads="1"/>
          </p:cNvSpPr>
          <p:nvPr/>
        </p:nvSpPr>
        <p:spPr bwMode="blackWhite">
          <a:xfrm>
            <a:off x="4170363" y="1935163"/>
            <a:ext cx="9067800" cy="13096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HY중고딕" pitchFamily="18" charset="-127"/>
              </a:rPr>
              <a:t>명시적으로 형 변환</a:t>
            </a:r>
          </a:p>
        </p:txBody>
      </p:sp>
      <p:sp>
        <p:nvSpPr>
          <p:cNvPr id="450603" name="Rectangle 1067"/>
          <p:cNvSpPr>
            <a:spLocks noChangeArrowheads="1"/>
          </p:cNvSpPr>
          <p:nvPr/>
        </p:nvSpPr>
        <p:spPr bwMode="blackWhite">
          <a:xfrm>
            <a:off x="1119188" y="3473450"/>
            <a:ext cx="12091987" cy="21542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SELECT '[' || CAST('Hello' AS CHAR(30)) || ']' </a:t>
            </a:r>
            <a:r>
              <a:rPr lang="en-US" altLang="ko-KR" sz="2400" smtClean="0">
                <a:latin typeface="HY중고딕" pitchFamily="18" charset="-127"/>
                <a:ea typeface="HY중고딕" pitchFamily="18" charset="-127"/>
              </a:rPr>
              <a:t> AS "</a:t>
            </a:r>
            <a:r>
              <a:rPr lang="ko-KR" altLang="en-US" sz="2400" err="1">
                <a:latin typeface="HY중고딕" pitchFamily="18" charset="-127"/>
                <a:ea typeface="HY중고딕" pitchFamily="18" charset="-127"/>
              </a:rPr>
              <a:t>형변환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"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  </a:t>
            </a:r>
            <a:r>
              <a:rPr lang="en-US" altLang="ko-KR" sz="2400" smtClean="0">
                <a:latin typeface="HY중고딕" pitchFamily="18" charset="-127"/>
                <a:ea typeface="HY중고딕" pitchFamily="18" charset="-127"/>
              </a:rPr>
              <a:t>FROM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DUAL;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SELECT CAST('1997/12/25' AS DATE) FROM DUAL;</a:t>
            </a:r>
          </a:p>
        </p:txBody>
      </p:sp>
      <p:graphicFrame>
        <p:nvGraphicFramePr>
          <p:cNvPr id="450626" name="Group 1090"/>
          <p:cNvGraphicFramePr>
            <a:graphicFrameLocks noGrp="1"/>
          </p:cNvGraphicFramePr>
          <p:nvPr/>
        </p:nvGraphicFramePr>
        <p:xfrm>
          <a:off x="1128713" y="6196013"/>
          <a:ext cx="12144595" cy="2733054"/>
        </p:xfrm>
        <a:graphic>
          <a:graphicData uri="http://schemas.openxmlformats.org/drawingml/2006/table">
            <a:tbl>
              <a:tblPr/>
              <a:tblGrid>
                <a:gridCol w="3037303"/>
                <a:gridCol w="9107292"/>
              </a:tblGrid>
              <a:tr h="96383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TO_CHAR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숫자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문자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날짜를 지정한 형식의 문자열 반환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6383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TO_NUMBER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숫자형식의 문자열을 숫자로 반환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053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TO_DATE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날짜형식의 문자열을 날짜로 반환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50627" name="Rectangle 1091"/>
          <p:cNvSpPr>
            <a:spLocks noChangeArrowheads="1"/>
          </p:cNvSpPr>
          <p:nvPr/>
        </p:nvSpPr>
        <p:spPr bwMode="blackWhite">
          <a:xfrm>
            <a:off x="1128713" y="9256713"/>
            <a:ext cx="12144375" cy="7953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위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3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가지 변환함수는 자주 사용함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.</a:t>
            </a:r>
          </a:p>
        </p:txBody>
      </p:sp>
      <p:sp>
        <p:nvSpPr>
          <p:cNvPr id="10" name="포인트가 5개인 별 9"/>
          <p:cNvSpPr/>
          <p:nvPr/>
        </p:nvSpPr>
        <p:spPr bwMode="auto">
          <a:xfrm>
            <a:off x="1152608" y="6480795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1" name="포인트가 5개인 별 10"/>
          <p:cNvSpPr/>
          <p:nvPr/>
        </p:nvSpPr>
        <p:spPr bwMode="auto">
          <a:xfrm>
            <a:off x="872398" y="6480795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2" name="포인트가 5개인 별 11"/>
          <p:cNvSpPr/>
          <p:nvPr/>
        </p:nvSpPr>
        <p:spPr bwMode="auto">
          <a:xfrm>
            <a:off x="1152608" y="7416899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3" name="포인트가 5개인 별 12"/>
          <p:cNvSpPr/>
          <p:nvPr/>
        </p:nvSpPr>
        <p:spPr bwMode="auto">
          <a:xfrm>
            <a:off x="872398" y="7416899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4" name="포인트가 5개인 별 13"/>
          <p:cNvSpPr/>
          <p:nvPr/>
        </p:nvSpPr>
        <p:spPr bwMode="auto">
          <a:xfrm>
            <a:off x="1152608" y="8353003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5" name="포인트가 5개인 별 14"/>
          <p:cNvSpPr/>
          <p:nvPr/>
        </p:nvSpPr>
        <p:spPr bwMode="auto">
          <a:xfrm>
            <a:off x="872398" y="8353003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6" name="포인트가 5개인 별 15"/>
          <p:cNvSpPr/>
          <p:nvPr/>
        </p:nvSpPr>
        <p:spPr bwMode="auto">
          <a:xfrm>
            <a:off x="512358" y="6480795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10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(Conversion)</a:t>
            </a:r>
          </a:p>
        </p:txBody>
      </p:sp>
      <p:graphicFrame>
        <p:nvGraphicFramePr>
          <p:cNvPr id="994424" name="Group 120"/>
          <p:cNvGraphicFramePr>
            <a:graphicFrameLocks noGrp="1"/>
          </p:cNvGraphicFramePr>
          <p:nvPr/>
        </p:nvGraphicFramePr>
        <p:xfrm>
          <a:off x="1128713" y="1317625"/>
          <a:ext cx="12144595" cy="8403532"/>
        </p:xfrm>
        <a:graphic>
          <a:graphicData uri="http://schemas.openxmlformats.org/drawingml/2006/table">
            <a:tbl>
              <a:tblPr/>
              <a:tblGrid>
                <a:gridCol w="4082817"/>
                <a:gridCol w="8061778"/>
              </a:tblGrid>
              <a:tr h="63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의 미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날짜 및 시간 형식의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FORMAT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</a:tr>
              <a:tr h="10423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세기 및 년도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AD, BC, CC, YEAR, YYYY, YYY, YY, Y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25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분기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Q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25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월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MONTH, MON, MM, RM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02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주차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W, WW, IW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25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일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일차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DD, DDD, J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25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주의 요일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DAY, DY, 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02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오전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/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오후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AM, PM, A.M., P.M.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02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시간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HH, HH12, HH24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25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분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MI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423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초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SS, SSSSS(</a:t>
                      </a:r>
                      <a:r>
                        <a:rPr kumimoji="1" lang="ko-KR" altLang="en-US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자정이후의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 초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0 -  86399)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25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기타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" " (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문자열 직접출력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(Conversion)</a:t>
            </a:r>
          </a:p>
        </p:txBody>
      </p:sp>
      <p:graphicFrame>
        <p:nvGraphicFramePr>
          <p:cNvPr id="13486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630021888"/>
              </p:ext>
            </p:extLst>
          </p:nvPr>
        </p:nvGraphicFramePr>
        <p:xfrm>
          <a:off x="1128713" y="2448347"/>
          <a:ext cx="12144595" cy="2979627"/>
        </p:xfrm>
        <a:graphic>
          <a:graphicData uri="http://schemas.openxmlformats.org/drawingml/2006/table">
            <a:tbl>
              <a:tblPr/>
              <a:tblGrid>
                <a:gridCol w="3037303"/>
                <a:gridCol w="9107292"/>
              </a:tblGrid>
              <a:tr h="66072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TO_CHAR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숫자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문자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날짜를 지정한 형식의 문자열 변환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072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(char)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CHAR, CLOB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타입을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VARCHAR2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로 변환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072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(date [, </a:t>
                      </a:r>
                      <a:r>
                        <a:rPr kumimoji="1" lang="en-US" altLang="ko-KR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fmt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])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날짜를 특정 형식의 문자열로 변환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072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(number [, </a:t>
                      </a:r>
                      <a:r>
                        <a:rPr kumimoji="1" lang="en-US" altLang="ko-KR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fmt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])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숫자를 특정 형식의 문자열로 변환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48628" name="Rectangle 20"/>
          <p:cNvSpPr>
            <a:spLocks noChangeArrowheads="1"/>
          </p:cNvSpPr>
          <p:nvPr/>
        </p:nvSpPr>
        <p:spPr bwMode="blackWhite">
          <a:xfrm>
            <a:off x="1119188" y="6480795"/>
            <a:ext cx="12091987" cy="208734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SELECT TO_CHAR(SYSDATE, 'AD YYYY, CC"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세기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" ')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    FROM DUAL;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SELECT  TO_CHAR(CAST('2008-12-25' AS DATE) , 'YYYY.MM.DD HH24:MI')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    FROM DUAL;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6164" y="1872283"/>
            <a:ext cx="12695992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random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(Conversion)</a:t>
            </a:r>
          </a:p>
        </p:txBody>
      </p:sp>
      <p:sp>
        <p:nvSpPr>
          <p:cNvPr id="1349635" name="Rectangle 3"/>
          <p:cNvSpPr>
            <a:spLocks noChangeArrowheads="1"/>
          </p:cNvSpPr>
          <p:nvPr/>
        </p:nvSpPr>
        <p:spPr bwMode="blackWhite">
          <a:xfrm>
            <a:off x="1128713" y="5286375"/>
            <a:ext cx="12038012" cy="49895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None/>
              <a:defRPr/>
            </a:pPr>
            <a:r>
              <a:rPr lang="en-US" altLang="ko-KR" sz="2400" dirty="0">
                <a:latin typeface="HY중고딕" pitchFamily="18" charset="-127"/>
                <a:ea typeface="HY중고딕" pitchFamily="18" charset="-127"/>
              </a:rPr>
              <a:t>- </a:t>
            </a: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회원이름과 생일로 다음처럼  출력되게 작성하시오</a:t>
            </a:r>
            <a:r>
              <a:rPr lang="en-US" altLang="ko-KR" sz="2400" dirty="0"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400" dirty="0">
                <a:latin typeface="HY중고딕" pitchFamily="18" charset="-127"/>
                <a:ea typeface="HY중고딕" pitchFamily="18" charset="-127"/>
              </a:rPr>
              <a:t> </a:t>
            </a:r>
          </a:p>
          <a:p>
            <a:pPr defTabSz="282575">
              <a:defRPr/>
            </a:pPr>
            <a:r>
              <a:rPr lang="en-US" altLang="ko-KR" sz="2400" dirty="0">
                <a:latin typeface="HY중고딕" pitchFamily="18" charset="-127"/>
                <a:ea typeface="HY중고딕" pitchFamily="18" charset="-127"/>
              </a:rPr>
              <a:t>  </a:t>
            </a:r>
            <a:r>
              <a:rPr lang="ko-KR" altLang="en-US" sz="2400" dirty="0" err="1">
                <a:latin typeface="HY중고딕" pitchFamily="18" charset="-127"/>
                <a:ea typeface="HY중고딕" pitchFamily="18" charset="-127"/>
              </a:rPr>
              <a:t>김은대님은</a:t>
            </a: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400" dirty="0">
                <a:latin typeface="HY중고딕" pitchFamily="18" charset="-127"/>
                <a:ea typeface="HY중고딕" pitchFamily="18" charset="-127"/>
              </a:rPr>
              <a:t>1976</a:t>
            </a: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년 </a:t>
            </a:r>
            <a:r>
              <a:rPr lang="en-US" altLang="ko-KR" sz="2400" dirty="0">
                <a:latin typeface="HY중고딕" pitchFamily="18" charset="-127"/>
                <a:ea typeface="HY중고딕" pitchFamily="18" charset="-127"/>
              </a:rPr>
              <a:t>1</a:t>
            </a: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월 출생이고 태어난 요일은  목요일 </a:t>
            </a:r>
          </a:p>
          <a:p>
            <a:pPr defTabSz="282575">
              <a:defRPr/>
            </a:pP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  </a:t>
            </a:r>
            <a:r>
              <a:rPr lang="ko-KR" altLang="en-US" sz="2400" dirty="0" err="1">
                <a:latin typeface="HY중고딕" pitchFamily="18" charset="-127"/>
                <a:ea typeface="HY중고딕" pitchFamily="18" charset="-127"/>
              </a:rPr>
              <a:t>이쁜이님은</a:t>
            </a: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400" dirty="0">
                <a:latin typeface="HY중고딕" pitchFamily="18" charset="-127"/>
                <a:ea typeface="HY중고딕" pitchFamily="18" charset="-127"/>
              </a:rPr>
              <a:t>1974</a:t>
            </a: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년 </a:t>
            </a:r>
            <a:r>
              <a:rPr lang="en-US" altLang="ko-KR" sz="2400" dirty="0">
                <a:latin typeface="HY중고딕" pitchFamily="18" charset="-127"/>
                <a:ea typeface="HY중고딕" pitchFamily="18" charset="-127"/>
              </a:rPr>
              <a:t>1</a:t>
            </a: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월 출생이고 태어난 요일은  월요일 </a:t>
            </a:r>
          </a:p>
          <a:p>
            <a:pPr defTabSz="282575">
              <a:defRPr/>
            </a:pP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  신용환님은 </a:t>
            </a:r>
            <a:r>
              <a:rPr lang="en-US" altLang="ko-KR" sz="2400" dirty="0">
                <a:latin typeface="HY중고딕" pitchFamily="18" charset="-127"/>
                <a:ea typeface="HY중고딕" pitchFamily="18" charset="-127"/>
              </a:rPr>
              <a:t>1974</a:t>
            </a: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년 </a:t>
            </a:r>
            <a:r>
              <a:rPr lang="en-US" altLang="ko-KR" sz="2400" dirty="0">
                <a:latin typeface="HY중고딕" pitchFamily="18" charset="-127"/>
                <a:ea typeface="HY중고딕" pitchFamily="18" charset="-127"/>
              </a:rPr>
              <a:t>1</a:t>
            </a: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월 출생이고 태어난 요일은  목요일 </a:t>
            </a:r>
          </a:p>
          <a:p>
            <a:pPr defTabSz="282575">
              <a:defRPr/>
            </a:pPr>
            <a:r>
              <a:rPr lang="ko-KR" altLang="en-US" sz="2400" dirty="0">
                <a:latin typeface="HY중고딕" pitchFamily="18" charset="-127"/>
                <a:ea typeface="HY중고딕" pitchFamily="18" charset="-127"/>
              </a:rPr>
              <a:t>    </a:t>
            </a:r>
            <a:r>
              <a:rPr lang="en-US" altLang="ko-KR" sz="2400" dirty="0">
                <a:latin typeface="HY중고딕" pitchFamily="18" charset="-127"/>
                <a:ea typeface="HY중고딕" pitchFamily="18" charset="-127"/>
              </a:rPr>
              <a:t>...</a:t>
            </a:r>
          </a:p>
          <a:p>
            <a:pPr defTabSz="282575">
              <a:defRPr/>
            </a:pPr>
            <a:endParaRPr lang="en-US" altLang="ko-KR" sz="2400" dirty="0"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400" dirty="0"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400" dirty="0"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400" dirty="0"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400" dirty="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1349636" name="Rectangle 4"/>
          <p:cNvSpPr>
            <a:spLocks noChangeArrowheads="1"/>
          </p:cNvSpPr>
          <p:nvPr/>
        </p:nvSpPr>
        <p:spPr bwMode="blackWhite">
          <a:xfrm>
            <a:off x="1119188" y="1317625"/>
            <a:ext cx="12047537" cy="37433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Tx/>
              <a:buChar char="-"/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Tx/>
              <a:buChar char="-"/>
              <a:defRPr/>
            </a:pP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상품테이블에서 상품입고일을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'2008-09-28' </a:t>
            </a:r>
          </a:p>
          <a:p>
            <a:pPr defTabSz="282575"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형식으로 나오게 검색하시오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defRPr/>
            </a:pP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(Alias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상품판매가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입고일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400">
              <a:latin typeface="HY중고딕" pitchFamily="18" charset="-127"/>
            </a:endParaRPr>
          </a:p>
        </p:txBody>
      </p:sp>
      <p:sp>
        <p:nvSpPr>
          <p:cNvPr id="202757" name="TextBox 4"/>
          <p:cNvSpPr txBox="1">
            <a:spLocks noChangeArrowheads="1"/>
          </p:cNvSpPr>
          <p:nvPr/>
        </p:nvSpPr>
        <p:spPr bwMode="auto">
          <a:xfrm>
            <a:off x="3024188" y="3024188"/>
            <a:ext cx="1047434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SELECT </a:t>
            </a:r>
            <a:r>
              <a:rPr lang="en-US" altLang="ko-KR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   PROD_NAME      AS “</a:t>
            </a:r>
            <a:r>
              <a:rPr lang="ko-KR" altLang="en-US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상품명</a:t>
            </a:r>
            <a:r>
              <a:rPr lang="en-US" altLang="ko-KR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”</a:t>
            </a:r>
            <a:endParaRPr lang="ko-KR" altLang="en-US" sz="2400">
              <a:solidFill>
                <a:srgbClr val="FF0000"/>
              </a:solidFill>
              <a:latin typeface="HY중고딕" pitchFamily="18" charset="-127"/>
              <a:ea typeface="HY중고딕" pitchFamily="18" charset="-127"/>
            </a:endParaRPr>
          </a:p>
          <a:p>
            <a:r>
              <a:rPr lang="en-US" altLang="ko-KR" sz="240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           </a:t>
            </a:r>
            <a:r>
              <a:rPr lang="en-US" altLang="ko-KR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,    PROD_SALE       AS “</a:t>
            </a:r>
            <a:r>
              <a:rPr lang="ko-KR" altLang="en-US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상품판매가</a:t>
            </a:r>
            <a:r>
              <a:rPr lang="en-US" altLang="ko-KR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”</a:t>
            </a:r>
            <a:endParaRPr lang="ko-KR" altLang="en-US" sz="2400">
              <a:solidFill>
                <a:srgbClr val="FF0000"/>
              </a:solidFill>
              <a:latin typeface="HY중고딕" pitchFamily="18" charset="-127"/>
              <a:ea typeface="HY중고딕" pitchFamily="18" charset="-127"/>
            </a:endParaRPr>
          </a:p>
          <a:p>
            <a:r>
              <a:rPr lang="en-US" altLang="ko-KR" sz="240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           </a:t>
            </a:r>
            <a:r>
              <a:rPr lang="en-US" altLang="ko-KR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,    TO_CHAR(PROD_INSDATE</a:t>
            </a:r>
            <a:r>
              <a:rPr lang="en-US" altLang="ko-KR" sz="240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,'YYYY-MM-DD') </a:t>
            </a:r>
            <a:r>
              <a:rPr lang="en-US" altLang="ko-KR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 AS “</a:t>
            </a:r>
            <a:r>
              <a:rPr lang="ko-KR" altLang="en-US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입고일</a:t>
            </a:r>
            <a:r>
              <a:rPr lang="en-US" altLang="ko-KR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”</a:t>
            </a:r>
            <a:endParaRPr lang="ko-KR" altLang="en-US" sz="2400">
              <a:solidFill>
                <a:srgbClr val="FF0000"/>
              </a:solidFill>
              <a:latin typeface="HY중고딕" pitchFamily="18" charset="-127"/>
              <a:ea typeface="HY중고딕" pitchFamily="18" charset="-127"/>
            </a:endParaRPr>
          </a:p>
          <a:p>
            <a:r>
              <a:rPr lang="en-US" altLang="ko-KR" sz="240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FROM </a:t>
            </a:r>
            <a:r>
              <a:rPr lang="en-US" altLang="ko-KR" sz="2400" smtClean="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      PROD</a:t>
            </a:r>
            <a:r>
              <a:rPr lang="en-US" altLang="ko-KR" sz="2400">
                <a:solidFill>
                  <a:srgbClr val="FF0000"/>
                </a:solidFill>
                <a:latin typeface="HY중고딕" pitchFamily="18" charset="-127"/>
                <a:ea typeface="HY중고딕" pitchFamily="18" charset="-127"/>
              </a:rPr>
              <a:t>;</a:t>
            </a:r>
            <a:endParaRPr lang="ko-KR" altLang="en-US" sz="2400">
              <a:solidFill>
                <a:srgbClr val="FF0000"/>
              </a:solidFill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02758" name="TextBox 5"/>
          <p:cNvSpPr txBox="1">
            <a:spLocks noChangeArrowheads="1"/>
          </p:cNvSpPr>
          <p:nvPr/>
        </p:nvSpPr>
        <p:spPr bwMode="auto">
          <a:xfrm>
            <a:off x="1008063" y="8569325"/>
            <a:ext cx="12736179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MEM_NAME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AS “</a:t>
            </a:r>
            <a:r>
              <a:rPr lang="ko-KR" altLang="en-US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회원이름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  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 MEM_BIR     AS “</a:t>
            </a:r>
            <a:r>
              <a:rPr lang="ko-KR" altLang="en-US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회원생일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r>
              <a:rPr lang="ko-KR" altLang="en-US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 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,  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MEM_NAME || '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님은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||TO_CHAR(MEM_BIR, ‘YYYY"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년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 MM"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월 출생이고 태어난 요일은 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 DAY')</a:t>
            </a: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MEMBER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;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직사각형 3"/>
          <p:cNvSpPr>
            <a:spLocks noChangeArrowheads="1"/>
          </p:cNvSpPr>
          <p:nvPr/>
        </p:nvSpPr>
        <p:spPr bwMode="auto">
          <a:xfrm>
            <a:off x="3528492" y="4680595"/>
            <a:ext cx="73660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5400">
                <a:latin typeface="HY중고딕" pitchFamily="18" charset="-127"/>
                <a:ea typeface="HY중고딕" pitchFamily="18" charset="-127"/>
              </a:rPr>
              <a:t>데이터베이스 개론 시작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026"/>
          <p:cNvSpPr txBox="1">
            <a:spLocks noChangeArrowheads="1"/>
          </p:cNvSpPr>
          <p:nvPr/>
        </p:nvSpPr>
        <p:spPr bwMode="auto">
          <a:xfrm>
            <a:off x="239713" y="2497138"/>
            <a:ext cx="5040312" cy="655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개인용 데이터베이스</a:t>
            </a: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endParaRPr lang="ko-KR" altLang="en-US" sz="2400">
              <a:latin typeface="HY중고딕" pitchFamily="18" charset="-127"/>
              <a:ea typeface="HY중고딕" pitchFamily="18" charset="-127"/>
            </a:endParaRP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워크그룹 데이터베이스</a:t>
            </a: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</a:pPr>
            <a:endParaRPr lang="ko-KR" altLang="en-US" sz="2400">
              <a:latin typeface="HY중고딕" pitchFamily="18" charset="-127"/>
              <a:ea typeface="HY중고딕" pitchFamily="18" charset="-127"/>
            </a:endParaRP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</a:pPr>
            <a:endParaRPr lang="ko-KR" altLang="en-US" sz="2400">
              <a:latin typeface="HY중고딕" pitchFamily="18" charset="-127"/>
              <a:ea typeface="HY중고딕" pitchFamily="18" charset="-127"/>
            </a:endParaRP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</a:pPr>
            <a:endParaRPr lang="ko-KR" altLang="en-US" sz="2400">
              <a:latin typeface="HY중고딕" pitchFamily="18" charset="-127"/>
              <a:ea typeface="HY중고딕" pitchFamily="18" charset="-127"/>
            </a:endParaRP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</a:pPr>
            <a:endParaRPr lang="ko-KR" altLang="en-US" sz="2400">
              <a:latin typeface="HY중고딕" pitchFamily="18" charset="-127"/>
              <a:ea typeface="HY중고딕" pitchFamily="18" charset="-127"/>
            </a:endParaRP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</a:pPr>
            <a:endParaRPr lang="ko-KR" altLang="en-US" sz="2400">
              <a:latin typeface="HY중고딕" pitchFamily="18" charset="-127"/>
              <a:ea typeface="HY중고딕" pitchFamily="18" charset="-127"/>
            </a:endParaRP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</a:pPr>
            <a:endParaRPr lang="ko-KR" altLang="en-US" sz="2400">
              <a:latin typeface="HY중고딕" pitchFamily="18" charset="-127"/>
              <a:ea typeface="HY중고딕" pitchFamily="18" charset="-127"/>
            </a:endParaRP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None/>
            </a:pPr>
            <a:endParaRPr lang="en-US" altLang="ko-KR" sz="24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1507" name="Rectangle 1027"/>
          <p:cNvSpPr>
            <a:spLocks noChangeArrowheads="1"/>
          </p:cNvSpPr>
          <p:nvPr/>
        </p:nvSpPr>
        <p:spPr bwMode="auto">
          <a:xfrm>
            <a:off x="239713" y="1450975"/>
            <a:ext cx="13801725" cy="86407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66564" name="Rectangle 1028"/>
          <p:cNvSpPr>
            <a:spLocks noChangeArrowheads="1"/>
          </p:cNvSpPr>
          <p:nvPr/>
        </p:nvSpPr>
        <p:spPr bwMode="auto">
          <a:xfrm>
            <a:off x="960438" y="863600"/>
            <a:ext cx="11880850" cy="8413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ko-KR" altLang="en-US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크기에 따른 데이터베이스 분류</a:t>
            </a:r>
          </a:p>
        </p:txBody>
      </p:sp>
      <p:pic>
        <p:nvPicPr>
          <p:cNvPr id="21509" name="Picture 102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9425" y="5291138"/>
            <a:ext cx="4216400" cy="287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0" name="Picture 103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40313" y="3538538"/>
            <a:ext cx="3711575" cy="5761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1" name="Picture 103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80475" y="3538538"/>
            <a:ext cx="4991100" cy="565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2" name="Text Box 1032"/>
          <p:cNvSpPr txBox="1">
            <a:spLocks noChangeArrowheads="1"/>
          </p:cNvSpPr>
          <p:nvPr/>
        </p:nvSpPr>
        <p:spPr bwMode="auto">
          <a:xfrm>
            <a:off x="5060950" y="2338388"/>
            <a:ext cx="3071813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부서 데이터베이스</a:t>
            </a:r>
          </a:p>
        </p:txBody>
      </p:sp>
      <p:sp>
        <p:nvSpPr>
          <p:cNvPr id="21513" name="Text Box 1033"/>
          <p:cNvSpPr txBox="1">
            <a:spLocks noChangeArrowheads="1"/>
          </p:cNvSpPr>
          <p:nvPr/>
        </p:nvSpPr>
        <p:spPr bwMode="auto">
          <a:xfrm>
            <a:off x="9361488" y="2338388"/>
            <a:ext cx="3373437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전사적 데이터베이스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(Conversion)</a:t>
            </a:r>
          </a:p>
        </p:txBody>
      </p:sp>
      <p:graphicFrame>
        <p:nvGraphicFramePr>
          <p:cNvPr id="1350709" name="Group 53"/>
          <p:cNvGraphicFramePr>
            <a:graphicFrameLocks noGrp="1"/>
          </p:cNvGraphicFramePr>
          <p:nvPr/>
        </p:nvGraphicFramePr>
        <p:xfrm>
          <a:off x="1128713" y="1317625"/>
          <a:ext cx="12144375" cy="5893629"/>
        </p:xfrm>
        <a:graphic>
          <a:graphicData uri="http://schemas.openxmlformats.org/drawingml/2006/table">
            <a:tbl>
              <a:tblPr/>
              <a:tblGrid>
                <a:gridCol w="3351212"/>
                <a:gridCol w="8793163"/>
              </a:tblGrid>
              <a:tr h="760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숫자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FORMAT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내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</a:tr>
              <a:tr h="760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9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출력형식의 자리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유효한 숫자인 경우 출력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60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0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출력형식의 자리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무효한 숫자인 경우 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0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출력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5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$, L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달러 및 지역 화폐기호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60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MI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음수인 경우 우측에 마이너스 표시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우측에 표시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60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PR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음수인 경우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"&lt; &gt;"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괄호로 묶는다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우측에 표시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60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,(comma)  .(dot)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해당위치에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","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표시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소수점 기준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60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X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해당 숫자를 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16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진수로 출력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. 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단독으로 사용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50710" name="Rectangle 54"/>
          <p:cNvSpPr>
            <a:spLocks noChangeArrowheads="1"/>
          </p:cNvSpPr>
          <p:nvPr/>
        </p:nvSpPr>
        <p:spPr bwMode="blackWhite">
          <a:xfrm>
            <a:off x="1128713" y="7416800"/>
            <a:ext cx="12144375" cy="28590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SELECT  TO_CHAR( 1234.6, '99,999.00')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FROM DUAL;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</a:rPr>
              <a:t> SELECT  TO_CHAR( -1234.6, 'L9999.00PR')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FROM DUAL;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</a:rPr>
              <a:t> SELECT  TO_CHAR(255, 'XXX')  FROM DUAL;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(Conversion)</a:t>
            </a:r>
          </a:p>
        </p:txBody>
      </p:sp>
      <p:sp>
        <p:nvSpPr>
          <p:cNvPr id="1258498" name="Rectangle 2"/>
          <p:cNvSpPr>
            <a:spLocks noChangeArrowheads="1"/>
          </p:cNvSpPr>
          <p:nvPr/>
        </p:nvSpPr>
        <p:spPr bwMode="blackWhite">
          <a:xfrm>
            <a:off x="1119188" y="1317625"/>
            <a:ext cx="12047537" cy="30622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Tx/>
              <a:buChar char="-"/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Tx/>
              <a:buChar char="-"/>
              <a:defRPr/>
            </a:pP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상품테이블에서 상품코드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매입가격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</a:t>
            </a:r>
          </a:p>
          <a:p>
            <a:pPr defTabSz="282575"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소비자가격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판매가격을 출력하시오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 </a:t>
            </a:r>
          </a:p>
          <a:p>
            <a:pPr defTabSz="282575"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(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단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가격은 </a:t>
            </a:r>
            <a:r>
              <a:rPr lang="ko-KR" altLang="en-US" sz="2400" err="1">
                <a:latin typeface="HY중고딕" pitchFamily="18" charset="-127"/>
                <a:ea typeface="굴림체" pitchFamily="49" charset="-127"/>
              </a:rPr>
              <a:t>천단위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구분 및 원화표시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400">
              <a:latin typeface="HY중고딕" pitchFamily="18" charset="-127"/>
            </a:endParaRPr>
          </a:p>
        </p:txBody>
      </p:sp>
      <p:sp>
        <p:nvSpPr>
          <p:cNvPr id="1258499" name="Rectangle 3"/>
          <p:cNvSpPr>
            <a:spLocks noChangeArrowheads="1"/>
          </p:cNvSpPr>
          <p:nvPr/>
        </p:nvSpPr>
        <p:spPr bwMode="blackWhite">
          <a:xfrm>
            <a:off x="1128713" y="6421438"/>
            <a:ext cx="12091987" cy="38544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SELECT  TO_NUMBER( '3.1415')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FROM DUAL;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</a:rPr>
              <a:t> SELECT  TO_NUMBER('</a:t>
            </a:r>
            <a:r>
              <a:rPr lang="ko-KR" altLang="en-US" sz="2000">
                <a:latin typeface="HY중고딕" pitchFamily="18" charset="-127"/>
              </a:rPr>
              <a:t>￦</a:t>
            </a:r>
            <a:r>
              <a:rPr lang="en-US" altLang="ko-KR" sz="2000">
                <a:latin typeface="HY중고딕" pitchFamily="18" charset="-127"/>
              </a:rPr>
              <a:t>1,200')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FROM DUAL;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</a:rPr>
              <a:t>- </a:t>
            </a:r>
            <a:r>
              <a:rPr lang="ko-KR" altLang="en-US" sz="2000" err="1">
                <a:latin typeface="HY중고딕" pitchFamily="18" charset="-127"/>
              </a:rPr>
              <a:t>두번째</a:t>
            </a:r>
            <a:r>
              <a:rPr lang="ko-KR" altLang="en-US" sz="2000">
                <a:latin typeface="HY중고딕" pitchFamily="18" charset="-127"/>
              </a:rPr>
              <a:t> 실행문장은 무엇을 해야 할까요</a:t>
            </a:r>
            <a:r>
              <a:rPr lang="en-US" altLang="ko-KR" sz="2000">
                <a:latin typeface="HY중고딕" pitchFamily="18" charset="-127"/>
              </a:rPr>
              <a:t>?</a:t>
            </a:r>
          </a:p>
        </p:txBody>
      </p:sp>
      <p:graphicFrame>
        <p:nvGraphicFramePr>
          <p:cNvPr id="1258520" name="Group 24"/>
          <p:cNvGraphicFramePr>
            <a:graphicFrameLocks noGrp="1"/>
          </p:cNvGraphicFramePr>
          <p:nvPr/>
        </p:nvGraphicFramePr>
        <p:xfrm>
          <a:off x="1128713" y="4721225"/>
          <a:ext cx="12144595" cy="1543546"/>
        </p:xfrm>
        <a:graphic>
          <a:graphicData uri="http://schemas.openxmlformats.org/drawingml/2006/table">
            <a:tbl>
              <a:tblPr/>
              <a:tblGrid>
                <a:gridCol w="3037303"/>
                <a:gridCol w="9107292"/>
              </a:tblGrid>
              <a:tr h="77177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TO_NUMBER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숫자형식의 문자열을 숫자로 반환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7177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(char [, </a:t>
                      </a:r>
                      <a:r>
                        <a:rPr kumimoji="1" lang="en-US" altLang="ko-KR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fmt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] 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fmt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는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TO_CHAR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에서 사용했던 숫자형식과 동일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04816" name="TextBox 5"/>
          <p:cNvSpPr txBox="1">
            <a:spLocks noChangeArrowheads="1"/>
          </p:cNvSpPr>
          <p:nvPr/>
        </p:nvSpPr>
        <p:spPr bwMode="auto">
          <a:xfrm>
            <a:off x="6553200" y="2087563"/>
            <a:ext cx="7678705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PROD_ID      AS “</a:t>
            </a:r>
            <a:r>
              <a:rPr lang="ko-KR" altLang="en-US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 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PROD_NAME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AS “</a:t>
            </a:r>
            <a:r>
              <a:rPr lang="ko-KR" altLang="en-US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 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TO_CHAR(PROD_COST,'L99,999,999')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AS “</a:t>
            </a:r>
            <a:r>
              <a:rPr lang="ko-KR" altLang="en-US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매입가격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 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TO_CHAR(PROD_PRICE,'L99,999,999') AS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“</a:t>
            </a:r>
            <a:r>
              <a:rPr lang="ko-KR" altLang="en-US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소비자가격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 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TO_CHAR(PROD_SALE,'L99,999,999')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AS “</a:t>
            </a:r>
            <a:r>
              <a:rPr lang="ko-KR" altLang="en-US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판매가격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PROD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;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04817" name="TextBox 6"/>
          <p:cNvSpPr txBox="1">
            <a:spLocks noChangeArrowheads="1"/>
          </p:cNvSpPr>
          <p:nvPr/>
        </p:nvSpPr>
        <p:spPr bwMode="auto">
          <a:xfrm>
            <a:off x="6264275" y="9144000"/>
            <a:ext cx="499586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HY중고딕" pitchFamily="18" charset="-127"/>
              </a:rPr>
              <a:t>SELECT TO_NUMBER('</a:t>
            </a:r>
            <a:r>
              <a:rPr lang="ko-KR" altLang="en-US">
                <a:solidFill>
                  <a:srgbClr val="FF0000"/>
                </a:solidFill>
                <a:latin typeface="HY중고딕" pitchFamily="18" charset="-127"/>
              </a:rPr>
              <a:t>￦</a:t>
            </a:r>
            <a:r>
              <a:rPr lang="en-US" altLang="ko-KR">
                <a:solidFill>
                  <a:srgbClr val="FF0000"/>
                </a:solidFill>
                <a:latin typeface="HY중고딕" pitchFamily="18" charset="-127"/>
              </a:rPr>
              <a:t>3,200','L999,999') </a:t>
            </a:r>
          </a:p>
          <a:p>
            <a:r>
              <a:rPr lang="en-US" altLang="ko-KR">
                <a:solidFill>
                  <a:srgbClr val="FF0000"/>
                </a:solidFill>
                <a:latin typeface="HY중고딕" pitchFamily="18" charset="-127"/>
              </a:rPr>
              <a:t>FROM DUAL;</a:t>
            </a:r>
            <a:endParaRPr lang="ko-KR" altLang="en-US">
              <a:solidFill>
                <a:srgbClr val="FF0000"/>
              </a:solidFill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358" name="Rectangle 6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20800"/>
            <a:ext cx="12091987" cy="90011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회원테이블에서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이쁜이회원의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회원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 2~4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문자열을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숫자형으로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</a:p>
          <a:p>
            <a:pPr defTabSz="282575">
              <a:defRPr/>
            </a:pP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치환한 후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10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을 더하여 새로운 회원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로 조합하시오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회원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조합회원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ID)</a:t>
            </a: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   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회원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ID     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조합회원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ID 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  ------------- -----------------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      b001           b011</a:t>
            </a: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 (1 row(s) affected)</a:t>
            </a: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b="0" dirty="0">
              <a:latin typeface="HY중고딕" pitchFamily="18" charset="-127"/>
            </a:endParaRPr>
          </a:p>
        </p:txBody>
      </p:sp>
      <p:sp>
        <p:nvSpPr>
          <p:cNvPr id="205827" name="Rectangle 7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(Conversion)</a:t>
            </a:r>
          </a:p>
        </p:txBody>
      </p:sp>
      <p:sp>
        <p:nvSpPr>
          <p:cNvPr id="205828" name="TextBox 3"/>
          <p:cNvSpPr txBox="1">
            <a:spLocks noChangeArrowheads="1"/>
          </p:cNvSpPr>
          <p:nvPr/>
        </p:nvSpPr>
        <p:spPr bwMode="auto">
          <a:xfrm>
            <a:off x="1584276" y="6264771"/>
            <a:ext cx="9793088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MEM_ID 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ID</a:t>
            </a: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SUBSTR(MEM_ID,1,1)  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조합회원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ID</a:t>
            </a: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SUBSTR(MEM_ID,2)</a:t>
            </a: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TO_CHAR(SUBSTR(MEM_ID,2) + 10,'000')</a:t>
            </a: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LPAD(SUBSTR(MEM_ID,2) + 10,3,'0')</a:t>
            </a: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SUBSTR((1000+TO_NUMBER(SUBSTR(MEM_ID,2))+10),2)</a:t>
            </a: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REPLACE(SUBSTR(MEM_ID,2) + 10,'11','011')</a:t>
            </a: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MEMBER</a:t>
            </a: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 MEM_NAME='</a:t>
            </a:r>
            <a:r>
              <a:rPr lang="ko-KR" altLang="en-US" sz="2000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이쁜이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';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(Conversion)</a:t>
            </a:r>
          </a:p>
        </p:txBody>
      </p:sp>
      <p:sp>
        <p:nvSpPr>
          <p:cNvPr id="1366020" name="Rectangle 4"/>
          <p:cNvSpPr>
            <a:spLocks noChangeArrowheads="1"/>
          </p:cNvSpPr>
          <p:nvPr/>
        </p:nvSpPr>
        <p:spPr bwMode="blackWhite">
          <a:xfrm>
            <a:off x="1128713" y="3816350"/>
            <a:ext cx="12091987" cy="38560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SELECT  TO_DATE('2009-03-05') + 3</a:t>
            </a:r>
          </a:p>
          <a:p>
            <a:pPr defTabSz="282575"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 FROM DUAL;</a:t>
            </a:r>
          </a:p>
          <a:p>
            <a:pPr defTabSz="282575">
              <a:defRPr/>
            </a:pPr>
            <a:endParaRPr lang="en-US" altLang="ko-KR" sz="2000" dirty="0">
              <a:latin typeface="굴림체" pitchFamily="49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SELECT  TO_DATE('200803101234', 'YYYYMMDDHH24MI')</a:t>
            </a:r>
          </a:p>
          <a:p>
            <a:pPr defTabSz="282575"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 FROM DUAL;</a:t>
            </a:r>
          </a:p>
          <a:p>
            <a:pPr defTabSz="282575">
              <a:defRPr/>
            </a:pPr>
            <a:endParaRPr lang="en-US" altLang="ko-KR" sz="2000" dirty="0">
              <a:latin typeface="굴림체" pitchFamily="49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 dirty="0" err="1">
                <a:latin typeface="굴림체" pitchFamily="49" charset="-127"/>
                <a:ea typeface="굴림체" pitchFamily="49" charset="-127"/>
              </a:rPr>
              <a:t>두번째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 실행문장은 무엇을 해야 할까요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?</a:t>
            </a:r>
          </a:p>
        </p:txBody>
      </p:sp>
      <p:graphicFrame>
        <p:nvGraphicFramePr>
          <p:cNvPr id="1366037" name="Group 21"/>
          <p:cNvGraphicFramePr>
            <a:graphicFrameLocks noGrp="1"/>
          </p:cNvGraphicFramePr>
          <p:nvPr/>
        </p:nvGraphicFramePr>
        <p:xfrm>
          <a:off x="1128713" y="1317625"/>
          <a:ext cx="12144595" cy="2208276"/>
        </p:xfrm>
        <a:graphic>
          <a:graphicData uri="http://schemas.openxmlformats.org/drawingml/2006/table">
            <a:tbl>
              <a:tblPr/>
              <a:tblGrid>
                <a:gridCol w="3037303"/>
                <a:gridCol w="9107292"/>
              </a:tblGrid>
              <a:tr h="1104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TO_DATE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날짜형식의 문자열을  </a:t>
                      </a:r>
                      <a:r>
                        <a:rPr kumimoji="1" lang="en-US" altLang="ko-KR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DATE</a:t>
                      </a:r>
                      <a:r>
                        <a:rPr kumimoji="1" lang="ko-KR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형으로 반환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04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(char [, </a:t>
                      </a:r>
                      <a:r>
                        <a:rPr kumimoji="1" lang="en-US" altLang="ko-KR" sz="3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fmt</a:t>
                      </a:r>
                      <a:r>
                        <a:rPr kumimoji="1" lang="en-US" altLang="ko-KR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] 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fmt</a:t>
                      </a:r>
                      <a:r>
                        <a:rPr kumimoji="1" lang="ko-KR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는 </a:t>
                      </a:r>
                      <a:r>
                        <a:rPr kumimoji="1" lang="en-US" altLang="ko-KR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TO_CHAR</a:t>
                      </a:r>
                      <a:r>
                        <a:rPr kumimoji="1" lang="ko-KR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에서 사용했던 날짜형식과 동일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795" name="Rectangle 11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17625"/>
            <a:ext cx="12091987" cy="41084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회원테이블에서 주민등록번호</a:t>
            </a:r>
            <a:r>
              <a:rPr lang="en-US" altLang="ko-KR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을 날짜로 치환한 후 검색하시오</a:t>
            </a:r>
          </a:p>
          <a:p>
            <a:pPr defTabSz="282575">
              <a:defRPr/>
            </a:pPr>
            <a:r>
              <a:rPr lang="ko-KR" altLang="en-US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(Alias</a:t>
            </a:r>
            <a:r>
              <a:rPr lang="ko-KR" altLang="en-US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회원명</a:t>
            </a:r>
            <a:r>
              <a:rPr lang="en-US" altLang="ko-KR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주민등록번호</a:t>
            </a:r>
            <a:r>
              <a:rPr lang="en-US" altLang="ko-KR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1, </a:t>
            </a:r>
            <a:r>
              <a:rPr lang="ko-KR" altLang="en-US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치환날짜</a:t>
            </a:r>
            <a:r>
              <a:rPr lang="en-US" altLang="ko-KR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07875" name="Rectangle 15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(Conversion)</a:t>
            </a:r>
          </a:p>
        </p:txBody>
      </p:sp>
      <p:sp>
        <p:nvSpPr>
          <p:cNvPr id="207876" name="TextBox 3"/>
          <p:cNvSpPr txBox="1">
            <a:spLocks noChangeArrowheads="1"/>
          </p:cNvSpPr>
          <p:nvPr/>
        </p:nvSpPr>
        <p:spPr bwMode="auto">
          <a:xfrm>
            <a:off x="1368425" y="3244850"/>
            <a:ext cx="8493031" cy="155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MEM_NAME   </a:t>
            </a:r>
            <a:r>
              <a:rPr lang="ko-KR" altLang="en-US" sz="1900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회원명</a:t>
            </a:r>
            <a:endParaRPr lang="ko-KR" altLang="en-US" sz="19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ko-KR" altLang="en-US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MEM_REGNO1 </a:t>
            </a:r>
            <a:r>
              <a:rPr lang="ko-KR" altLang="en-US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주민등록번호</a:t>
            </a:r>
            <a:r>
              <a:rPr lang="en-US" altLang="ko-KR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1</a:t>
            </a:r>
          </a:p>
          <a:p>
            <a:r>
              <a:rPr lang="en-US" altLang="ko-KR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'19'||TO_DATE(MEM_REGNO1,'YYMMDD') </a:t>
            </a:r>
            <a:r>
              <a:rPr lang="ko-KR" altLang="en-US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치환날짜</a:t>
            </a:r>
            <a:r>
              <a:rPr lang="en-US" altLang="ko-KR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2</a:t>
            </a:r>
          </a:p>
          <a:p>
            <a:r>
              <a:rPr lang="en-US" altLang="ko-KR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TO_CHAR(TO_DATE(MEM_REGNO1,'YYMMDD'),'"19"YY-MM-DD') </a:t>
            </a:r>
            <a:r>
              <a:rPr lang="ko-KR" altLang="en-US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치환날짜</a:t>
            </a:r>
            <a:r>
              <a:rPr lang="en-US" altLang="ko-KR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3</a:t>
            </a:r>
          </a:p>
          <a:p>
            <a:r>
              <a:rPr lang="en-US" altLang="ko-KR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MEMBER;</a:t>
            </a:r>
            <a:endParaRPr lang="ko-KR" altLang="en-US" sz="19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en-US" altLang="ko-KR" sz="2000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GROUP)P.93</a:t>
            </a: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08899" name="Rectangle 3"/>
          <p:cNvSpPr>
            <a:spLocks noChangeArrowheads="1"/>
          </p:cNvSpPr>
          <p:nvPr/>
        </p:nvSpPr>
        <p:spPr bwMode="blackWhite">
          <a:xfrm>
            <a:off x="1119188" y="1277938"/>
            <a:ext cx="3024187" cy="566737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 dirty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항목</a:t>
            </a:r>
          </a:p>
        </p:txBody>
      </p:sp>
      <p:sp>
        <p:nvSpPr>
          <p:cNvPr id="208900" name="Rectangle 4"/>
          <p:cNvSpPr>
            <a:spLocks noChangeArrowheads="1"/>
          </p:cNvSpPr>
          <p:nvPr/>
        </p:nvSpPr>
        <p:spPr bwMode="blackWhite">
          <a:xfrm>
            <a:off x="4143375" y="1277938"/>
            <a:ext cx="9067800" cy="566737"/>
          </a:xfrm>
          <a:prstGeom prst="rect">
            <a:avLst/>
          </a:prstGeom>
          <a:solidFill>
            <a:srgbClr val="DADCE6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내          용</a:t>
            </a:r>
          </a:p>
        </p:txBody>
      </p:sp>
      <p:sp>
        <p:nvSpPr>
          <p:cNvPr id="208901" name="Rectangle 5"/>
          <p:cNvSpPr>
            <a:spLocks noChangeArrowheads="1"/>
          </p:cNvSpPr>
          <p:nvPr/>
        </p:nvSpPr>
        <p:spPr bwMode="blackWhite">
          <a:xfrm>
            <a:off x="1119188" y="1827213"/>
            <a:ext cx="3024187" cy="273367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 sz="2000" dirty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AVG(column)</a:t>
            </a:r>
          </a:p>
        </p:txBody>
      </p:sp>
      <p:sp>
        <p:nvSpPr>
          <p:cNvPr id="208902" name="Rectangle 6"/>
          <p:cNvSpPr>
            <a:spLocks noChangeArrowheads="1"/>
          </p:cNvSpPr>
          <p:nvPr/>
        </p:nvSpPr>
        <p:spPr bwMode="blackWhite">
          <a:xfrm>
            <a:off x="4143375" y="1827213"/>
            <a:ext cx="9067800" cy="27336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조회 범위 내 해당 </a:t>
            </a:r>
            <a:r>
              <a:rPr lang="ko-KR" altLang="en-US" sz="2000" dirty="0" err="1">
                <a:latin typeface="HY중고딕" pitchFamily="18" charset="-127"/>
                <a:ea typeface="굴림체" pitchFamily="49" charset="-127"/>
              </a:rPr>
              <a:t>컬럼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들의 평균값</a:t>
            </a:r>
          </a:p>
          <a:p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- DISTINCT :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중복된 값은 제외</a:t>
            </a:r>
          </a:p>
          <a:p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- ALL : Default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로써 모든 값을 포함</a:t>
            </a:r>
          </a:p>
          <a:p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- Column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명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: NULL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값은 제외</a:t>
            </a:r>
          </a:p>
          <a:p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*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: NULL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값도 포함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( COUNT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함수만 사용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367047" name="Rectangle 7"/>
          <p:cNvSpPr>
            <a:spLocks noChangeArrowheads="1"/>
          </p:cNvSpPr>
          <p:nvPr/>
        </p:nvSpPr>
        <p:spPr bwMode="blackWhite">
          <a:xfrm>
            <a:off x="1119188" y="4679950"/>
            <a:ext cx="12091987" cy="46910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SELECT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  AVG(DISTINCT 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PROD_COST)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 AS 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중복된 값은 제외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        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,   AVG(All 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PROD_COST)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           AS 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"DEFALT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로써 모든 값을 포함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       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 ,   AVG(PROD_COST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)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                AS 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매입가 평균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FROM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    PROD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>
              <a:defRPr/>
            </a:pPr>
            <a:endParaRPr lang="en-US" altLang="ko-KR" sz="2000" dirty="0">
              <a:latin typeface="굴림체" pitchFamily="49" charset="-127"/>
              <a:ea typeface="굴림체" pitchFamily="49" charset="-127"/>
            </a:endParaRPr>
          </a:p>
          <a:p>
            <a:pPr>
              <a:buFont typeface="Wingdings" pitchFamily="2" charset="2"/>
              <a:buChar char="l"/>
              <a:defRPr/>
            </a:pPr>
            <a:r>
              <a:rPr lang="en-US" altLang="ko-KR" sz="2000" dirty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 dirty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상품테이블의 </a:t>
            </a:r>
            <a:r>
              <a:rPr lang="ko-KR" altLang="en-US" sz="2000" dirty="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상품분류별</a:t>
            </a:r>
            <a:r>
              <a:rPr lang="ko-KR" altLang="en-US" sz="2000" dirty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매입가격 평균 값</a:t>
            </a: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     PROD_LGU</a:t>
            </a:r>
            <a:endParaRPr lang="en-US" altLang="ko-KR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     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,      ROUND(AVG(PROD_COST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), 2) AS "</a:t>
            </a:r>
            <a:r>
              <a:rPr lang="ko-KR" altLang="en-US" sz="2000" dirty="0" err="1">
                <a:latin typeface="굴림체" pitchFamily="49" charset="-127"/>
                <a:ea typeface="굴림체" pitchFamily="49" charset="-127"/>
              </a:rPr>
              <a:t>분류별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 매입가격 평균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        PROD</a:t>
            </a:r>
            <a:endParaRPr lang="en-US" altLang="ko-KR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GROUP BY PROD_LGU;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066" name="Rectangle 2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00150"/>
            <a:ext cx="12091987" cy="45608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상품테이블의 총 판매가격 평균 값을 구하시오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상품총판매가격평균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368067" name="Rectangle 3">
            <a:hlinkClick r:id="rId3"/>
          </p:cNvPr>
          <p:cNvSpPr>
            <a:spLocks noChangeArrowheads="1"/>
          </p:cNvSpPr>
          <p:nvPr/>
        </p:nvSpPr>
        <p:spPr bwMode="blackWhite">
          <a:xfrm>
            <a:off x="1119188" y="5880100"/>
            <a:ext cx="12091987" cy="44418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상품테이블의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상품분류별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판매가격 평균 값을 구하시오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상품분류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상품분류별판매가격평균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09924" name="Rectangle 4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(GROUP)</a:t>
            </a:r>
          </a:p>
        </p:txBody>
      </p:sp>
      <p:sp>
        <p:nvSpPr>
          <p:cNvPr id="209925" name="TextBox 4"/>
          <p:cNvSpPr txBox="1">
            <a:spLocks noChangeArrowheads="1"/>
          </p:cNvSpPr>
          <p:nvPr/>
        </p:nvSpPr>
        <p:spPr bwMode="auto">
          <a:xfrm>
            <a:off x="6984876" y="2736379"/>
            <a:ext cx="5981700" cy="213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AVG(PROD_SALE) AS “</a:t>
            </a:r>
            <a:r>
              <a:rPr lang="ko-KR" altLang="en-US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총 판매가격평균</a:t>
            </a:r>
            <a:r>
              <a:rPr lang="en-US" altLang="ko-KR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19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PROD</a:t>
            </a:r>
            <a:r>
              <a:rPr lang="en-US" altLang="ko-KR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;</a:t>
            </a:r>
          </a:p>
          <a:p>
            <a:endParaRPr lang="ko-KR" altLang="en-US" sz="19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endParaRPr lang="ko-KR" altLang="en-US" sz="19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AVG(ALL PROD_SALE) AS “</a:t>
            </a:r>
            <a:r>
              <a:rPr lang="ko-KR" altLang="en-US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총 판매가격평균</a:t>
            </a:r>
            <a:r>
              <a:rPr lang="en-US" altLang="ko-KR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19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PROD</a:t>
            </a:r>
            <a:r>
              <a:rPr lang="en-US" altLang="ko-KR" sz="19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;</a:t>
            </a:r>
          </a:p>
          <a:p>
            <a:endParaRPr lang="ko-KR" altLang="en-US" sz="19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09926" name="TextBox 5"/>
          <p:cNvSpPr txBox="1">
            <a:spLocks noChangeArrowheads="1"/>
          </p:cNvSpPr>
          <p:nvPr/>
        </p:nvSpPr>
        <p:spPr bwMode="auto">
          <a:xfrm>
            <a:off x="5832748" y="7992963"/>
            <a:ext cx="7438255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PROD_LGU 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AS </a:t>
            </a:r>
            <a:r>
              <a:rPr lang="ko-KR" altLang="en-US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상품분류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  AVG(ALL 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PROD_SALE) AS "</a:t>
            </a:r>
            <a:r>
              <a:rPr lang="ko-KR" altLang="en-US" sz="2000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상품분류별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판매가격평균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PROD</a:t>
            </a:r>
            <a:endParaRPr lang="en-US" altLang="ko-KR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GROUP BY PROD_LGU;</a:t>
            </a:r>
            <a:endParaRPr lang="ko-KR" altLang="en-US" sz="19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(GROUP)</a:t>
            </a:r>
          </a:p>
        </p:txBody>
      </p:sp>
      <p:sp>
        <p:nvSpPr>
          <p:cNvPr id="210947" name="Rectangle 3"/>
          <p:cNvSpPr>
            <a:spLocks noChangeArrowheads="1"/>
          </p:cNvSpPr>
          <p:nvPr/>
        </p:nvSpPr>
        <p:spPr bwMode="blackWhite">
          <a:xfrm>
            <a:off x="1119188" y="1244600"/>
            <a:ext cx="3024187" cy="113347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 sz="2000" dirty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COUNT(</a:t>
            </a:r>
            <a:r>
              <a:rPr lang="en-US" altLang="ko-KR" sz="2000" dirty="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col</a:t>
            </a:r>
            <a:r>
              <a:rPr lang="en-US" altLang="ko-KR" sz="2000" dirty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algn="ctr"/>
            <a:r>
              <a:rPr lang="en-US" altLang="ko-KR" sz="2000" dirty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COUNT(*)</a:t>
            </a:r>
          </a:p>
        </p:txBody>
      </p:sp>
      <p:sp>
        <p:nvSpPr>
          <p:cNvPr id="210948" name="Rectangle 4"/>
          <p:cNvSpPr>
            <a:spLocks noChangeArrowheads="1"/>
          </p:cNvSpPr>
          <p:nvPr/>
        </p:nvSpPr>
        <p:spPr bwMode="blackWhite">
          <a:xfrm>
            <a:off x="4143375" y="1244600"/>
            <a:ext cx="9067800" cy="1133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조회 범위 내 해당 </a:t>
            </a:r>
            <a:r>
              <a:rPr lang="ko-KR" altLang="en-US" sz="2000" dirty="0" err="1">
                <a:latin typeface="HY중고딕" pitchFamily="18" charset="-127"/>
                <a:ea typeface="굴림체" pitchFamily="49" charset="-127"/>
              </a:rPr>
              <a:t>컬럼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들의 자료 수</a:t>
            </a:r>
          </a:p>
          <a:p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선택된 자료의 수</a:t>
            </a:r>
          </a:p>
        </p:txBody>
      </p:sp>
      <p:sp>
        <p:nvSpPr>
          <p:cNvPr id="1369093" name="Rectangle 5"/>
          <p:cNvSpPr>
            <a:spLocks noChangeArrowheads="1"/>
          </p:cNvSpPr>
          <p:nvPr/>
        </p:nvSpPr>
        <p:spPr bwMode="blackWhite">
          <a:xfrm>
            <a:off x="1119188" y="2520950"/>
            <a:ext cx="12091987" cy="54006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SELECT COUNT(DISTINCT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prod_cost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), COUNT(All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prod_cost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),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            COUNT(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prod_cost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), COUNT(*)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FROM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prod;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40000"/>
              </a:lnSpc>
              <a:buFont typeface="Wingdings" pitchFamily="2" charset="2"/>
              <a:buChar char="l"/>
              <a:defRPr/>
            </a:pP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 테이블의 자료 수</a:t>
            </a:r>
            <a:endParaRPr lang="ko-KR" altLang="en-US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SELECT COUNT(*) RESULT1, COUNT(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prod_lgu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) RESULT2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FROM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prod;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40000"/>
              </a:lnSpc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상품테이블의 </a:t>
            </a:r>
            <a:r>
              <a:rPr lang="ko-KR" altLang="en-US" sz="2000" dirty="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상품분류별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자료의 수</a:t>
            </a: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369094" name="Rectangle 6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7669213"/>
            <a:ext cx="12091987" cy="23590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거래처테이블의 담당자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(BUYER_CHARGER)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를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컬럼으로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하여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COUNT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집계 하시오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 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자료수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(DISTINCT),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자료수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자료수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(*) </a:t>
            </a:r>
            <a:r>
              <a:rPr lang="en-US" altLang="ko-KR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10951" name="TextBox 6"/>
          <p:cNvSpPr txBox="1">
            <a:spLocks noChangeArrowheads="1"/>
          </p:cNvSpPr>
          <p:nvPr/>
        </p:nvSpPr>
        <p:spPr bwMode="auto">
          <a:xfrm>
            <a:off x="5688013" y="5853113"/>
            <a:ext cx="578555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SELECT PROD_LGU AS 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상품 </a:t>
            </a:r>
            <a:r>
              <a:rPr lang="ko-KR" altLang="en-US" sz="2000" dirty="0" smtClean="0">
                <a:latin typeface="굴림체" pitchFamily="49" charset="-127"/>
                <a:ea typeface="굴림체" pitchFamily="49" charset="-127"/>
              </a:rPr>
              <a:t>분류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 sz="2000" dirty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COUNT(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*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)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AS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상품 </a:t>
            </a:r>
            <a:r>
              <a:rPr lang="ko-KR" altLang="en-US" sz="2000" dirty="0" err="1">
                <a:latin typeface="굴림체" pitchFamily="49" charset="-127"/>
                <a:ea typeface="굴림체" pitchFamily="49" charset="-127"/>
              </a:rPr>
              <a:t>분류별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 자료의 수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FROM PROD</a:t>
            </a: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GROUP BY PROD_LGU;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10952" name="TextBox 7"/>
          <p:cNvSpPr txBox="1">
            <a:spLocks noChangeArrowheads="1"/>
          </p:cNvSpPr>
          <p:nvPr/>
        </p:nvSpPr>
        <p:spPr bwMode="auto">
          <a:xfrm>
            <a:off x="3455988" y="8575675"/>
            <a:ext cx="69088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COUNT(DISTINCT BUYER_CHARGER) AS "</a:t>
            </a:r>
            <a:r>
              <a:rPr lang="ko-KR" altLang="en-US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자료수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(DISTINCT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)”</a:t>
            </a:r>
            <a:endParaRPr lang="en-US" altLang="ko-KR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COUNT(BUYER_CHARGER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)          AS "</a:t>
            </a:r>
            <a:r>
              <a:rPr lang="ko-KR" altLang="en-US" err="1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자료수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COUNT(*)                      AS "</a:t>
            </a:r>
            <a:r>
              <a:rPr lang="ko-KR" altLang="en-US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자료수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(*)"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BUYER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114" name="Rectangle 2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00150"/>
            <a:ext cx="12091987" cy="21605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회원테이블의 </a:t>
            </a:r>
            <a:r>
              <a:rPr lang="ko-KR" altLang="en-US" sz="2000" dirty="0" err="1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취미종류수를</a:t>
            </a:r>
            <a:r>
              <a:rPr lang="ko-KR" altLang="en-US" sz="2000" dirty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dirty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COUNT</a:t>
            </a:r>
            <a:r>
              <a:rPr lang="ko-KR" altLang="en-US" sz="2000" dirty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집계 하시오 </a:t>
            </a:r>
            <a:r>
              <a:rPr lang="en-US" altLang="ko-KR" sz="2000" dirty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? 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  ( Alias</a:t>
            </a:r>
            <a:r>
              <a:rPr lang="ko-KR" altLang="en-US" sz="2000" dirty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는 취미종류수 </a:t>
            </a:r>
            <a:r>
              <a:rPr lang="en-US" altLang="ko-KR" sz="2000" dirty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)</a:t>
            </a:r>
          </a:p>
          <a:p>
            <a:pPr>
              <a:defRPr/>
            </a:pPr>
            <a:r>
              <a:rPr lang="en-US" altLang="ko-KR" sz="2000" dirty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SELECT COUNT(DISTINCT MEM_LIKE) AS "</a:t>
            </a:r>
            <a:r>
              <a:rPr lang="ko-KR" altLang="en-US" sz="2000" dirty="0" err="1">
                <a:latin typeface="굴림체" pitchFamily="49" charset="-127"/>
                <a:ea typeface="굴림체" pitchFamily="49" charset="-127"/>
              </a:rPr>
              <a:t>취미종류수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FROM MEMBER;</a:t>
            </a:r>
            <a:endParaRPr lang="en-US" altLang="ko-KR" sz="2000" dirty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370115" name="Rectangle 3">
            <a:hlinkClick r:id="rId3"/>
          </p:cNvPr>
          <p:cNvSpPr>
            <a:spLocks noChangeArrowheads="1"/>
          </p:cNvSpPr>
          <p:nvPr/>
        </p:nvSpPr>
        <p:spPr bwMode="blackWhite">
          <a:xfrm>
            <a:off x="1119188" y="3586163"/>
            <a:ext cx="12091987" cy="31750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회원테이블의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취미별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COUNT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집계 하시오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 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취미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자료수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자료수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(*) )</a:t>
            </a: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370116" name="Rectangle 4">
            <a:hlinkClick r:id="rId4"/>
          </p:cNvPr>
          <p:cNvSpPr>
            <a:spLocks noChangeArrowheads="1"/>
          </p:cNvSpPr>
          <p:nvPr/>
        </p:nvSpPr>
        <p:spPr bwMode="blackWhite">
          <a:xfrm>
            <a:off x="1119188" y="6988175"/>
            <a:ext cx="12091987" cy="31750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회원테이블의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직업종류수를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COUNT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집계 하시오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 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직업종류수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11973" name="Rectangle 5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(GROUP)</a:t>
            </a:r>
          </a:p>
        </p:txBody>
      </p:sp>
      <p:sp>
        <p:nvSpPr>
          <p:cNvPr id="211974" name="TextBox 5"/>
          <p:cNvSpPr txBox="1">
            <a:spLocks noChangeArrowheads="1"/>
          </p:cNvSpPr>
          <p:nvPr/>
        </p:nvSpPr>
        <p:spPr bwMode="auto">
          <a:xfrm>
            <a:off x="7920980" y="4248547"/>
            <a:ext cx="5009705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  MEM_LIKE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AS "</a:t>
            </a:r>
            <a:r>
              <a:rPr lang="ko-KR" altLang="en-US" sz="2000" smtClean="0">
                <a:latin typeface="굴림체" pitchFamily="49" charset="-127"/>
                <a:ea typeface="굴림체" pitchFamily="49" charset="-127"/>
              </a:rPr>
              <a:t>취미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”</a:t>
            </a:r>
            <a:r>
              <a:rPr lang="ko-KR" altLang="en-US" sz="2000" smtClean="0">
                <a:latin typeface="굴림체" pitchFamily="49" charset="-127"/>
                <a:ea typeface="굴림체" pitchFamily="49" charset="-127"/>
              </a:rPr>
              <a:t> 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,   COUNT(MEM_LIKE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) AS "</a:t>
            </a:r>
            <a:r>
              <a:rPr lang="ko-KR" altLang="en-US" sz="2000" err="1" smtClean="0">
                <a:latin typeface="굴림체" pitchFamily="49" charset="-127"/>
                <a:ea typeface="굴림체" pitchFamily="49" charset="-127"/>
              </a:rPr>
              <a:t>자료수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”</a:t>
            </a:r>
            <a:r>
              <a:rPr lang="ko-KR" altLang="en-US" sz="2000" smtClean="0">
                <a:latin typeface="굴림체" pitchFamily="49" charset="-127"/>
                <a:ea typeface="굴림체" pitchFamily="49" charset="-127"/>
              </a:rPr>
              <a:t> 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,   COUNT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(*) "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자료수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(*)"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  </a:t>
            </a:r>
          </a:p>
          <a:p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    MEMBER</a:t>
            </a: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GROUP BY MEM_LIKE;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11975" name="TextBox 6"/>
          <p:cNvSpPr txBox="1">
            <a:spLocks noChangeArrowheads="1"/>
          </p:cNvSpPr>
          <p:nvPr/>
        </p:nvSpPr>
        <p:spPr bwMode="auto">
          <a:xfrm>
            <a:off x="6629396" y="8258195"/>
            <a:ext cx="627928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COUNT(DISTINCT MEM_JOB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) AS "</a:t>
            </a:r>
            <a:r>
              <a:rPr lang="ko-KR" altLang="en-US" sz="2000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직업종류수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MEMBER;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138" name="Rectangle 2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4721225"/>
            <a:ext cx="12091987" cy="39671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장바구니테이블의 회원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(CART_MEMBER)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별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COUNT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집계 하시오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 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회원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 dirty="0" err="1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구매수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(DISTINCT</a:t>
            </a:r>
            <a:r>
              <a:rPr lang="en-US" altLang="ko-KR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), </a:t>
            </a:r>
            <a:r>
              <a:rPr lang="ko-KR" altLang="en-US" sz="2000" dirty="0" err="1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구매수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구매수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(*) )</a:t>
            </a: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12995" name="Rectangle 3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(GROUP)</a:t>
            </a:r>
          </a:p>
        </p:txBody>
      </p:sp>
      <p:sp>
        <p:nvSpPr>
          <p:cNvPr id="1371140" name="Rectangle 4">
            <a:hlinkClick r:id="rId3"/>
          </p:cNvPr>
          <p:cNvSpPr>
            <a:spLocks noChangeArrowheads="1"/>
          </p:cNvSpPr>
          <p:nvPr/>
        </p:nvSpPr>
        <p:spPr bwMode="blackWhite">
          <a:xfrm>
            <a:off x="1119188" y="1317625"/>
            <a:ext cx="12091987" cy="31750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회원테이블의 직업별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COUNT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집계 하시오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 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직업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자료수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자료수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(*) )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12997" name="TextBox 4"/>
          <p:cNvSpPr txBox="1">
            <a:spLocks noChangeArrowheads="1"/>
          </p:cNvSpPr>
          <p:nvPr/>
        </p:nvSpPr>
        <p:spPr bwMode="auto">
          <a:xfrm>
            <a:off x="7272338" y="1657350"/>
            <a:ext cx="4626588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  MEM_JOB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AS </a:t>
            </a:r>
            <a:r>
              <a:rPr lang="ko-KR" altLang="en-US" sz="2000" smtClean="0">
                <a:latin typeface="굴림체" pitchFamily="49" charset="-127"/>
                <a:ea typeface="굴림체" pitchFamily="49" charset="-127"/>
              </a:rPr>
              <a:t>직업 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,   COUNT(MEM_JOB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) AS </a:t>
            </a:r>
            <a:r>
              <a:rPr lang="ko-KR" altLang="en-US" sz="2000" err="1" smtClean="0">
                <a:latin typeface="굴림체" pitchFamily="49" charset="-127"/>
                <a:ea typeface="굴림체" pitchFamily="49" charset="-127"/>
              </a:rPr>
              <a:t>자료수</a:t>
            </a:r>
            <a:r>
              <a:rPr lang="ko-KR" altLang="en-US" sz="2000" smtClean="0">
                <a:latin typeface="굴림체" pitchFamily="49" charset="-127"/>
                <a:ea typeface="굴림체" pitchFamily="49" charset="-127"/>
              </a:rPr>
              <a:t> 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,   COUNT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(*) AS "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자료수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(*)"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  </a:t>
            </a:r>
          </a:p>
          <a:p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    MEMBER</a:t>
            </a: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GROUP BY MEM_JOB;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12998" name="TextBox 5"/>
          <p:cNvSpPr txBox="1">
            <a:spLocks noChangeArrowheads="1"/>
          </p:cNvSpPr>
          <p:nvPr/>
        </p:nvSpPr>
        <p:spPr bwMode="auto">
          <a:xfrm>
            <a:off x="5400675" y="6553200"/>
            <a:ext cx="7795724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CART_MEMBER 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ID”</a:t>
            </a:r>
            <a:endParaRPr lang="en-US" altLang="ko-KR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  COUNT(DISTINCT 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CART_MEMBER) AS "</a:t>
            </a:r>
            <a:r>
              <a:rPr lang="ko-KR" altLang="en-US" sz="2000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자료수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(DISTINCT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)”</a:t>
            </a:r>
            <a:endParaRPr lang="en-US" altLang="ko-KR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  COUNT(CART_MEMBER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) AS "</a:t>
            </a:r>
            <a:r>
              <a:rPr lang="ko-KR" altLang="en-US" sz="2000" err="1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자료수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   COUNT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(*) AS "</a:t>
            </a:r>
            <a:r>
              <a:rPr lang="ko-KR" altLang="en-US" sz="2000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자료수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(*)"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200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CART</a:t>
            </a:r>
            <a:endParaRPr lang="en-US" altLang="ko-KR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GROUP BY CART_MEMBER;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839788" y="2778125"/>
            <a:ext cx="12961937" cy="524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lnSpc>
                <a:spcPct val="16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초창기</a:t>
            </a:r>
          </a:p>
          <a:p>
            <a:pPr marL="457200" indent="-457200">
              <a:lnSpc>
                <a:spcPct val="160000"/>
              </a:lnSpc>
              <a:spcBef>
                <a:spcPct val="50000"/>
              </a:spcBef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- 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사용자가 필요로 하는 대부분을 직접 프로그래밍하여 사용함</a:t>
            </a:r>
          </a:p>
          <a:p>
            <a:pPr marL="457200" indent="-457200">
              <a:lnSpc>
                <a:spcPct val="160000"/>
              </a:lnSpc>
              <a:spcBef>
                <a:spcPct val="50000"/>
              </a:spcBef>
            </a:pPr>
            <a:endParaRPr lang="ko-KR" altLang="en-US" sz="2400">
              <a:latin typeface="HY중고딕" pitchFamily="18" charset="-127"/>
              <a:ea typeface="HY중고딕" pitchFamily="18" charset="-127"/>
            </a:endParaRPr>
          </a:p>
          <a:p>
            <a:pPr marL="457200" indent="-457200">
              <a:lnSpc>
                <a:spcPct val="16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그 이후</a:t>
            </a:r>
          </a:p>
          <a:p>
            <a:pPr marL="457200" indent="-457200">
              <a:lnSpc>
                <a:spcPct val="160000"/>
              </a:lnSpc>
              <a:spcBef>
                <a:spcPct val="50000"/>
              </a:spcBef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- DBMS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개발 업체의 증가로 인하여 사용자의 편의의 기능이 추가되어 제공됨</a:t>
            </a:r>
          </a:p>
          <a:p>
            <a:pPr marL="457200" indent="-457200">
              <a:lnSpc>
                <a:spcPct val="160000"/>
              </a:lnSpc>
              <a:spcBef>
                <a:spcPct val="50000"/>
              </a:spcBef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- DBMS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판매 업체들이 부가적인 도구 형태로 지원함</a:t>
            </a:r>
          </a:p>
          <a:p>
            <a:pPr marL="457200" indent="-457200">
              <a:lnSpc>
                <a:spcPct val="160000"/>
              </a:lnSpc>
              <a:spcBef>
                <a:spcPct val="50000"/>
              </a:spcBef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- DBMS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에서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WWW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과 연동이 가능한 다양한 기능을 제공하는 데 주력함</a:t>
            </a: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239713" y="1338263"/>
            <a:ext cx="13801725" cy="8640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64516" name="Rectangle 4"/>
          <p:cNvSpPr>
            <a:spLocks noChangeArrowheads="1"/>
          </p:cNvSpPr>
          <p:nvPr/>
        </p:nvSpPr>
        <p:spPr bwMode="auto">
          <a:xfrm>
            <a:off x="960438" y="977900"/>
            <a:ext cx="11880850" cy="8397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5.2 </a:t>
            </a:r>
            <a:r>
              <a:rPr lang="ko-KR" altLang="en-US" sz="28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데이터베이스 시스템의 제공 기능 추가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ChangeArrowheads="1"/>
          </p:cNvSpPr>
          <p:nvPr/>
        </p:nvSpPr>
        <p:spPr bwMode="blackWhite">
          <a:xfrm>
            <a:off x="1119188" y="1244600"/>
            <a:ext cx="3024187" cy="1133475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 sz="2000" dirty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MAX(</a:t>
            </a:r>
            <a:r>
              <a:rPr lang="en-US" altLang="ko-KR" sz="2000" dirty="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col</a:t>
            </a:r>
            <a:r>
              <a:rPr lang="en-US" altLang="ko-KR" sz="2000" dirty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), </a:t>
            </a:r>
          </a:p>
          <a:p>
            <a:pPr algn="ctr"/>
            <a:r>
              <a:rPr lang="en-US" altLang="ko-KR" sz="2000" dirty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MIN(</a:t>
            </a:r>
            <a:r>
              <a:rPr lang="en-US" altLang="ko-KR" sz="2000" dirty="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col</a:t>
            </a:r>
            <a:r>
              <a:rPr lang="en-US" altLang="ko-KR" sz="2000" dirty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372164" name="Rectangle 4"/>
          <p:cNvSpPr>
            <a:spLocks noChangeArrowheads="1"/>
          </p:cNvSpPr>
          <p:nvPr/>
        </p:nvSpPr>
        <p:spPr bwMode="blackWhite">
          <a:xfrm>
            <a:off x="1119188" y="2509838"/>
            <a:ext cx="12091987" cy="76914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 중 최고판매가격과  최저판매가격</a:t>
            </a:r>
          </a:p>
          <a:p>
            <a:pPr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SELECT MAX(PROD_SALE) AS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“</a:t>
            </a:r>
            <a:r>
              <a:rPr lang="ko-KR" altLang="en-US" sz="2000" dirty="0" smtClean="0">
                <a:latin typeface="굴림체" pitchFamily="49" charset="-127"/>
                <a:ea typeface="굴림체" pitchFamily="49" charset="-127"/>
              </a:rPr>
              <a:t>최고판매가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”</a:t>
            </a:r>
            <a:r>
              <a:rPr lang="ko-KR" altLang="en-US" sz="2000" dirty="0" smtClean="0">
                <a:latin typeface="굴림체" pitchFamily="49" charset="-127"/>
                <a:ea typeface="굴림체" pitchFamily="49" charset="-127"/>
              </a:rPr>
              <a:t> 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  , MIN(PROD_SALE)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 AS “</a:t>
            </a:r>
            <a:r>
              <a:rPr lang="ko-KR" altLang="en-US" sz="2000" dirty="0" smtClean="0">
                <a:latin typeface="굴림체" pitchFamily="49" charset="-127"/>
                <a:ea typeface="굴림체" pitchFamily="49" charset="-127"/>
              </a:rPr>
              <a:t>최저판매가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FROM   PROD;</a:t>
            </a: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 중 거래처별 최고매입가격과  최저매입가격</a:t>
            </a:r>
          </a:p>
          <a:p>
            <a:pPr lvl="1"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SELECT   PROD_BUYER     AS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“</a:t>
            </a:r>
            <a:r>
              <a:rPr lang="ko-KR" altLang="en-US" sz="2000" dirty="0" smtClean="0">
                <a:latin typeface="굴림체" pitchFamily="49" charset="-127"/>
                <a:ea typeface="굴림체" pitchFamily="49" charset="-127"/>
              </a:rPr>
              <a:t>거래처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  MAX(PROD_COST) AS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“</a:t>
            </a:r>
            <a:r>
              <a:rPr lang="ko-KR" altLang="en-US" sz="2000" dirty="0" smtClean="0">
                <a:latin typeface="굴림체" pitchFamily="49" charset="-127"/>
                <a:ea typeface="굴림체" pitchFamily="49" charset="-127"/>
              </a:rPr>
              <a:t>최고매입가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“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  MIN(PROD_COST) AS 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“</a:t>
            </a:r>
            <a:r>
              <a:rPr lang="ko-KR" altLang="en-US" sz="2000" dirty="0" smtClean="0">
                <a:latin typeface="굴림체" pitchFamily="49" charset="-127"/>
                <a:ea typeface="굴림체" pitchFamily="49" charset="-127"/>
              </a:rPr>
              <a:t>최저매입가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FROM     PROD</a:t>
            </a:r>
          </a:p>
          <a:p>
            <a:pPr lvl="1"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GROUP BY PROD_BUYER;</a:t>
            </a:r>
          </a:p>
        </p:txBody>
      </p:sp>
      <p:sp>
        <p:nvSpPr>
          <p:cNvPr id="214021" name="Rectangle 5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(GROUP)</a:t>
            </a:r>
          </a:p>
        </p:txBody>
      </p:sp>
      <p:sp>
        <p:nvSpPr>
          <p:cNvPr id="214022" name="TextBox 5"/>
          <p:cNvSpPr txBox="1">
            <a:spLocks noChangeArrowheads="1"/>
          </p:cNvSpPr>
          <p:nvPr/>
        </p:nvSpPr>
        <p:spPr bwMode="auto">
          <a:xfrm>
            <a:off x="1800300" y="3456459"/>
            <a:ext cx="3598862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SELECT MAX(DISTINCT PROD_COST)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    , MAX(PROD_COST)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    , MIN(DISTINCT PROD_COST)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    , MIN(PROD_COST)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FROM   PROD;</a:t>
            </a:r>
            <a:endParaRPr lang="ko-KR" altLang="en-US" dirty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14019" name="Rectangle 3"/>
          <p:cNvSpPr>
            <a:spLocks noChangeArrowheads="1"/>
          </p:cNvSpPr>
          <p:nvPr/>
        </p:nvSpPr>
        <p:spPr bwMode="blackWhite">
          <a:xfrm>
            <a:off x="4143375" y="1244600"/>
            <a:ext cx="9067800" cy="149177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조회 범위 내 해당 </a:t>
            </a:r>
            <a:r>
              <a:rPr lang="ko-KR" altLang="en-US" sz="2000" dirty="0" err="1">
                <a:latin typeface="HY중고딕" pitchFamily="18" charset="-127"/>
                <a:ea typeface="굴림체" pitchFamily="49" charset="-127"/>
              </a:rPr>
              <a:t>컬럼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들 중  최대 값과  최소 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값</a:t>
            </a:r>
            <a:endParaRPr lang="en-US" altLang="ko-KR" sz="2000" dirty="0" smtClean="0">
              <a:latin typeface="HY중고딕" pitchFamily="18" charset="-127"/>
              <a:ea typeface="굴림체" pitchFamily="49" charset="-127"/>
            </a:endParaRPr>
          </a:p>
          <a:p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원리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: 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여러 건의 데이터를 순서대로 정렬 후 그 중에서 최댓값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/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최솟값 추출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. 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따라서 시간이 오래 걸리는 함수 중 한 가지이므로 사용 시 주의가 필요함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. 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대신 인덱스를 활용하는 것이 좋음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.</a:t>
            </a:r>
            <a:endParaRPr lang="ko-KR" altLang="en-US" sz="2000" dirty="0"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186" name="Rectangle 2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20800"/>
            <a:ext cx="12091987" cy="45323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장바구니테이블의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회원별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최대구매수량을 검색 하시오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 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회원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최대수량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최소수량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SELECT   CART_MEMBER            AS 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ID"</a:t>
            </a: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 ,   MAX(DISTINCT CART_QTY) AS 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최대수량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(DISTINCT)"</a:t>
            </a: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 ,   MAX(CART_QTY)          AS 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최대수량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 ,   MIN(DISTINCT CART_QTY) AS 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최소수량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(DISTINCT)"</a:t>
            </a: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 ,   MIN(CART_QTY)          AS 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최소수량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FROM     CART</a:t>
            </a: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GROUP BY CART_MEMBER;</a:t>
            </a:r>
          </a:p>
        </p:txBody>
      </p:sp>
      <p:sp>
        <p:nvSpPr>
          <p:cNvPr id="1373187" name="Rectangle 3">
            <a:hlinkClick r:id="rId3"/>
          </p:cNvPr>
          <p:cNvSpPr>
            <a:spLocks noChangeArrowheads="1"/>
          </p:cNvSpPr>
          <p:nvPr/>
        </p:nvSpPr>
        <p:spPr bwMode="blackWhite">
          <a:xfrm>
            <a:off x="1057232" y="6115055"/>
            <a:ext cx="12091987" cy="42005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오늘이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7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월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11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일이라 가정하고 장바구니테이블에 발생될 </a:t>
            </a:r>
          </a:p>
          <a:p>
            <a:pPr defTabSz="282575">
              <a:defRPr/>
            </a:pP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추가주문번호를 검색 하시오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 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최고치주문번호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추가주문번호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15044" name="Rectangle 4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(GROUP)</a:t>
            </a:r>
          </a:p>
        </p:txBody>
      </p:sp>
      <p:sp>
        <p:nvSpPr>
          <p:cNvPr id="215045" name="직사각형 4"/>
          <p:cNvSpPr>
            <a:spLocks noChangeArrowheads="1"/>
          </p:cNvSpPr>
          <p:nvPr/>
        </p:nvSpPr>
        <p:spPr bwMode="auto">
          <a:xfrm>
            <a:off x="1368425" y="7896225"/>
            <a:ext cx="72009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 MAX(CART_NO)            AS 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최고치주문번호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MAX(CART_NO) + 1        AS 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추가주문번호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 CART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 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SUBSTR(CART_NO,1,8) 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= '20050711';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(GROUP)</a:t>
            </a:r>
          </a:p>
        </p:txBody>
      </p:sp>
      <p:sp>
        <p:nvSpPr>
          <p:cNvPr id="216067" name="Rectangle 3"/>
          <p:cNvSpPr>
            <a:spLocks noChangeArrowheads="1"/>
          </p:cNvSpPr>
          <p:nvPr/>
        </p:nvSpPr>
        <p:spPr bwMode="blackWhite">
          <a:xfrm>
            <a:off x="1119188" y="1244600"/>
            <a:ext cx="3024187" cy="641350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ko-KR" sz="2000" dirty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SUM(column)</a:t>
            </a:r>
          </a:p>
        </p:txBody>
      </p:sp>
      <p:sp>
        <p:nvSpPr>
          <p:cNvPr id="216068" name="Rectangle 4"/>
          <p:cNvSpPr>
            <a:spLocks noChangeArrowheads="1"/>
          </p:cNvSpPr>
          <p:nvPr/>
        </p:nvSpPr>
        <p:spPr bwMode="blackWhite">
          <a:xfrm>
            <a:off x="4143375" y="1244600"/>
            <a:ext cx="9067800" cy="6413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조회 범위 내 해당 </a:t>
            </a:r>
            <a:r>
              <a:rPr lang="ko-KR" altLang="en-US" sz="2000" dirty="0" err="1">
                <a:latin typeface="HY중고딕" pitchFamily="18" charset="-127"/>
                <a:ea typeface="굴림체" pitchFamily="49" charset="-127"/>
              </a:rPr>
              <a:t>컬럼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들의 합계</a:t>
            </a:r>
          </a:p>
        </p:txBody>
      </p:sp>
      <p:sp>
        <p:nvSpPr>
          <p:cNvPr id="1374213" name="Rectangle 5"/>
          <p:cNvSpPr>
            <a:spLocks noChangeArrowheads="1"/>
          </p:cNvSpPr>
          <p:nvPr/>
        </p:nvSpPr>
        <p:spPr bwMode="blackWhite">
          <a:xfrm>
            <a:off x="1119188" y="1997075"/>
            <a:ext cx="12091987" cy="83248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상품테이블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(PROD)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의 매입가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(PROD_COST)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의 총합계 값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상품테이블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(PROD)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의 판매가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(PROD_SALE)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의 총합계 값</a:t>
            </a: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상품테이블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(PROD)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의 상품분류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(PROD_LGU)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별 </a:t>
            </a: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판매가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(PROD_SALE)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합계 값</a:t>
            </a: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상품입고테이블의 상품별 입고수량의 합계 값</a:t>
            </a: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ko-KR" altLang="en-US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16070" name="TextBox 5"/>
          <p:cNvSpPr txBox="1">
            <a:spLocks noChangeArrowheads="1"/>
          </p:cNvSpPr>
          <p:nvPr/>
        </p:nvSpPr>
        <p:spPr bwMode="auto">
          <a:xfrm>
            <a:off x="8137525" y="1997075"/>
            <a:ext cx="4110038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SELECT  SUM(DISTINCT PROD_COST)</a:t>
            </a: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 SUM(PROD_COST)</a:t>
            </a: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FROM    PROD;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16071" name="TextBox 7"/>
          <p:cNvSpPr txBox="1">
            <a:spLocks noChangeArrowheads="1"/>
          </p:cNvSpPr>
          <p:nvPr/>
        </p:nvSpPr>
        <p:spPr bwMode="auto">
          <a:xfrm>
            <a:off x="6769100" y="3600450"/>
            <a:ext cx="628967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SELECT  SUM(PROD_SALE)   AS 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상품 판매가 총합계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FROM    PROD;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16072" name="TextBox 8"/>
          <p:cNvSpPr txBox="1">
            <a:spLocks noChangeArrowheads="1"/>
          </p:cNvSpPr>
          <p:nvPr/>
        </p:nvSpPr>
        <p:spPr bwMode="auto">
          <a:xfrm>
            <a:off x="6769100" y="4824413"/>
            <a:ext cx="5900738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SELECT   PROD_LGU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    ,   SUM(PROD_SALE)   AS "</a:t>
            </a:r>
            <a:r>
              <a:rPr lang="ko-KR" altLang="en-US" dirty="0" err="1">
                <a:latin typeface="굴림체" pitchFamily="49" charset="-127"/>
                <a:ea typeface="굴림체" pitchFamily="49" charset="-127"/>
              </a:rPr>
              <a:t>분류별</a:t>
            </a:r>
            <a:r>
              <a:rPr lang="ko-KR" altLang="en-US" dirty="0">
                <a:latin typeface="굴림체" pitchFamily="49" charset="-127"/>
                <a:ea typeface="굴림체" pitchFamily="49" charset="-127"/>
              </a:rPr>
              <a:t> 판매가 합계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FROM     PROD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GROUP BY PROD_LGU;</a:t>
            </a:r>
            <a:endParaRPr lang="ko-KR" altLang="en-US" dirty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16073" name="TextBox 9"/>
          <p:cNvSpPr txBox="1">
            <a:spLocks noChangeArrowheads="1"/>
          </p:cNvSpPr>
          <p:nvPr/>
        </p:nvSpPr>
        <p:spPr bwMode="auto">
          <a:xfrm>
            <a:off x="6769100" y="6840538"/>
            <a:ext cx="5522913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SELECT   BUY_PROD       AS 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  SUM(BUY_QTY)   AS 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입고수량합계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FROM     BUYPROD</a:t>
            </a: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GROUP BY BUY_PROD;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234" name="Rectangle 2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00150"/>
            <a:ext cx="12091987" cy="31797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장바구니테이블의 </a:t>
            </a:r>
            <a:r>
              <a:rPr lang="ko-KR" altLang="en-US" sz="2000" dirty="0" err="1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상품분류별</a:t>
            </a:r>
            <a:r>
              <a:rPr lang="ko-KR" altLang="en-US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판매수량의 합계 값</a:t>
            </a:r>
          </a:p>
          <a:p>
            <a:pPr defTabSz="282575">
              <a:defRPr/>
            </a:pP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 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상품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판매수량합계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SELECT    SUBSTR(CART_PROD, 0, 4) AS "</a:t>
            </a:r>
            <a:r>
              <a:rPr lang="ko-KR" altLang="en-US" sz="2000" dirty="0" smtClean="0">
                <a:latin typeface="굴림체" pitchFamily="49" charset="-127"/>
                <a:ea typeface="굴림체" pitchFamily="49" charset="-127"/>
              </a:rPr>
              <a:t>상품분류</a:t>
            </a:r>
            <a:r>
              <a:rPr lang="en-US" altLang="ko-KR" sz="2000" dirty="0" smtClean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 dirty="0" smtClean="0">
                <a:latin typeface="굴림체" pitchFamily="49" charset="-127"/>
                <a:ea typeface="굴림체" pitchFamily="49" charset="-127"/>
              </a:rPr>
              <a:t> 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   SUM(CART_QTY)           AS 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판매수량 합계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FROM      CART</a:t>
            </a: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GROUP BY  SUBSTR(CART_PROD, 0, 4);</a:t>
            </a:r>
          </a:p>
        </p:txBody>
      </p:sp>
      <p:sp>
        <p:nvSpPr>
          <p:cNvPr id="1375235" name="Rectangle 3">
            <a:hlinkClick r:id="rId3"/>
          </p:cNvPr>
          <p:cNvSpPr>
            <a:spLocks noChangeArrowheads="1"/>
          </p:cNvSpPr>
          <p:nvPr/>
        </p:nvSpPr>
        <p:spPr bwMode="blackWhite">
          <a:xfrm>
            <a:off x="1119188" y="4722813"/>
            <a:ext cx="12091987" cy="44211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회원테이블의 회원전체의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평균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합계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최고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최소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인원수를 검색하시오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마일리지평균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마일리지합계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최고마일리지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             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최소마일리지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인원수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17092" name="Rectangle 4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(GROUP)</a:t>
            </a:r>
          </a:p>
        </p:txBody>
      </p:sp>
      <p:sp>
        <p:nvSpPr>
          <p:cNvPr id="217093" name="TextBox 4"/>
          <p:cNvSpPr txBox="1">
            <a:spLocks noChangeArrowheads="1"/>
          </p:cNvSpPr>
          <p:nvPr/>
        </p:nvSpPr>
        <p:spPr bwMode="auto">
          <a:xfrm>
            <a:off x="5256213" y="6624638"/>
            <a:ext cx="7675562" cy="193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   ROUND(AVG(MEM_MILEAGE),2)      AS "</a:t>
            </a:r>
            <a:r>
              <a:rPr lang="ko-KR" altLang="en-US" sz="2000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평균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 SUM(MEM_MILEAGE)               AS "</a:t>
            </a:r>
            <a:r>
              <a:rPr lang="ko-KR" altLang="en-US" sz="2000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합계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 MAX(MEM_MILEAGE)             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최고 </a:t>
            </a:r>
            <a:r>
              <a:rPr lang="ko-KR" altLang="en-US" sz="2000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 MIN(MEM_MILEAGE)             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최소 </a:t>
            </a:r>
            <a:r>
              <a:rPr lang="ko-KR" altLang="en-US" sz="2000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 COUNT(DISTINCT MEM_ID)       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인원수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</a:t>
            </a: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   MEMBER;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258" name="Rectangle 2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17625"/>
            <a:ext cx="12091987" cy="48783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상품테이블에서 판매가전체의 평균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합계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최고 값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최저 값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자료 수를 </a:t>
            </a:r>
          </a:p>
          <a:p>
            <a:pPr defTabSz="282575">
              <a:defRPr/>
            </a:pP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검색하시오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( 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평균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합계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최고값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최저값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자료수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18115" name="Rectangle 3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(GROUP)</a:t>
            </a:r>
          </a:p>
        </p:txBody>
      </p:sp>
      <p:sp>
        <p:nvSpPr>
          <p:cNvPr id="218116" name="TextBox 3"/>
          <p:cNvSpPr txBox="1">
            <a:spLocks noChangeArrowheads="1"/>
          </p:cNvSpPr>
          <p:nvPr/>
        </p:nvSpPr>
        <p:spPr bwMode="auto">
          <a:xfrm>
            <a:off x="1584325" y="2905125"/>
            <a:ext cx="4752975" cy="193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AVG(PROD_SALE)  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평균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SUM(PROD_SALE)  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합계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MAX(PROD_SALE)  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최고값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MIN(PROD_SALE)  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최저값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COUNT(PROD_SALE)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자료수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PROD;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소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GROUP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분리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219139" name="Rectangle 3"/>
          <p:cNvSpPr>
            <a:spLocks noChangeArrowheads="1"/>
          </p:cNvSpPr>
          <p:nvPr/>
        </p:nvSpPr>
        <p:spPr bwMode="blackWhite">
          <a:xfrm>
            <a:off x="1119188" y="1244600"/>
            <a:ext cx="3024187" cy="4608513"/>
          </a:xfrm>
          <a:prstGeom prst="rect">
            <a:avLst/>
          </a:prstGeom>
          <a:solidFill>
            <a:srgbClr val="EDEEF3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2000" dirty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소 </a:t>
            </a:r>
            <a:r>
              <a:rPr lang="en-US" altLang="ko-KR" sz="2000" dirty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GROUP</a:t>
            </a:r>
          </a:p>
        </p:txBody>
      </p:sp>
      <p:sp>
        <p:nvSpPr>
          <p:cNvPr id="219140" name="Rectangle 4"/>
          <p:cNvSpPr>
            <a:spLocks noChangeArrowheads="1"/>
          </p:cNvSpPr>
          <p:nvPr/>
        </p:nvSpPr>
        <p:spPr bwMode="blackWhite">
          <a:xfrm>
            <a:off x="4143375" y="1244600"/>
            <a:ext cx="9067800" cy="46085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집계함수를 제외한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select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절에 기술된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명</a:t>
            </a:r>
          </a:p>
          <a:p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들은 모두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GROUP BY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절에 기술</a:t>
            </a:r>
          </a:p>
          <a:p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- GROUP BY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절에 기술된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명들은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select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절에 </a:t>
            </a:r>
          </a:p>
          <a:p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기술되지 않아도 무방</a:t>
            </a:r>
          </a:p>
          <a:p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하지만 결과를 파악하기 위해서는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select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절에 기술</a:t>
            </a:r>
          </a:p>
          <a:p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해 주는 것이 타당</a:t>
            </a:r>
          </a:p>
          <a:p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- GROUP BY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절을 기술하면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GROUP BY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절에 기술된</a:t>
            </a:r>
          </a:p>
          <a:p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값으로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개의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이 소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GROUP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으로 나눠</a:t>
            </a:r>
          </a:p>
          <a:p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진다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- Oracle 10g R1 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버전까지는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GROUP BY 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결과는 늘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Sort 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되어서 출력되었음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. 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그러나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10g R2 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버전부터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Hash 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기반의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New in-Memory Sort Algorithm 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방식으로 변경되면서 더 이상 정렬이 되지 않고 출력이 된다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. 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만약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GROUP BY 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후 자동으로 정렬되었던 이전 방식으로 돌아가고 싶다면 초기화 </a:t>
            </a:r>
            <a:r>
              <a:rPr lang="ko-KR" altLang="en-US" sz="2000" dirty="0" err="1" smtClean="0">
                <a:latin typeface="HY중고딕" pitchFamily="18" charset="-127"/>
                <a:ea typeface="굴림체" pitchFamily="49" charset="-127"/>
              </a:rPr>
              <a:t>파라미터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 파일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(</a:t>
            </a:r>
            <a:r>
              <a:rPr lang="en-US" altLang="ko-KR" sz="2000" dirty="0" err="1" smtClean="0">
                <a:latin typeface="HY중고딕" pitchFamily="18" charset="-127"/>
                <a:ea typeface="굴림체" pitchFamily="49" charset="-127"/>
              </a:rPr>
              <a:t>pfile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이나 </a:t>
            </a:r>
            <a:r>
              <a:rPr lang="en-US" altLang="ko-KR" sz="2000" dirty="0" err="1" smtClean="0">
                <a:latin typeface="HY중고딕" pitchFamily="18" charset="-127"/>
                <a:ea typeface="굴림체" pitchFamily="49" charset="-127"/>
              </a:rPr>
              <a:t>spfile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)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에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“_</a:t>
            </a:r>
            <a:r>
              <a:rPr lang="en-US" altLang="ko-KR" sz="2000" dirty="0" err="1" smtClean="0">
                <a:latin typeface="HY중고딕" pitchFamily="18" charset="-127"/>
                <a:ea typeface="굴림체" pitchFamily="49" charset="-127"/>
              </a:rPr>
              <a:t>gby_hash_aggregation_enabled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”=FALSE 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로 설정해주면 새로운 방식을 사용하지 않고 이전방식을 사용하게 된다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.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377285" name="Rectangle 5"/>
          <p:cNvSpPr>
            <a:spLocks noChangeArrowheads="1"/>
          </p:cNvSpPr>
          <p:nvPr/>
        </p:nvSpPr>
        <p:spPr bwMode="blackWhite">
          <a:xfrm>
            <a:off x="1119188" y="5969000"/>
            <a:ext cx="12091987" cy="44227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상품테이블에서 거래처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상품분류별로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최고판매가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최소판매가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자료 수를 검색하시오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</a:t>
            </a:r>
          </a:p>
        </p:txBody>
      </p:sp>
      <p:sp>
        <p:nvSpPr>
          <p:cNvPr id="219142" name="TextBox 5"/>
          <p:cNvSpPr txBox="1">
            <a:spLocks noChangeArrowheads="1"/>
          </p:cNvSpPr>
          <p:nvPr/>
        </p:nvSpPr>
        <p:spPr bwMode="auto">
          <a:xfrm>
            <a:off x="6769100" y="5969000"/>
            <a:ext cx="5214889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  PROD_BUYER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AS “</a:t>
            </a:r>
            <a:r>
              <a:rPr lang="ko-KR" altLang="en-US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거래처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PROD_LGU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 AS “</a:t>
            </a:r>
            <a:r>
              <a:rPr lang="ko-KR" altLang="en-US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상품분류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MAX(PROD_SALE)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AS “</a:t>
            </a:r>
            <a:r>
              <a:rPr lang="ko-KR" altLang="en-US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최고판매가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“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MIN(PROD_SALE)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AS “</a:t>
            </a:r>
            <a:r>
              <a:rPr lang="ko-KR" altLang="en-US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최소판매가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r>
              <a:rPr lang="ko-KR" altLang="en-US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COUNT(PROD_SALE)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AS “</a:t>
            </a:r>
            <a:r>
              <a:rPr lang="ko-KR" altLang="en-US" err="1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자료수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  PROD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GROUP BY PROD_BUYER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PROD_LGU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ORDER BY PROD_BUYER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PROD_LGU;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306" name="Rectangle 2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00150"/>
            <a:ext cx="12091987" cy="74882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장바구니테이블에서 회원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상품분류별로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구매수량평균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구매수량합계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자료수를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검색하시오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 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회원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상품분류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구매수량평균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구매수량합계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자료수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상품분류 순으로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SORT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하시오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SELECT   CART_MEMBER                 AS 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ID"</a:t>
            </a: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  SUBSTR(CART_PROD, 1, 4)     AS 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상품분류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  ROUND(AVG(CART_QTY),2)      AS 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구매수량평균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  SUM(CART_QTY)               AS "</a:t>
            </a:r>
            <a:r>
              <a:rPr lang="ko-KR" altLang="en-US" sz="2000" dirty="0">
                <a:latin typeface="굴림체" pitchFamily="49" charset="-127"/>
                <a:ea typeface="굴림체" pitchFamily="49" charset="-127"/>
              </a:rPr>
              <a:t>구매수량합계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  COUNT(CART_QTY)             AS "</a:t>
            </a:r>
            <a:r>
              <a:rPr lang="ko-KR" altLang="en-US" sz="2000" dirty="0" err="1">
                <a:latin typeface="굴림체" pitchFamily="49" charset="-127"/>
                <a:ea typeface="굴림체" pitchFamily="49" charset="-127"/>
              </a:rPr>
              <a:t>자료수</a:t>
            </a: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dirty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FROM     CART</a:t>
            </a: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GROUP BY CART_MEMBER</a:t>
            </a: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  SUBSTR(CART_PROD, 1, 4)</a:t>
            </a: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ORDER BY CART_MEMBER</a:t>
            </a:r>
          </a:p>
          <a:p>
            <a:pPr>
              <a:defRPr/>
            </a:pPr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  SUBSTR(CART_PROD, 1, 4);</a:t>
            </a:r>
          </a:p>
        </p:txBody>
      </p:sp>
      <p:sp>
        <p:nvSpPr>
          <p:cNvPr id="220163" name="Rectangle 3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소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GROUP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분리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330" name="Rectangle 2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30325"/>
            <a:ext cx="12091987" cy="67929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회원테이블에서 지역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주소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의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자리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),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생일년도별로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마일리지평균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마일리지합계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최고마일리지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최소마일리지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자료수를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검색하시오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 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지역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생일연도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마일리지평균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마일리지합계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             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최고마일리지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최소마일리지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자료수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21187" name="Rectangle 3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소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GROUP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분리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221188" name="TextBox 3"/>
          <p:cNvSpPr txBox="1">
            <a:spLocks noChangeArrowheads="1"/>
          </p:cNvSpPr>
          <p:nvPr/>
        </p:nvSpPr>
        <p:spPr bwMode="auto">
          <a:xfrm>
            <a:off x="1439863" y="4392613"/>
            <a:ext cx="6464300" cy="286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  SUBSTR(MEM_ADD1,1,2)         AS 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지역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SUBSTR(MEM_BIR,1,2)          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AS 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생일연도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AVG(MEM_MILEAGE)             AS "</a:t>
            </a:r>
            <a:r>
              <a:rPr lang="ko-KR" altLang="en-US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마일리지평균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SUM(MEM_MILEAGE)             AS "</a:t>
            </a:r>
            <a:r>
              <a:rPr lang="ko-KR" altLang="en-US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마일리지합계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MAX(MEM_MILEAGE)             AS "</a:t>
            </a:r>
            <a:r>
              <a:rPr lang="ko-KR" altLang="en-US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최고마일리지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MIN(MEM_MILEAGE)             AS "</a:t>
            </a:r>
            <a:r>
              <a:rPr lang="ko-KR" altLang="en-US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최소마일리지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COUNT(MEM_MILEAGE)           AS "</a:t>
            </a:r>
            <a:r>
              <a:rPr lang="ko-KR" altLang="en-US" err="1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자료수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  MEMBER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GROUP BY SUBSTR(MEM_ADD1,1,2)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SUBSTR(MEM_BIR,1,2);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330" name="Rectangle 2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30325"/>
            <a:ext cx="12091987" cy="875087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marL="342900" indent="-342900" defTabSz="282575">
              <a:buFontTx/>
              <a:buChar char="-"/>
              <a:defRPr/>
            </a:pPr>
            <a:r>
              <a:rPr lang="en-US" altLang="ko-KR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PROD_BUYER </a:t>
            </a:r>
            <a:r>
              <a:rPr lang="ko-KR" altLang="en-US" sz="2000" dirty="0" err="1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컬럼으로</a:t>
            </a:r>
            <a:r>
              <a:rPr lang="ko-KR" altLang="en-US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ROLLUP</a:t>
            </a: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21187" name="Rectangle 3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(ROLLUP) </a:t>
            </a: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1368250" y="2520355"/>
            <a:ext cx="5328593" cy="2592288"/>
          </a:xfrm>
          <a:prstGeom prst="rect">
            <a:avLst/>
          </a:prstGeom>
          <a:solidFill>
            <a:srgbClr val="E2ECF4"/>
          </a:solidFill>
          <a:ln w="9525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SELECT PROD_LGU</a:t>
            </a: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PROD_BUYER</a:t>
            </a: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COUNT(*)</a:t>
            </a: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SUM(PROD_COST)</a:t>
            </a: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FROM   PROD</a:t>
            </a: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GROUP  BY PROD_LGU, ROLLUP(PROD_BUYER);</a:t>
            </a:r>
            <a:endParaRPr kumimoji="1" lang="ko-KR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체" pitchFamily="49" charset="-127"/>
              <a:ea typeface="굴림체" pitchFamily="49" charset="-127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65180" y="2520355"/>
            <a:ext cx="5677042" cy="51845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오른쪽 화살표 4"/>
          <p:cNvSpPr/>
          <p:nvPr/>
        </p:nvSpPr>
        <p:spPr bwMode="auto">
          <a:xfrm>
            <a:off x="6409374" y="3528467"/>
            <a:ext cx="864096" cy="443669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37341809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330" name="Rectangle 2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30325"/>
            <a:ext cx="12091987" cy="875087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marL="342900" indent="-342900" defTabSz="282575">
              <a:buFontTx/>
              <a:buChar char="-"/>
              <a:defRPr/>
            </a:pPr>
            <a:r>
              <a:rPr lang="en-US" altLang="ko-KR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CUBE </a:t>
            </a:r>
            <a:r>
              <a:rPr lang="ko-KR" altLang="en-US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함수 </a:t>
            </a:r>
            <a:r>
              <a:rPr lang="en-US" altLang="ko-KR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: ROLLUP </a:t>
            </a:r>
            <a:r>
              <a:rPr lang="ko-KR" altLang="en-US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함수와 같이 각 소계도 출력하고 전체 총계까지 출력</a:t>
            </a:r>
            <a:r>
              <a:rPr lang="en-US" altLang="ko-KR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21187" name="Rectangle 3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(CUBE) </a:t>
            </a: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1536054" y="2232323"/>
            <a:ext cx="5328593" cy="2592288"/>
          </a:xfrm>
          <a:prstGeom prst="rect">
            <a:avLst/>
          </a:prstGeom>
          <a:solidFill>
            <a:srgbClr val="E2ECF4"/>
          </a:solidFill>
          <a:ln w="9525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SELECT PROD_LGU</a:t>
            </a: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PROD_BUYER</a:t>
            </a: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COUNT(*)</a:t>
            </a: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     , SUM(PROD_COST)</a:t>
            </a: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FROM   PROD</a:t>
            </a:r>
          </a:p>
          <a:p>
            <a:r>
              <a:rPr lang="en-US" altLang="ko-KR" sz="2000" dirty="0">
                <a:latin typeface="굴림체" pitchFamily="49" charset="-127"/>
                <a:ea typeface="굴림체" pitchFamily="49" charset="-127"/>
              </a:rPr>
              <a:t>GROUP  BY CUBE(PROD_LGU, PROD_BUYER); </a:t>
            </a:r>
            <a:endParaRPr kumimoji="1" lang="ko-KR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체" pitchFamily="49" charset="-127"/>
              <a:ea typeface="굴림체" pitchFamily="49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11602" y="2160315"/>
            <a:ext cx="5054525" cy="77454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오른쪽 화살표 4"/>
          <p:cNvSpPr/>
          <p:nvPr/>
        </p:nvSpPr>
        <p:spPr bwMode="auto">
          <a:xfrm>
            <a:off x="6801714" y="3306632"/>
            <a:ext cx="864096" cy="443669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3" name="직사각형 2"/>
          <p:cNvSpPr/>
          <p:nvPr/>
        </p:nvSpPr>
        <p:spPr bwMode="auto">
          <a:xfrm>
            <a:off x="8785076" y="2664371"/>
            <a:ext cx="3781051" cy="2880320"/>
          </a:xfrm>
          <a:prstGeom prst="rect">
            <a:avLst/>
          </a:prstGeom>
          <a:noFill/>
          <a:ln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4" name="설명선 2 3"/>
          <p:cNvSpPr/>
          <p:nvPr/>
        </p:nvSpPr>
        <p:spPr bwMode="auto">
          <a:xfrm>
            <a:off x="1836204" y="6336779"/>
            <a:ext cx="4068552" cy="2664296"/>
          </a:xfrm>
          <a:prstGeom prst="borderCallout2">
            <a:avLst>
              <a:gd name="adj1" fmla="val 2166"/>
              <a:gd name="adj2" fmla="val 102778"/>
              <a:gd name="adj3" fmla="val -20157"/>
              <a:gd name="adj4" fmla="val 133390"/>
              <a:gd name="adj5" fmla="val -37205"/>
              <a:gd name="adj6" fmla="val 17262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이 부분이 </a:t>
            </a: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ROLLUP </a:t>
            </a:r>
            <a:r>
              <a:rPr kumimoji="1" lang="ko-KR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함수와 다른 </a:t>
            </a:r>
            <a:endParaRPr kumimoji="1" lang="en-US" altLang="ko-K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체" pitchFamily="49" charset="-127"/>
              <a:ea typeface="굴림체" pitchFamily="49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dirty="0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전체 총계 출력 부분임</a:t>
            </a:r>
            <a:endParaRPr lang="en-US" altLang="ko-KR" sz="2000" dirty="0" smtClean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체" pitchFamily="49" charset="-127"/>
              <a:ea typeface="굴림체" pitchFamily="49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dirty="0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PROD_LGU</a:t>
            </a:r>
            <a:r>
              <a:rPr lang="ko-KR" altLang="en-US" sz="2000" dirty="0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와 </a:t>
            </a:r>
            <a:r>
              <a:rPr lang="en-US" altLang="ko-KR" sz="2000" dirty="0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PROD_BUYER </a:t>
            </a:r>
            <a:r>
              <a:rPr lang="ko-KR" altLang="en-US" sz="2000" dirty="0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모두를 </a:t>
            </a:r>
            <a:endParaRPr lang="en-US" altLang="ko-KR" sz="2000" dirty="0" smtClean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dirty="0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CUBE</a:t>
            </a:r>
            <a:r>
              <a:rPr lang="ko-KR" altLang="en-US" sz="2000" dirty="0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할 수도 있고 하나의 </a:t>
            </a:r>
            <a:endParaRPr lang="en-US" altLang="ko-KR" sz="2000" dirty="0" smtClean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dirty="0" err="1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컬럼으로</a:t>
            </a:r>
            <a:r>
              <a:rPr lang="ko-KR" altLang="en-US" sz="2000" dirty="0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CUBE</a:t>
            </a:r>
            <a:r>
              <a:rPr lang="ko-KR" altLang="en-US" sz="2000" dirty="0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할 수도 있음</a:t>
            </a:r>
            <a:r>
              <a:rPr lang="en-US" altLang="ko-KR" sz="2000" dirty="0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.</a:t>
            </a:r>
            <a:endParaRPr kumimoji="1" lang="ko-KR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체" pitchFamily="49" charset="-127"/>
              <a:ea typeface="굴림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63627246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직사각형 3"/>
          <p:cNvSpPr>
            <a:spLocks noChangeArrowheads="1"/>
          </p:cNvSpPr>
          <p:nvPr/>
        </p:nvSpPr>
        <p:spPr bwMode="auto">
          <a:xfrm>
            <a:off x="3322638" y="4152900"/>
            <a:ext cx="675322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5400">
                <a:latin typeface="HY중고딕" pitchFamily="18" charset="-127"/>
              </a:rPr>
              <a:t>데이터베이스 개론 끝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330" name="Rectangle 2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30325"/>
            <a:ext cx="12091987" cy="875087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marL="342900" indent="-342900" defTabSz="282575">
              <a:buFontTx/>
              <a:buChar char="-"/>
              <a:defRPr/>
            </a:pPr>
            <a:r>
              <a:rPr lang="en-US" altLang="ko-KR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ROLLUP </a:t>
            </a:r>
            <a:r>
              <a:rPr lang="ko-KR" altLang="en-US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함수 </a:t>
            </a:r>
            <a:r>
              <a:rPr lang="en-US" altLang="ko-KR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: </a:t>
            </a:r>
            <a:r>
              <a:rPr lang="ko-KR" altLang="en-US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주어진 데이터들의 소계를 구해줌</a:t>
            </a:r>
            <a:r>
              <a:rPr lang="en-US" altLang="ko-KR" sz="2000" dirty="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marL="342900" indent="-342900" defTabSz="282575">
              <a:buFontTx/>
              <a:buChar char="-"/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21187" name="Rectangle 3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(ROLLUP) </a:t>
            </a: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1368252" y="1872284"/>
            <a:ext cx="5112568" cy="2376264"/>
          </a:xfrm>
          <a:prstGeom prst="rect">
            <a:avLst/>
          </a:prstGeom>
          <a:solidFill>
            <a:srgbClr val="E2ECF4"/>
          </a:solidFill>
          <a:ln w="9525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85750" indent="-285750">
              <a:buFont typeface="Arial" charset="0"/>
              <a:buChar char="•"/>
            </a:pPr>
            <a:r>
              <a:rPr lang="ko-KR" altLang="en-US" dirty="0" err="1" smtClean="0">
                <a:latin typeface="굴림체" pitchFamily="49" charset="-127"/>
                <a:ea typeface="굴림체" pitchFamily="49" charset="-127"/>
              </a:rPr>
              <a:t>상품분류별</a:t>
            </a: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dirty="0" smtClean="0">
                <a:latin typeface="굴림체" pitchFamily="49" charset="-127"/>
                <a:ea typeface="굴림체" pitchFamily="49" charset="-127"/>
              </a:rPr>
              <a:t>거래처별 </a:t>
            </a:r>
            <a:r>
              <a:rPr lang="ko-KR" altLang="en-US" dirty="0" err="1" smtClean="0">
                <a:latin typeface="굴림체" pitchFamily="49" charset="-127"/>
                <a:ea typeface="굴림체" pitchFamily="49" charset="-127"/>
              </a:rPr>
              <a:t>입고수와</a:t>
            </a:r>
            <a:r>
              <a:rPr lang="ko-KR" altLang="en-US" dirty="0" smtClean="0">
                <a:latin typeface="굴림체" pitchFamily="49" charset="-127"/>
                <a:ea typeface="굴림체" pitchFamily="49" charset="-127"/>
              </a:rPr>
              <a:t> 입고가격의 </a:t>
            </a:r>
            <a:endParaRPr lang="en-US" altLang="ko-KR" dirty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dirty="0" smtClean="0">
                <a:latin typeface="굴림체" pitchFamily="49" charset="-127"/>
                <a:ea typeface="굴림체" pitchFamily="49" charset="-127"/>
              </a:rPr>
              <a:t>합을 구하는 쿼리</a:t>
            </a:r>
            <a:endParaRPr lang="en-US" altLang="ko-KR" dirty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PROD_LGU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    , PROD_BUYER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    , COUNT(*)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    , SUM(PROD_COST)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FROM   PROD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GROUP  BY PROD_LGU, PROD_BUYER;</a:t>
            </a:r>
            <a:endParaRPr kumimoji="1" lang="ko-KR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체" pitchFamily="49" charset="-127"/>
              <a:ea typeface="굴림체" pitchFamily="49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68852" y="1872283"/>
            <a:ext cx="5112568" cy="326360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 bwMode="auto">
          <a:xfrm>
            <a:off x="1368252" y="5426787"/>
            <a:ext cx="4824536" cy="2376264"/>
          </a:xfrm>
          <a:prstGeom prst="rect">
            <a:avLst/>
          </a:prstGeom>
          <a:solidFill>
            <a:srgbClr val="E2ECF4"/>
          </a:solidFill>
          <a:ln w="9525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ROLLUP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함수를 사용하여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GROUP BY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절에 </a:t>
            </a:r>
            <a:endParaRPr lang="en-US" altLang="ko-KR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주어진 조건으로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소계값을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구해줌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</a:t>
            </a:r>
          </a:p>
          <a:p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PROD_LGU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     , PROD_BUYER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     , COUNT(*)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     , SUM(PROD_COST)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FROM   PROD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GROUP  BY ROLLUP(PROD_LGU, PROD_BUYER);</a:t>
            </a: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체" pitchFamily="49" charset="-127"/>
              <a:ea typeface="굴림체" pitchFamily="49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200900" y="5400675"/>
            <a:ext cx="4680520" cy="4544852"/>
            <a:chOff x="6768852" y="5400675"/>
            <a:chExt cx="4680520" cy="4544852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8852" y="5400675"/>
              <a:ext cx="4680520" cy="45448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직사각형 2"/>
            <p:cNvSpPr/>
            <p:nvPr/>
          </p:nvSpPr>
          <p:spPr bwMode="auto">
            <a:xfrm>
              <a:off x="6768852" y="6048747"/>
              <a:ext cx="4680520" cy="216024"/>
            </a:xfrm>
            <a:prstGeom prst="rect">
              <a:avLst/>
            </a:prstGeom>
            <a:noFill/>
            <a:ln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휴먼둥근고딕" pitchFamily="2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6768852" y="6768827"/>
              <a:ext cx="4680520" cy="216024"/>
            </a:xfrm>
            <a:prstGeom prst="rect">
              <a:avLst/>
            </a:prstGeom>
            <a:noFill/>
            <a:ln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휴먼둥근고딕" pitchFamily="2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 bwMode="auto">
            <a:xfrm>
              <a:off x="6768852" y="7457077"/>
              <a:ext cx="4680520" cy="216024"/>
            </a:xfrm>
            <a:prstGeom prst="rect">
              <a:avLst/>
            </a:prstGeom>
            <a:noFill/>
            <a:ln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휴먼둥근고딕" pitchFamily="2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 bwMode="auto">
            <a:xfrm>
              <a:off x="6768852" y="8136979"/>
              <a:ext cx="4680520" cy="216024"/>
            </a:xfrm>
            <a:prstGeom prst="rect">
              <a:avLst/>
            </a:prstGeom>
            <a:noFill/>
            <a:ln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휴먼둥근고딕" pitchFamily="2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 bwMode="auto">
            <a:xfrm>
              <a:off x="6768852" y="8569027"/>
              <a:ext cx="4680520" cy="216024"/>
            </a:xfrm>
            <a:prstGeom prst="rect">
              <a:avLst/>
            </a:prstGeom>
            <a:noFill/>
            <a:ln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휴먼둥근고딕" pitchFamily="2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 bwMode="auto">
            <a:xfrm>
              <a:off x="6768852" y="9433123"/>
              <a:ext cx="4680520" cy="216024"/>
            </a:xfrm>
            <a:prstGeom prst="rect">
              <a:avLst/>
            </a:prstGeom>
            <a:noFill/>
            <a:ln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휴먼둥근고딕" pitchFamily="2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 bwMode="auto">
            <a:xfrm>
              <a:off x="6768852" y="9660808"/>
              <a:ext cx="4680520" cy="216024"/>
            </a:xfrm>
            <a:prstGeom prst="rect">
              <a:avLst/>
            </a:prstGeom>
            <a:noFill/>
            <a:ln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휴먼둥근고딕" pitchFamily="2" charset="-127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92188" y="8388193"/>
            <a:ext cx="64087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ko-KR" altLang="en-US" sz="1600" smtClean="0">
                <a:latin typeface="굴림체" pitchFamily="49" charset="-127"/>
                <a:ea typeface="굴림체" pitchFamily="49" charset="-127"/>
              </a:rPr>
              <a:t>각 부서별로 소계는 알 수 있으나 학교 전체에서 교수가</a:t>
            </a:r>
            <a:endParaRPr lang="en-US" altLang="ko-KR" sz="160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600" smtClean="0">
                <a:latin typeface="굴림체" pitchFamily="49" charset="-127"/>
                <a:ea typeface="굴림체" pitchFamily="49" charset="-127"/>
              </a:rPr>
              <a:t>    </a:t>
            </a:r>
            <a:r>
              <a:rPr lang="ko-KR" altLang="en-US" sz="1600" smtClean="0">
                <a:latin typeface="굴림체" pitchFamily="49" charset="-127"/>
                <a:ea typeface="굴림체" pitchFamily="49" charset="-127"/>
              </a:rPr>
              <a:t>몇 명인지는 나오지 않음</a:t>
            </a:r>
            <a:r>
              <a:rPr lang="en-US" altLang="ko-KR" sz="1600" smtClean="0">
                <a:latin typeface="굴림체" pitchFamily="49" charset="-127"/>
                <a:ea typeface="굴림체" pitchFamily="49" charset="-127"/>
              </a:rPr>
              <a:t>. </a:t>
            </a:r>
            <a:r>
              <a:rPr lang="ko-KR" altLang="en-US" sz="1600" smtClean="0">
                <a:latin typeface="굴림체" pitchFamily="49" charset="-127"/>
                <a:ea typeface="굴림체" pitchFamily="49" charset="-127"/>
              </a:rPr>
              <a:t>즉</a:t>
            </a:r>
            <a:r>
              <a:rPr lang="en-US" altLang="ko-KR" sz="1600" smtClean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600" smtClean="0">
                <a:latin typeface="굴림체" pitchFamily="49" charset="-127"/>
                <a:ea typeface="굴림체" pitchFamily="49" charset="-127"/>
              </a:rPr>
              <a:t>전체 총합계는 출력되지 않음</a:t>
            </a:r>
            <a:r>
              <a:rPr lang="en-US" altLang="ko-KR" sz="1600" smtClean="0">
                <a:latin typeface="굴림체" pitchFamily="49" charset="-127"/>
                <a:ea typeface="굴림체" pitchFamily="49" charset="-127"/>
              </a:rPr>
              <a:t>.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600" smtClean="0">
                <a:latin typeface="굴림체" pitchFamily="49" charset="-127"/>
                <a:ea typeface="굴림체" pitchFamily="49" charset="-127"/>
              </a:rPr>
              <a:t>   </a:t>
            </a:r>
            <a:r>
              <a:rPr lang="ko-KR" altLang="en-US" sz="1600" smtClean="0">
                <a:latin typeface="굴림체" pitchFamily="49" charset="-127"/>
                <a:ea typeface="굴림체" pitchFamily="49" charset="-127"/>
              </a:rPr>
              <a:t>그래서 전체 총 합계까지 출력하고 싶다면 </a:t>
            </a:r>
            <a:r>
              <a:rPr lang="en-US" altLang="ko-KR" sz="1600" smtClean="0">
                <a:latin typeface="굴림체" pitchFamily="49" charset="-127"/>
                <a:ea typeface="굴림체" pitchFamily="49" charset="-127"/>
              </a:rPr>
              <a:t>ROLLUP </a:t>
            </a:r>
            <a:r>
              <a:rPr lang="ko-KR" altLang="en-US" sz="1600" smtClean="0">
                <a:latin typeface="굴림체" pitchFamily="49" charset="-127"/>
                <a:ea typeface="굴림체" pitchFamily="49" charset="-127"/>
              </a:rPr>
              <a:t>대신</a:t>
            </a:r>
            <a:endParaRPr lang="en-US" altLang="ko-KR" sz="160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600" smtClean="0">
                <a:latin typeface="굴림체" pitchFamily="49" charset="-127"/>
                <a:ea typeface="굴림체" pitchFamily="49" charset="-127"/>
              </a:rPr>
              <a:t>   CUBE </a:t>
            </a:r>
            <a:r>
              <a:rPr lang="ko-KR" altLang="en-US" sz="1600" smtClean="0">
                <a:latin typeface="굴림체" pitchFamily="49" charset="-127"/>
                <a:ea typeface="굴림체" pitchFamily="49" charset="-127"/>
              </a:rPr>
              <a:t>함수를 사용해야만 함</a:t>
            </a:r>
            <a:r>
              <a:rPr lang="en-US" altLang="ko-KR" sz="1600" smtClean="0">
                <a:latin typeface="굴림체" pitchFamily="49" charset="-127"/>
                <a:ea typeface="굴림체" pitchFamily="49" charset="-127"/>
              </a:rPr>
              <a:t>. </a:t>
            </a:r>
            <a:r>
              <a:rPr lang="ko-KR" altLang="en-US" sz="1600" smtClean="0">
                <a:latin typeface="굴림체" pitchFamily="49" charset="-127"/>
                <a:ea typeface="굴림체" pitchFamily="49" charset="-127"/>
              </a:rPr>
              <a:t>두 개의 </a:t>
            </a:r>
            <a:r>
              <a:rPr lang="ko-KR" altLang="en-US" sz="1600" err="1" smtClean="0">
                <a:latin typeface="굴림체" pitchFamily="49" charset="-127"/>
                <a:ea typeface="굴림체" pitchFamily="49" charset="-127"/>
              </a:rPr>
              <a:t>컬럼</a:t>
            </a:r>
            <a:r>
              <a:rPr lang="ko-KR" altLang="en-US" sz="1600" smtClean="0">
                <a:latin typeface="굴림체" pitchFamily="49" charset="-127"/>
                <a:ea typeface="굴림체" pitchFamily="49" charset="-127"/>
              </a:rPr>
              <a:t> 모두 </a:t>
            </a:r>
            <a:r>
              <a:rPr lang="en-US" altLang="ko-KR" sz="1600" smtClean="0">
                <a:latin typeface="굴림체" pitchFamily="49" charset="-127"/>
                <a:ea typeface="굴림체" pitchFamily="49" charset="-127"/>
              </a:rPr>
              <a:t>ROLLUP</a:t>
            </a:r>
            <a:r>
              <a:rPr lang="ko-KR" altLang="en-US" sz="1600" smtClean="0">
                <a:latin typeface="굴림체" pitchFamily="49" charset="-127"/>
                <a:ea typeface="굴림체" pitchFamily="49" charset="-127"/>
              </a:rPr>
              <a:t>을</a:t>
            </a:r>
            <a:endParaRPr lang="en-US" altLang="ko-KR" sz="160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600" smtClean="0">
                <a:latin typeface="굴림체" pitchFamily="49" charset="-127"/>
                <a:ea typeface="굴림체" pitchFamily="49" charset="-127"/>
              </a:rPr>
              <a:t>    </a:t>
            </a:r>
            <a:r>
              <a:rPr lang="ko-KR" altLang="en-US" sz="1600" smtClean="0">
                <a:latin typeface="굴림체" pitchFamily="49" charset="-127"/>
                <a:ea typeface="굴림체" pitchFamily="49" charset="-127"/>
              </a:rPr>
              <a:t>한 결과지만 하나씩 해도 상관 없음</a:t>
            </a:r>
            <a:r>
              <a:rPr lang="en-US" altLang="ko-KR" sz="1600" smtClean="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6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5" name="오른쪽 화살표 4"/>
          <p:cNvSpPr/>
          <p:nvPr/>
        </p:nvSpPr>
        <p:spPr bwMode="auto">
          <a:xfrm>
            <a:off x="6048772" y="3060416"/>
            <a:ext cx="864096" cy="443669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8" name="오른쪽 화살표 17"/>
          <p:cNvSpPr/>
          <p:nvPr/>
        </p:nvSpPr>
        <p:spPr bwMode="auto">
          <a:xfrm>
            <a:off x="6048772" y="6541182"/>
            <a:ext cx="1152128" cy="443669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61378400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(NULL)</a:t>
            </a:r>
          </a:p>
        </p:txBody>
      </p:sp>
      <p:sp>
        <p:nvSpPr>
          <p:cNvPr id="1384451" name="Rectangle 3"/>
          <p:cNvSpPr>
            <a:spLocks noChangeArrowheads="1"/>
          </p:cNvSpPr>
          <p:nvPr/>
        </p:nvSpPr>
        <p:spPr bwMode="blackWhite">
          <a:xfrm>
            <a:off x="1133475" y="1312863"/>
            <a:ext cx="12091988" cy="79438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데이터를 처리할 때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NULL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값의 사용은 최대한 줄여야  하지만 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사용해야 할 경우가 있다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NULL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사용 예</a:t>
            </a:r>
          </a:p>
          <a:p>
            <a:pPr lvl="1" defTabSz="282575">
              <a:buFontTx/>
              <a:buChar char="•"/>
              <a:defRPr/>
            </a:pP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학생에 대한 정보를 입력할 때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전화번호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속성은 전화번호가 </a:t>
            </a:r>
          </a:p>
          <a:p>
            <a:pPr lvl="1" defTabSz="282575">
              <a:defRPr/>
            </a:pP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없는 학생이 있을 수 있다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이런 경우에는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NULL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값을 사용한다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  <a:r>
              <a:rPr lang="en-US" altLang="ko-KR" sz="2000" dirty="0">
                <a:solidFill>
                  <a:srgbClr val="FF7C80"/>
                </a:solidFill>
                <a:latin typeface="HY중고딕" pitchFamily="18" charset="-127"/>
                <a:ea typeface="굴림체" pitchFamily="49" charset="-127"/>
              </a:rPr>
              <a:t>  </a:t>
            </a:r>
          </a:p>
          <a:p>
            <a:pPr lvl="1"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NULL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값은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0, 1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과 같은 특정한 값이 아니고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아무 것도 없는 것을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뜻한다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. 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SQL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에서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NULL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값을 허용하지 않는 속성에 대해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NULL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값으로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수정하려 한다면 에러가 발생한다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. 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Oracle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은 빈 공백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(White Space)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도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Null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로 인식한다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(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MySQL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, SQL Server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인 경우 빈 공백은 빈 공백으로 처리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404" name="Rectangle 4"/>
          <p:cNvSpPr>
            <a:spLocks noChangeArrowheads="1"/>
          </p:cNvSpPr>
          <p:nvPr/>
        </p:nvSpPr>
        <p:spPr bwMode="blackWhite">
          <a:xfrm>
            <a:off x="1147763" y="1320800"/>
            <a:ext cx="12090400" cy="90011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--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거래처테이블에서 </a:t>
            </a:r>
            <a:r>
              <a:rPr lang="ko-KR" altLang="en-US" sz="2000" dirty="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거래처명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담당자 조회</a:t>
            </a: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BUYER_NAME    AS “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거래처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”</a:t>
            </a:r>
          </a:p>
          <a:p>
            <a:pPr defTabSz="282575">
              <a:defRPr/>
            </a:pP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			 ,  BUYER_CHARGER AS “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담당자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”</a:t>
            </a:r>
            <a:endParaRPr lang="ko-KR" altLang="en-US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FROM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BUYER;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80000"/>
              </a:lnSpc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--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거래처 담당자 성씨가 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김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이면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NULL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로 갱신</a:t>
            </a: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BUYER_NAME     AS “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거래처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”</a:t>
            </a:r>
          </a:p>
          <a:p>
            <a:pPr defTabSz="282575">
              <a:defRPr/>
            </a:pP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	 	 	  , BUYER_CHARGER AS “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담당자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”</a:t>
            </a:r>
            <a:endParaRPr lang="ko-KR" altLang="en-US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FROM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BUYER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WHERE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BUYER_CHARGER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LIKE '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김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%';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80000"/>
              </a:lnSpc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UPDATE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BUYER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SET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BUYER_CHARGER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= NULL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WHERE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BUYER_CHARGER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LIKE '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김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%';   </a:t>
            </a:r>
          </a:p>
          <a:p>
            <a:pPr defTabSz="282575">
              <a:defRPr/>
            </a:pPr>
            <a:endParaRPr lang="en-US" altLang="ko-KR" sz="2000" dirty="0" smtClean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COMMIT;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--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거래처 담당자 성씨가 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성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이면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White Space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로 갱신</a:t>
            </a: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BUYER_NAME     AS “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거래처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”</a:t>
            </a:r>
          </a:p>
          <a:p>
            <a:pPr defTabSz="282575">
              <a:defRPr/>
            </a:pP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			  , BUYER_CHARGER  AS “</a:t>
            </a:r>
            <a:r>
              <a:rPr lang="ko-KR" altLang="en-US" sz="2000" dirty="0" smtClean="0">
                <a:latin typeface="HY중고딕" pitchFamily="18" charset="-127"/>
                <a:ea typeface="굴림체" pitchFamily="49" charset="-127"/>
              </a:rPr>
              <a:t>담당자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”</a:t>
            </a:r>
            <a:endParaRPr lang="ko-KR" altLang="en-US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FROM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BUYER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WHERE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BUYER_CHARGER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LIKE '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성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%';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80000"/>
              </a:lnSpc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UPDATE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BUYER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SET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BUYER_CHARGER =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''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WHERE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BUYER_CHARGER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LIKE '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성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%'; </a:t>
            </a:r>
          </a:p>
          <a:p>
            <a:pPr defTabSz="282575">
              <a:defRPr/>
            </a:pPr>
            <a:endParaRPr lang="en-US" altLang="ko-KR" sz="2000" dirty="0" smtClean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COMMIT;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23235" name="Rectangle 5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(NULL)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(NULL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관련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635915" name="Rectangle 11"/>
          <p:cNvSpPr>
            <a:spLocks noChangeArrowheads="1"/>
          </p:cNvSpPr>
          <p:nvPr/>
        </p:nvSpPr>
        <p:spPr bwMode="blackWhite">
          <a:xfrm>
            <a:off x="1119188" y="7100888"/>
            <a:ext cx="12153900" cy="31750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해당 </a:t>
            </a:r>
            <a:r>
              <a:rPr lang="ko-KR" altLang="en-US" sz="2000" dirty="0" err="1">
                <a:latin typeface="HY중고딕" pitchFamily="18" charset="-127"/>
                <a:ea typeface="굴림체" pitchFamily="49" charset="-127"/>
              </a:rPr>
              <a:t>컬럼이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NULL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값 비교 조회</a:t>
            </a:r>
          </a:p>
          <a:p>
            <a:pPr defTabSz="282575">
              <a:defRPr/>
            </a:pPr>
            <a:endParaRPr lang="ko-KR" altLang="en-US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NULL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을 이용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NULL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값 비교</a:t>
            </a: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  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graphicFrame>
        <p:nvGraphicFramePr>
          <p:cNvPr id="1256517" name="Group 69"/>
          <p:cNvGraphicFramePr>
            <a:graphicFrameLocks noGrp="1"/>
          </p:cNvGraphicFramePr>
          <p:nvPr/>
        </p:nvGraphicFramePr>
        <p:xfrm>
          <a:off x="1128713" y="1317625"/>
          <a:ext cx="12144595" cy="5777062"/>
        </p:xfrm>
        <a:graphic>
          <a:graphicData uri="http://schemas.openxmlformats.org/drawingml/2006/table">
            <a:tbl>
              <a:tblPr/>
              <a:tblGrid>
                <a:gridCol w="3272717"/>
                <a:gridCol w="8871878"/>
              </a:tblGrid>
              <a:tr h="4795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항목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내용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</a:tr>
              <a:tr h="12441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IS NULL,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IS NOT NULL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NULL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값인지 아닌지 비교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175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NVL(c, r)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가 </a:t>
                      </a: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Null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이 아니면 </a:t>
                      </a: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값으로</a:t>
                      </a: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Null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이면 </a:t>
                      </a: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r 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반환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175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NVL2(c, r1, r2)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가 </a:t>
                      </a: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Null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이 아니면 </a:t>
                      </a: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r1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값으로</a:t>
                      </a: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Null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이면 </a:t>
                      </a: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r2 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반환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4416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NULLIF(c, d)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와 </a:t>
                      </a: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d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를 비교하여 같으면 </a:t>
                      </a: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NULL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을 다르면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값을 돌려준다</a:t>
                      </a: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2016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COALESCE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 p [, p …])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파라미터중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 </a:t>
                      </a:r>
                      <a:r>
                        <a:rPr kumimoji="1" lang="en-US" altLang="ko-K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Null</a:t>
                      </a:r>
                      <a:r>
                        <a:rPr kumimoji="1" lang="ko-KR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이 아닌 첫 번째 파라미터 반환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24283" name="TextBox 4"/>
          <p:cNvSpPr txBox="1">
            <a:spLocks noChangeArrowheads="1"/>
          </p:cNvSpPr>
          <p:nvPr/>
        </p:nvSpPr>
        <p:spPr bwMode="auto">
          <a:xfrm>
            <a:off x="5400675" y="8235950"/>
            <a:ext cx="5478463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BUYER_NAME       AS "</a:t>
            </a:r>
            <a:r>
              <a:rPr lang="ko-KR" altLang="en-US" sz="2400" dirty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거래처</a:t>
            </a:r>
            <a:r>
              <a:rPr lang="en-US" altLang="ko-KR" sz="2400" dirty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dirty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dirty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BUYER_CHARGER    AS "</a:t>
            </a:r>
            <a:r>
              <a:rPr lang="ko-KR" altLang="en-US" sz="2400" dirty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담당자</a:t>
            </a:r>
            <a:r>
              <a:rPr lang="en-US" altLang="ko-KR" sz="2400" dirty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dirty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dirty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BUYER</a:t>
            </a:r>
          </a:p>
          <a:p>
            <a:r>
              <a:rPr lang="en-US" altLang="ko-KR" sz="2400" dirty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 BUYER_CHARGER = NULL;</a:t>
            </a:r>
            <a:endParaRPr lang="ko-KR" altLang="en-US" sz="2400" dirty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6" name="포인트가 5개인 별 5"/>
          <p:cNvSpPr/>
          <p:nvPr/>
        </p:nvSpPr>
        <p:spPr bwMode="auto">
          <a:xfrm>
            <a:off x="795160" y="2088307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7" name="포인트가 5개인 별 6"/>
          <p:cNvSpPr/>
          <p:nvPr/>
        </p:nvSpPr>
        <p:spPr bwMode="auto">
          <a:xfrm>
            <a:off x="795160" y="3384451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8" name="포인트가 5개인 별 7"/>
          <p:cNvSpPr/>
          <p:nvPr/>
        </p:nvSpPr>
        <p:spPr bwMode="auto">
          <a:xfrm>
            <a:off x="435120" y="3384451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9" name="포인트가 5개인 별 8"/>
          <p:cNvSpPr/>
          <p:nvPr/>
        </p:nvSpPr>
        <p:spPr bwMode="auto">
          <a:xfrm>
            <a:off x="435120" y="2088307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0" name="포인트가 5개인 별 9"/>
          <p:cNvSpPr/>
          <p:nvPr/>
        </p:nvSpPr>
        <p:spPr bwMode="auto">
          <a:xfrm>
            <a:off x="66765" y="3384451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435" name="Rectangle 11"/>
          <p:cNvSpPr>
            <a:spLocks noChangeArrowheads="1"/>
          </p:cNvSpPr>
          <p:nvPr/>
        </p:nvSpPr>
        <p:spPr bwMode="blackWhite">
          <a:xfrm>
            <a:off x="1119188" y="1200150"/>
            <a:ext cx="12091987" cy="91916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SELECT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buyer_name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거래처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buyer_charger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담당자</a:t>
            </a: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FROM buyer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WHERE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buyer_charger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IS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NULL;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</a:t>
            </a: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SELECT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buyer_name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거래처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buyer_charger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담당자</a:t>
            </a: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FROM buyer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WHERE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buyer_charger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IS NOT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NULL;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해당 </a:t>
            </a:r>
            <a:r>
              <a:rPr lang="ko-KR" altLang="en-US" sz="2000" dirty="0" err="1">
                <a:latin typeface="HY중고딕" pitchFamily="18" charset="-127"/>
                <a:ea typeface="굴림체" pitchFamily="49" charset="-127"/>
              </a:rPr>
              <a:t>컬럼이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NULL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일 경우에 대신할 문자나 숫자 치환</a:t>
            </a:r>
          </a:p>
          <a:p>
            <a:pPr defTabSz="282575">
              <a:defRPr/>
            </a:pPr>
            <a:endParaRPr lang="ko-KR" altLang="en-US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1) NULL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 존재하는 상태로 조회</a:t>
            </a: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 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buyer_name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거래처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buyer_charger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담당자</a:t>
            </a: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     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FROM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buyer;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2) NVL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을 이용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NULL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값일 경우만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없다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로 치환 </a:t>
            </a: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 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buyer_name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거래처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, 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               NVL(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buyer_charger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, '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없다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')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담당자</a:t>
            </a: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    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FROM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buyer;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25283" name="Rectangle 1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(NULL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관련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051" name="Rectangle 11"/>
          <p:cNvSpPr>
            <a:spLocks noChangeArrowheads="1"/>
          </p:cNvSpPr>
          <p:nvPr/>
        </p:nvSpPr>
        <p:spPr bwMode="blackWhite">
          <a:xfrm>
            <a:off x="1119188" y="1244600"/>
            <a:ext cx="12091987" cy="91471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-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전체회원 </a:t>
            </a:r>
            <a:r>
              <a:rPr lang="ko-KR" altLang="en-US" sz="2000" dirty="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마일리지에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100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을 더한 수치를 검색하시오</a:t>
            </a:r>
          </a:p>
          <a:p>
            <a:pPr defTabSz="282575">
              <a:defRPr/>
            </a:pP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(Alias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는 성명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변경마일리지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40000"/>
              </a:lnSpc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 SELECT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성명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mem_mileage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 err="1"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, 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                mem_mileage+100 </a:t>
            </a:r>
            <a:r>
              <a:rPr lang="ko-KR" altLang="en-US" sz="2000" dirty="0" err="1">
                <a:latin typeface="HY중고딕" pitchFamily="18" charset="-127"/>
                <a:ea typeface="굴림체" pitchFamily="49" charset="-127"/>
              </a:rPr>
              <a:t>변경마일리지</a:t>
            </a:r>
            <a:endParaRPr lang="ko-KR" altLang="en-US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     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FROM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member;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40000"/>
              </a:lnSpc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-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회원 성씨가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 dirty="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ㅂ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을 포함하면 마일리지를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NULL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로 갱신</a:t>
            </a:r>
          </a:p>
          <a:p>
            <a:pPr defTabSz="282575">
              <a:lnSpc>
                <a:spcPct val="40000"/>
              </a:lnSpc>
              <a:defRPr/>
            </a:pPr>
            <a:endParaRPr lang="ko-KR" altLang="en-US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  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성명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mem_mileage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dirty="0" err="1">
                <a:latin typeface="HY중고딕" pitchFamily="18" charset="-127"/>
                <a:ea typeface="굴림체" pitchFamily="49" charset="-127"/>
              </a:rPr>
              <a:t>마일리지</a:t>
            </a:r>
            <a:endParaRPr lang="ko-KR" altLang="en-US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     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FROM member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   WHERE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&gt;= '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바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' AND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&lt;= '</a:t>
            </a:r>
            <a:r>
              <a:rPr lang="ko-KR" altLang="en-US" sz="2000" dirty="0" err="1" smtClean="0">
                <a:latin typeface="HY중고딕" pitchFamily="18" charset="-127"/>
                <a:ea typeface="굴림체" pitchFamily="49" charset="-127"/>
              </a:rPr>
              <a:t>빟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';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 UPDATE member SET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mem_mileage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= NULL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    WHERE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&gt;= '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바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' AND </a:t>
            </a:r>
            <a:r>
              <a:rPr lang="en-US" altLang="ko-KR" sz="2000" dirty="0" err="1"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&lt;= '</a:t>
            </a:r>
            <a:r>
              <a:rPr lang="ko-KR" altLang="en-US" sz="2000" dirty="0" err="1" smtClean="0">
                <a:latin typeface="HY중고딕" pitchFamily="18" charset="-127"/>
                <a:ea typeface="굴림체" pitchFamily="49" charset="-127"/>
              </a:rPr>
              <a:t>빟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';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3)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정확한 연산을 위한 </a:t>
            </a:r>
            <a:r>
              <a:rPr lang="en-US" altLang="ko-KR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NVL </a:t>
            </a:r>
            <a:r>
              <a:rPr lang="ko-KR" altLang="en-US" sz="2000" dirty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이용</a:t>
            </a:r>
          </a:p>
          <a:p>
            <a:pPr defTabSz="282575">
              <a:defRPr/>
            </a:pP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      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SELECT  NULL + 10 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덧셈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,  10 * NULL 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곱셈 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FROM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dual;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40000"/>
              </a:lnSpc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 SELECT NVL(NULL,0) + 10 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덧셈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,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                10 * NVL(NULL,0) </a:t>
            </a:r>
            <a:r>
              <a:rPr lang="ko-KR" altLang="en-US" sz="2000" dirty="0">
                <a:latin typeface="HY중고딕" pitchFamily="18" charset="-127"/>
                <a:ea typeface="굴림체" pitchFamily="49" charset="-127"/>
              </a:rPr>
              <a:t>곱셈 </a:t>
            </a: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FROM </a:t>
            </a:r>
            <a:r>
              <a:rPr lang="en-US" altLang="ko-KR" sz="2000" dirty="0" smtClean="0">
                <a:latin typeface="HY중고딕" pitchFamily="18" charset="-127"/>
                <a:ea typeface="굴림체" pitchFamily="49" charset="-127"/>
              </a:rPr>
              <a:t>dual;</a:t>
            </a: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26307" name="Rectangle 14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(NULL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관련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452" name="Rectangle 4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20800"/>
            <a:ext cx="12091987" cy="39671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마일리지에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100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을 더한 수치를 검색하시오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(NVL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사용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성명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변경마일리지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27331" name="Rectangle 6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(NULL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관련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000456" name="Rectangle 8">
            <a:hlinkClick r:id="rId2"/>
          </p:cNvPr>
          <p:cNvSpPr>
            <a:spLocks noChangeArrowheads="1"/>
          </p:cNvSpPr>
          <p:nvPr/>
        </p:nvSpPr>
        <p:spPr bwMode="blackWhite">
          <a:xfrm>
            <a:off x="1181100" y="5627688"/>
            <a:ext cx="12091988" cy="39687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마일리지가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있으면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정상 회원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', Null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이면 </a:t>
            </a:r>
            <a:endParaRPr lang="en-US" altLang="ko-KR" sz="2000" dirty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'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비정상 회원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으로   검색하시오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 </a:t>
            </a:r>
          </a:p>
          <a:p>
            <a:pPr defTabSz="282575">
              <a:defRPr/>
            </a:pP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(NVL2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사용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Alias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성명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회원상태 </a:t>
            </a:r>
            <a:r>
              <a:rPr lang="en-US" altLang="ko-KR" sz="2000" dirty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dirty="0">
              <a:latin typeface="HY중고딕" pitchFamily="18" charset="-127"/>
              <a:ea typeface="굴림체" pitchFamily="49" charset="-127"/>
            </a:endParaRPr>
          </a:p>
        </p:txBody>
      </p:sp>
      <p:pic>
        <p:nvPicPr>
          <p:cNvPr id="227333" name="Picture 5"/>
          <p:cNvPicPr>
            <a:picLocks noChangeAspect="1" noChangeArrowheads="1"/>
          </p:cNvPicPr>
          <p:nvPr/>
        </p:nvPicPr>
        <p:blipFill>
          <a:blip r:embed="rId3" cstate="print"/>
          <a:srcRect t="6493" r="5547"/>
          <a:stretch>
            <a:fillRect/>
          </a:stretch>
        </p:blipFill>
        <p:spPr bwMode="auto">
          <a:xfrm>
            <a:off x="7705725" y="1430338"/>
            <a:ext cx="5848350" cy="8166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27334" name="TextBox 5"/>
          <p:cNvSpPr txBox="1">
            <a:spLocks noChangeArrowheads="1"/>
          </p:cNvSpPr>
          <p:nvPr/>
        </p:nvSpPr>
        <p:spPr bwMode="auto">
          <a:xfrm>
            <a:off x="1296988" y="2678113"/>
            <a:ext cx="5780087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MEM_NAME                 AS 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성명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NVL(MEM_MILEAGE,0)       AS 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NVL(MEM_MILEAGE,0)+100   AS 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변경마일리지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MEMBER;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27335" name="TextBox 6"/>
          <p:cNvSpPr txBox="1">
            <a:spLocks noChangeArrowheads="1"/>
          </p:cNvSpPr>
          <p:nvPr/>
        </p:nvSpPr>
        <p:spPr bwMode="auto">
          <a:xfrm>
            <a:off x="511175" y="7327900"/>
            <a:ext cx="7481888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MEM_NAME                                    AS 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성명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MEM_MILEAGE                                 AS 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NVL2(MEM_MILEAGE,'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정상 회원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','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비정상 회원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')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AS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회원상태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MEMBER;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03" name="Rectangle 3"/>
          <p:cNvSpPr>
            <a:spLocks noChangeArrowheads="1"/>
          </p:cNvSpPr>
          <p:nvPr/>
        </p:nvSpPr>
        <p:spPr bwMode="blackWhite">
          <a:xfrm>
            <a:off x="1119188" y="1320800"/>
            <a:ext cx="12091987" cy="21542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SELECT NULLIF(123, 123)   RESULT1,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            NULLIF(123, 1234)  RESULT3,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             NULLIF('A', 'B')   RESULT4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     FROM DUAL;</a:t>
            </a:r>
          </a:p>
        </p:txBody>
      </p:sp>
      <p:sp>
        <p:nvSpPr>
          <p:cNvPr id="228355" name="Rectangle 4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(NULL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관련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382405" name="Rectangle 5"/>
          <p:cNvSpPr>
            <a:spLocks noChangeArrowheads="1"/>
          </p:cNvSpPr>
          <p:nvPr/>
        </p:nvSpPr>
        <p:spPr bwMode="blackWhite">
          <a:xfrm>
            <a:off x="1128713" y="3814763"/>
            <a:ext cx="12091987" cy="14732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dirty="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dirty="0">
                <a:latin typeface="HY중고딕" pitchFamily="18" charset="-127"/>
              </a:rPr>
              <a:t>SELECT COALESCE(Null, Null, 'Hello', Null, 'World')     </a:t>
            </a:r>
          </a:p>
          <a:p>
            <a:pPr defTabSz="282575">
              <a:defRPr/>
            </a:pPr>
            <a:r>
              <a:rPr lang="en-US" altLang="ko-KR" sz="2000" dirty="0">
                <a:latin typeface="HY중고딕" pitchFamily="18" charset="-127"/>
              </a:rPr>
              <a:t>    FROM DUAL;</a:t>
            </a:r>
          </a:p>
        </p:txBody>
      </p:sp>
      <p:pic>
        <p:nvPicPr>
          <p:cNvPr id="22835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2525" y="5287963"/>
            <a:ext cx="5334000" cy="493553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2835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4638" y="5400675"/>
            <a:ext cx="6835775" cy="238283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730" name="Rectangle 2"/>
          <p:cNvSpPr>
            <a:spLocks noChangeArrowheads="1"/>
          </p:cNvSpPr>
          <p:nvPr/>
        </p:nvSpPr>
        <p:spPr bwMode="blackWhite">
          <a:xfrm>
            <a:off x="1128713" y="7331075"/>
            <a:ext cx="12144375" cy="27193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SELECT DECODE( SUBSTR(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prod_lgu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1,2), 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                 'P1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', 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컴퓨터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/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전자 제품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',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                 'P2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 ,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의류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',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                 'P3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 ,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잡화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',  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기타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 )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FROM PROD;</a:t>
            </a:r>
          </a:p>
        </p:txBody>
      </p:sp>
      <p:sp>
        <p:nvSpPr>
          <p:cNvPr id="229379" name="Rectangle 3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(M</a:t>
            </a:r>
            <a:r>
              <a:rPr lang="en-US" altLang="ko-KR" sz="2000">
                <a:latin typeface="HY중고딕" pitchFamily="18" charset="-127"/>
              </a:rPr>
              <a:t>iscellaneous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graphicFrame>
        <p:nvGraphicFramePr>
          <p:cNvPr id="1353773" name="Group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072732765"/>
              </p:ext>
            </p:extLst>
          </p:nvPr>
        </p:nvGraphicFramePr>
        <p:xfrm>
          <a:off x="1128713" y="1268413"/>
          <a:ext cx="12144595" cy="3124150"/>
        </p:xfrm>
        <a:graphic>
          <a:graphicData uri="http://schemas.openxmlformats.org/drawingml/2006/table">
            <a:tbl>
              <a:tblPr/>
              <a:tblGrid>
                <a:gridCol w="3272717"/>
                <a:gridCol w="8871878"/>
              </a:tblGrid>
              <a:tr h="6154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항목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내용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</a:tr>
              <a:tr h="10517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휴먼둥근고딕" pitchFamily="2" charset="-127"/>
                        </a:rPr>
                        <a:t>DECODE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굴림체" pitchFamily="49" charset="-127"/>
                        </a:rPr>
                        <a:t>IF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굴림체" pitchFamily="49" charset="-127"/>
                        </a:rPr>
                        <a:t>문과 같은 기능을 함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en-US" altLang="ko-KR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굴림체" pitchFamily="49" charset="-127"/>
                        </a:rPr>
                        <a:t>expr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굴림체" pitchFamily="49" charset="-127"/>
                        </a:rPr>
                        <a:t> {[,search, result]} [, default] 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568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굴림체" pitchFamily="49" charset="-127"/>
                        </a:rPr>
                        <a:t>CASE WHEN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굴림체" pitchFamily="49" charset="-127"/>
                        </a:rPr>
                        <a:t>연속적인 조건 문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굴림체" pitchFamily="49" charset="-127"/>
                        </a:rPr>
                        <a:t>표준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굴림체" pitchFamily="49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굴림체" pitchFamily="49" charset="-127"/>
                        </a:rPr>
                        <a:t>CASE WHEN ~ THEN ~ ELSE ~ END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53774" name="Rectangle 46"/>
          <p:cNvSpPr>
            <a:spLocks noChangeArrowheads="1"/>
          </p:cNvSpPr>
          <p:nvPr/>
        </p:nvSpPr>
        <p:spPr bwMode="blackWhite">
          <a:xfrm>
            <a:off x="1128713" y="4605338"/>
            <a:ext cx="12144375" cy="6810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DECODE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함수와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CASE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구문은 실무에서 자주 사용함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.</a:t>
            </a:r>
          </a:p>
        </p:txBody>
      </p:sp>
      <p:sp>
        <p:nvSpPr>
          <p:cNvPr id="1353775" name="Rectangle 47"/>
          <p:cNvSpPr>
            <a:spLocks noChangeArrowheads="1"/>
          </p:cNvSpPr>
          <p:nvPr/>
        </p:nvSpPr>
        <p:spPr bwMode="blackWhite">
          <a:xfrm>
            <a:off x="1128713" y="5856288"/>
            <a:ext cx="12144375" cy="12477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</a:rPr>
              <a:t> SELECT DECODE( 9, 10, 'A', 9, 'B', 8, 'C', 'D' )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</a:rPr>
              <a:t>      FROM DUAL;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29396" name="TextBox 6"/>
          <p:cNvSpPr txBox="1">
            <a:spLocks noChangeArrowheads="1"/>
          </p:cNvSpPr>
          <p:nvPr/>
        </p:nvSpPr>
        <p:spPr bwMode="auto">
          <a:xfrm>
            <a:off x="8713068" y="5328667"/>
            <a:ext cx="3719513" cy="369411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switch(9){</a:t>
            </a:r>
          </a:p>
          <a:p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        case 10:</a:t>
            </a:r>
          </a:p>
          <a:p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            </a:t>
            </a:r>
            <a:r>
              <a:rPr lang="en-US" altLang="ko-KR" i="1" err="1">
                <a:solidFill>
                  <a:srgbClr val="FF0000"/>
                </a:solidFill>
                <a:latin typeface="HY중고딕" pitchFamily="18" charset="-127"/>
              </a:rPr>
              <a:t>System.out.println</a:t>
            </a:r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("A");</a:t>
            </a:r>
          </a:p>
          <a:p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            break;</a:t>
            </a:r>
          </a:p>
          <a:p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        case 9:</a:t>
            </a:r>
          </a:p>
          <a:p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            </a:t>
            </a:r>
            <a:r>
              <a:rPr lang="en-US" altLang="ko-KR" i="1" err="1">
                <a:solidFill>
                  <a:srgbClr val="FF0000"/>
                </a:solidFill>
                <a:latin typeface="HY중고딕" pitchFamily="18" charset="-127"/>
              </a:rPr>
              <a:t>System.out.println</a:t>
            </a:r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("B");</a:t>
            </a:r>
          </a:p>
          <a:p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            break;</a:t>
            </a:r>
          </a:p>
          <a:p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        case 8:</a:t>
            </a:r>
          </a:p>
          <a:p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            </a:t>
            </a:r>
            <a:r>
              <a:rPr lang="en-US" altLang="ko-KR" i="1" err="1">
                <a:solidFill>
                  <a:srgbClr val="FF0000"/>
                </a:solidFill>
                <a:latin typeface="HY중고딕" pitchFamily="18" charset="-127"/>
              </a:rPr>
              <a:t>System.out.println</a:t>
            </a:r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("C");</a:t>
            </a:r>
          </a:p>
          <a:p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            break;</a:t>
            </a:r>
          </a:p>
          <a:p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        default:</a:t>
            </a:r>
          </a:p>
          <a:p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            </a:t>
            </a:r>
            <a:r>
              <a:rPr lang="en-US" altLang="ko-KR" i="1" err="1">
                <a:solidFill>
                  <a:srgbClr val="FF0000"/>
                </a:solidFill>
                <a:latin typeface="HY중고딕" pitchFamily="18" charset="-127"/>
              </a:rPr>
              <a:t>System.out.println</a:t>
            </a:r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("D");</a:t>
            </a:r>
          </a:p>
          <a:p>
            <a:r>
              <a:rPr lang="ko-KR" altLang="en-US" i="1">
                <a:solidFill>
                  <a:srgbClr val="FF0000"/>
                </a:solidFill>
                <a:latin typeface="HY중고딕" pitchFamily="18" charset="-127"/>
              </a:rPr>
              <a:t>    </a:t>
            </a:r>
            <a:r>
              <a:rPr lang="en-US" altLang="ko-KR" i="1">
                <a:solidFill>
                  <a:srgbClr val="FF0000"/>
                </a:solidFill>
                <a:latin typeface="HY중고딕" pitchFamily="18" charset="-127"/>
              </a:rPr>
              <a:t>}</a:t>
            </a:r>
            <a:endParaRPr lang="ko-KR" altLang="en-US">
              <a:solidFill>
                <a:srgbClr val="FF0000"/>
              </a:solidFill>
              <a:latin typeface="HY중고딕" pitchFamily="18" charset="-127"/>
            </a:endParaRPr>
          </a:p>
        </p:txBody>
      </p:sp>
      <p:sp>
        <p:nvSpPr>
          <p:cNvPr id="2" name="사각형 설명선 1"/>
          <p:cNvSpPr/>
          <p:nvPr/>
        </p:nvSpPr>
        <p:spPr bwMode="auto">
          <a:xfrm>
            <a:off x="10081220" y="2952403"/>
            <a:ext cx="3960440" cy="2088232"/>
          </a:xfrm>
          <a:prstGeom prst="wedgeRectCallout">
            <a:avLst>
              <a:gd name="adj1" fmla="val -58238"/>
              <a:gd name="adj2" fmla="val 66786"/>
            </a:avLst>
          </a:prstGeom>
          <a:solidFill>
            <a:srgbClr val="E2ECF4"/>
          </a:solidFill>
          <a:ln w="9525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1" i="0" u="none" strike="noStrike" cap="none" normalizeH="0" baseline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조건식</a:t>
            </a:r>
            <a:r>
              <a: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 </a:t>
            </a:r>
            <a:r>
              <a:rPr kumimoji="1" lang="en-US" altLang="ko-KR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: </a:t>
            </a:r>
            <a:r>
              <a: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 연산결과가</a:t>
            </a:r>
            <a:endParaRPr kumimoji="1" lang="en-US" altLang="ko-KR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체" pitchFamily="49" charset="-127"/>
              <a:ea typeface="굴림체" pitchFamily="49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err="1" smtClean="0">
                <a:latin typeface="굴림체" pitchFamily="49" charset="-127"/>
                <a:ea typeface="굴림체" pitchFamily="49" charset="-127"/>
              </a:rPr>
              <a:t>Int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형 범위의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정수값이어야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 함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</a:t>
            </a: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Byte, short,</a:t>
            </a:r>
            <a:r>
              <a:rPr kumimoji="1" lang="en-US" altLang="ko-KR" sz="1800" b="1" i="0" u="none" strike="noStrike" cap="none" normalizeH="0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 char, </a:t>
            </a:r>
            <a:r>
              <a:rPr kumimoji="1" lang="en-US" altLang="ko-KR" sz="1800" b="1" i="0" u="none" strike="noStrike" cap="none" normalizeH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int</a:t>
            </a:r>
            <a:r>
              <a:rPr kumimoji="1" lang="ko-KR" altLang="en-US" sz="1800" b="1" i="0" u="none" strike="noStrike" cap="none" normalizeH="0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타입의 변수나</a:t>
            </a:r>
            <a:endParaRPr kumimoji="1" lang="en-US" altLang="ko-KR" sz="1800" b="1" i="0" u="none" strike="noStrike" cap="none" normalizeH="0" smtClean="0">
              <a:ln>
                <a:noFill/>
              </a:ln>
              <a:solidFill>
                <a:schemeClr val="tx1"/>
              </a:solidFill>
              <a:effectLst/>
              <a:latin typeface="굴림체" pitchFamily="49" charset="-127"/>
              <a:ea typeface="굴림체" pitchFamily="49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리터럴을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사용할 수 있음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</a:t>
            </a: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체" pitchFamily="49" charset="-127"/>
              <a:ea typeface="굴림체" pitchFamily="49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Case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문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: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오로지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리터럴이나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</a:t>
            </a:r>
            <a:endParaRPr lang="en-US" altLang="ko-KR" smtClean="0">
              <a:latin typeface="굴림체" pitchFamily="49" charset="-127"/>
              <a:ea typeface="굴림체" pitchFamily="49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상수만을 허용</a:t>
            </a:r>
            <a:r>
              <a:rPr kumimoji="1" lang="en-US" altLang="ko-KR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. </a:t>
            </a:r>
            <a:r>
              <a: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변수는 불허</a:t>
            </a:r>
            <a:r>
              <a:rPr kumimoji="1" lang="en-US" altLang="ko-KR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.</a:t>
            </a: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체" pitchFamily="49" charset="-127"/>
              <a:ea typeface="굴림체" pitchFamily="49" charset="-127"/>
            </a:endParaRPr>
          </a:p>
        </p:txBody>
      </p:sp>
      <p:pic>
        <p:nvPicPr>
          <p:cNvPr id="3074" name="Picture 2" descr="http://cfile10.uf.tistory.com/image/252949345202C6C715A5C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889406" y="9289107"/>
            <a:ext cx="2543175" cy="94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포인트가 5개인 별 9"/>
          <p:cNvSpPr/>
          <p:nvPr/>
        </p:nvSpPr>
        <p:spPr bwMode="auto">
          <a:xfrm>
            <a:off x="3456484" y="2232323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1" name="포인트가 5개인 별 10"/>
          <p:cNvSpPr/>
          <p:nvPr/>
        </p:nvSpPr>
        <p:spPr bwMode="auto">
          <a:xfrm>
            <a:off x="3096444" y="2232323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2" name="포인트가 5개인 별 11"/>
          <p:cNvSpPr/>
          <p:nvPr/>
        </p:nvSpPr>
        <p:spPr bwMode="auto">
          <a:xfrm>
            <a:off x="2728089" y="2232323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3" name="포인트가 5개인 별 12"/>
          <p:cNvSpPr/>
          <p:nvPr/>
        </p:nvSpPr>
        <p:spPr bwMode="auto">
          <a:xfrm>
            <a:off x="3966844" y="3456459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4" name="포인트가 5개인 별 13"/>
          <p:cNvSpPr/>
          <p:nvPr/>
        </p:nvSpPr>
        <p:spPr bwMode="auto">
          <a:xfrm>
            <a:off x="3606804" y="3456459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5" name="포인트가 5개인 별 14"/>
          <p:cNvSpPr/>
          <p:nvPr/>
        </p:nvSpPr>
        <p:spPr bwMode="auto">
          <a:xfrm>
            <a:off x="3238449" y="3456459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426" name="Rectangle 2"/>
          <p:cNvSpPr>
            <a:spLocks noChangeArrowheads="1"/>
          </p:cNvSpPr>
          <p:nvPr/>
        </p:nvSpPr>
        <p:spPr bwMode="blackWhite">
          <a:xfrm>
            <a:off x="1128713" y="7443788"/>
            <a:ext cx="12144375" cy="24923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</a:p>
        </p:txBody>
      </p:sp>
      <p:sp>
        <p:nvSpPr>
          <p:cNvPr id="230403" name="Rectangle 3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(M</a:t>
            </a:r>
            <a:r>
              <a:rPr lang="en-US" altLang="ko-KR" sz="2000">
                <a:latin typeface="HY중고딕" pitchFamily="18" charset="-127"/>
              </a:rPr>
              <a:t>iscellaneous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383443" name="Rectangle 19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20800"/>
            <a:ext cx="12091987" cy="58943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 분류 중  앞의 두 글자가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'P1'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이면 판매가를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10%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인상하고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'P2'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이면 판매가를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15%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인상하고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나머지는 동일 판매가로 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(DECODE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함수 사용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상품명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판매가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변경판매가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30405" name="TextBox 4"/>
          <p:cNvSpPr txBox="1">
            <a:spLocks noChangeArrowheads="1"/>
          </p:cNvSpPr>
          <p:nvPr/>
        </p:nvSpPr>
        <p:spPr bwMode="auto">
          <a:xfrm>
            <a:off x="6121400" y="3700463"/>
            <a:ext cx="5534025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PROD_NAME         AS 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PROD_SALE         AS 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판매가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DECODE(SUBSTR(PROD_LGU, 1, 2),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       'P1', PROD_SALE+(PROD_SALE*0.1),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       'P2', PROD_SALE+(PROD_SALE*0.15),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       PROD_SALE) AS 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변경판매가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PROD;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30406" name="TextBox 5"/>
          <p:cNvSpPr txBox="1">
            <a:spLocks noChangeArrowheads="1"/>
          </p:cNvSpPr>
          <p:nvPr/>
        </p:nvSpPr>
        <p:spPr bwMode="auto">
          <a:xfrm>
            <a:off x="1728788" y="7556500"/>
            <a:ext cx="498157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SELECT CASE WHEN '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나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=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나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‘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THEN '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맞다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            ELSE '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아니다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       END AS "RESULT"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FROM DUAL;</a:t>
            </a:r>
            <a:endParaRPr lang="ko-KR" altLang="en-US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직사각형 3"/>
          <p:cNvSpPr>
            <a:spLocks noChangeArrowheads="1"/>
          </p:cNvSpPr>
          <p:nvPr/>
        </p:nvSpPr>
        <p:spPr bwMode="auto">
          <a:xfrm>
            <a:off x="2301875" y="4152900"/>
            <a:ext cx="90185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5400">
                <a:latin typeface="HY중고딕" pitchFamily="18" charset="-127"/>
              </a:rPr>
              <a:t>관계형 데이터모델 개념 시작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754" name="Rectangle 2"/>
          <p:cNvSpPr>
            <a:spLocks noChangeArrowheads="1"/>
          </p:cNvSpPr>
          <p:nvPr/>
        </p:nvSpPr>
        <p:spPr bwMode="blackWhite">
          <a:xfrm>
            <a:off x="1119188" y="1270000"/>
            <a:ext cx="12091987" cy="91217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SELECT CASE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나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  WHEN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철호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 THEN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아니다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         WHEN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너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    THEN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아니다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         WHEN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나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    THEN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맞다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         ELSE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모르겠다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 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END RESULT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FROM DUAL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  * </a:t>
            </a:r>
            <a:r>
              <a:rPr lang="ko-KR" altLang="en-US" sz="2000" smtClean="0">
                <a:latin typeface="굴림체" pitchFamily="49" charset="-127"/>
                <a:ea typeface="굴림체" pitchFamily="49" charset="-127"/>
              </a:rPr>
              <a:t>이런 식으로 많이 사용 됨</a:t>
            </a:r>
            <a:endParaRPr lang="en-US" altLang="ko-KR" sz="2000" smtClean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 SELECT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CASE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WHEN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나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=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철호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 THEN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아니다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</a:p>
          <a:p>
            <a:pPr defTabSz="282575">
              <a:defRPr/>
            </a:pP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					   WHEN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나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=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너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'  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THEN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아니다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					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  WHEN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나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=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나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'  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THEN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맞다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					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  ELSE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모르겠다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 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END RESULT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FROM DUAL;</a:t>
            </a: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40000"/>
              </a:lnSpc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SELECT PROD_NAME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PROD_LGU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분류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CASE WHEN PROD_LGU = 'P101' THEN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컴퓨터제품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WHEN PROD_LGU = 'P102' THEN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전자제품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WHEN PROD_LGU = 'P201' THEN '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여성캐쥬얼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WHEN PROD_LGU = 'P202' THEN '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남성캐쥬얼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WHEN PROD_LGU = 'P301' THEN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피혁잡화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WHEN PROD_LGU = 'P302' THEN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화장품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WHEN PROD_LGU = 'P401' THEN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음반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/CD'</a:t>
            </a: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WHEN PROD_LGU = 'P402' THEN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도서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WHEN PROD_LGU = 'P403' THEN '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문구류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ELSE 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미등록분류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END  "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상품 분류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FROM PROD;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31427" name="Rectangle 3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(Miscellaneous)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778" name="Rectangle 2"/>
          <p:cNvSpPr>
            <a:spLocks noChangeArrowheads="1"/>
          </p:cNvSpPr>
          <p:nvPr/>
        </p:nvSpPr>
        <p:spPr bwMode="blackWhite">
          <a:xfrm>
            <a:off x="1119188" y="1200150"/>
            <a:ext cx="12091987" cy="89916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- 10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만원 초과 상품 판매가 가격대를 검색하시오</a:t>
            </a: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SELECT PROD_NAME    AS  "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, PROD_PRICE    AS  "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판매가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, CASE  WHEN (100000  - PROD_PRICE)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&gt;=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0 THEN '10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만원 미만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  WHEN (200000  - PROD_PRICE)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&gt;=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0 THEN '10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만원대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  WHEN (300000  - PROD_PRICE)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&gt;=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0 THEN '20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만원대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  WHEN (400000  - PROD_PRICE)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&gt;=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0 THEN '30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만원대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  WHEN (500000  - PROD_PRICE)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&gt;=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0 THEN '40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만원대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  WHEN (600000  - PROD_PRICE)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&gt;=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0 THEN '50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만원대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  WHEN (700000  - PROD_PRICE)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&gt;=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0 THEN '60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만원대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  WHEN (800000  - PROD_PRICE)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&gt;=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0 THEN '70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만원대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  WHEN (900000  - PROD_PRICE)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&gt;=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0 THEN '80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만원대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  WHEN (1000000 - PROD_PRICE)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&gt;=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0 THEN '90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만원대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   ELSE '100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만원이상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END "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가격대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FROM PROD</a:t>
            </a: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WHERE PROD_PRICE &gt; 100000;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</a:endParaRPr>
          </a:p>
        </p:txBody>
      </p:sp>
      <p:sp>
        <p:nvSpPr>
          <p:cNvPr id="232451" name="Rectangle 3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(Miscellaneous)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802" name="Rectangle 2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00150"/>
            <a:ext cx="12091987" cy="85661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회원정보테이블의 주민등록 뒷자리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(7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자리 중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첫째자리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에서 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성별 구분을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 CASE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구문 사용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회원명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주민등록번호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주민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1-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주민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2),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성별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33475" name="Rectangle 3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(Miscellaneous)</a:t>
            </a:r>
          </a:p>
        </p:txBody>
      </p:sp>
      <p:sp>
        <p:nvSpPr>
          <p:cNvPr id="233476" name="TextBox 3"/>
          <p:cNvSpPr txBox="1">
            <a:spLocks noChangeArrowheads="1"/>
          </p:cNvSpPr>
          <p:nvPr/>
        </p:nvSpPr>
        <p:spPr bwMode="auto">
          <a:xfrm>
            <a:off x="1584325" y="4248547"/>
            <a:ext cx="9082088" cy="286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MEM_NAME                       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회원명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MEM_REGNO1 || '-' || MEM_REGNO2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주민등록번호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주민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1-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주민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2)"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CASE WHEN SUBSTR(MEM_REGNO2,1,1) = '1' THEN '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남자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     WHEN SUBSTR(MEM_REGNO2,1,1) = '2' THEN '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여자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     WHEN SUBSTR(MEM_REGNO2,1,1) = '3' THEN '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남자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     WHEN SUBSTR(MEM_REGNO2,1,1) = '4' THEN '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여자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     ELSE '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오류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  END                            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성별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MEMBER;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(Regular Expression)</a:t>
            </a:r>
          </a:p>
        </p:txBody>
      </p:sp>
      <p:graphicFrame>
        <p:nvGraphicFramePr>
          <p:cNvPr id="1352857" name="Group 153"/>
          <p:cNvGraphicFramePr>
            <a:graphicFrameLocks noGrp="1"/>
          </p:cNvGraphicFramePr>
          <p:nvPr/>
        </p:nvGraphicFramePr>
        <p:xfrm>
          <a:off x="1128713" y="2225675"/>
          <a:ext cx="12144595" cy="2526928"/>
        </p:xfrm>
        <a:graphic>
          <a:graphicData uri="http://schemas.openxmlformats.org/drawingml/2006/table">
            <a:tbl>
              <a:tblPr/>
              <a:tblGrid>
                <a:gridCol w="3978959"/>
                <a:gridCol w="8165636"/>
              </a:tblGrid>
              <a:tr h="63173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REGEXP_LIKE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패턴을 사용하여 문자열을 검증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(WHERE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절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173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REGEXP_INSTR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패턴에 일치하는 위치 반환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173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REGEXP_SUBSTR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패턴에 일치하는 하위 문자열 반환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173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REGEXP_REPLACE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패턴에 일치하는 문자열 변환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52757" name="Rectangle 53"/>
          <p:cNvSpPr>
            <a:spLocks noChangeArrowheads="1"/>
          </p:cNvSpPr>
          <p:nvPr/>
        </p:nvSpPr>
        <p:spPr bwMode="blackWhite">
          <a:xfrm>
            <a:off x="1128713" y="1317625"/>
            <a:ext cx="12144375" cy="6794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000066"/>
                </a:solidFill>
                <a:latin typeface="굴림체" pitchFamily="49" charset="-127"/>
                <a:ea typeface="굴림체" pitchFamily="49" charset="-127"/>
              </a:rPr>
              <a:t>Regular Expression </a:t>
            </a:r>
            <a:r>
              <a:rPr lang="ko-KR" altLang="en-US" sz="2000">
                <a:solidFill>
                  <a:srgbClr val="000066"/>
                </a:solidFill>
                <a:latin typeface="굴림체" pitchFamily="49" charset="-127"/>
                <a:ea typeface="굴림체" pitchFamily="49" charset="-127"/>
              </a:rPr>
              <a:t>함수는 </a:t>
            </a:r>
            <a:r>
              <a:rPr lang="en-US" altLang="ko-KR" sz="2000">
                <a:solidFill>
                  <a:srgbClr val="000066"/>
                </a:solidFill>
                <a:latin typeface="굴림체" pitchFamily="49" charset="-127"/>
                <a:ea typeface="굴림체" pitchFamily="49" charset="-127"/>
              </a:rPr>
              <a:t>10g</a:t>
            </a:r>
            <a:r>
              <a:rPr lang="ko-KR" altLang="en-US" sz="2000">
                <a:solidFill>
                  <a:srgbClr val="000066"/>
                </a:solidFill>
                <a:latin typeface="굴림체" pitchFamily="49" charset="-127"/>
                <a:ea typeface="굴림체" pitchFamily="49" charset="-127"/>
              </a:rPr>
              <a:t>에서 추가됨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</p:txBody>
      </p:sp>
      <p:graphicFrame>
        <p:nvGraphicFramePr>
          <p:cNvPr id="1352879" name="Group 175"/>
          <p:cNvGraphicFramePr>
            <a:graphicFrameLocks noGrp="1"/>
          </p:cNvGraphicFramePr>
          <p:nvPr/>
        </p:nvGraphicFramePr>
        <p:xfrm>
          <a:off x="1128713" y="5060950"/>
          <a:ext cx="12144375" cy="4771564"/>
        </p:xfrm>
        <a:graphic>
          <a:graphicData uri="http://schemas.openxmlformats.org/drawingml/2006/table">
            <a:tbl>
              <a:tblPr/>
              <a:tblGrid>
                <a:gridCol w="1465262"/>
                <a:gridCol w="4503738"/>
                <a:gridCol w="1465262"/>
                <a:gridCol w="4710113"/>
              </a:tblGrid>
              <a:tr h="4099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패턴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의 미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패턴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의 미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</a:tr>
              <a:tr h="4099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^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시작 문자열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|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또는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99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$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종결 문자열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\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제외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패턴문자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99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?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앞의 문자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/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식 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0, 1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[ ]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문자의 범위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[0-9]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3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+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앞의 문자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/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식 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1, ∞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{ }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반복 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{n}, {n,}, {</a:t>
                      </a:r>
                      <a:r>
                        <a:rPr kumimoji="1" lang="en-US" altLang="ko-KR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n,m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}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3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*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앞의 문자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/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식 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0, 1, ∞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 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식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작은 그룹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3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어떠한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(any)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문자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\n, \t, ..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개행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탭 등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3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\d, \D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[0-9], [^0-9]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\w, \W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문자 및 숫자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[0-9a-zA-Z_]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(Regular Expression)</a:t>
            </a:r>
          </a:p>
        </p:txBody>
      </p:sp>
      <p:graphicFrame>
        <p:nvGraphicFramePr>
          <p:cNvPr id="1358868" name="Group 20"/>
          <p:cNvGraphicFramePr>
            <a:graphicFrameLocks noGrp="1"/>
          </p:cNvGraphicFramePr>
          <p:nvPr/>
        </p:nvGraphicFramePr>
        <p:xfrm>
          <a:off x="1128713" y="1317625"/>
          <a:ext cx="12144595" cy="2004148"/>
        </p:xfrm>
        <a:graphic>
          <a:graphicData uri="http://schemas.openxmlformats.org/drawingml/2006/table">
            <a:tbl>
              <a:tblPr/>
              <a:tblGrid>
                <a:gridCol w="3351188"/>
                <a:gridCol w="8793407"/>
              </a:tblGrid>
              <a:tr h="10014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REGEXP_LIKE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패턴을 사용하여 </a:t>
                      </a:r>
                      <a:r>
                        <a:rPr kumimoji="1" lang="en-US" altLang="ko-KR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str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을 검증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 </a:t>
                      </a:r>
                      <a:r>
                        <a:rPr kumimoji="1" lang="en-US" altLang="ko-KR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str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pattern [, opt] 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2134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[opt]  c: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대소문자 구분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 </a:t>
                      </a:r>
                      <a:r>
                        <a:rPr kumimoji="1" lang="en-US" altLang="ko-KR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i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 :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대소문자 구분 </a:t>
                      </a:r>
                      <a:r>
                        <a:rPr kumimoji="1" lang="ko-KR" altLang="en-US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안함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 m :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다중 행 검색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58859" name="Rectangle 11"/>
          <p:cNvSpPr>
            <a:spLocks noChangeArrowheads="1"/>
          </p:cNvSpPr>
          <p:nvPr/>
        </p:nvSpPr>
        <p:spPr bwMode="blackWhite">
          <a:xfrm>
            <a:off x="1119188" y="6648450"/>
            <a:ext cx="12091987" cy="31750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상품 이름 중에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삼성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'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이라는 말이 있고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숫자 두 개가 같이 있는 상품의 </a:t>
            </a:r>
          </a:p>
          <a:p>
            <a:pPr defTabSz="282575">
              <a:defRPr/>
            </a:pP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 상품코드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판매가를 검색하시오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358861" name="Rectangle 13"/>
          <p:cNvSpPr>
            <a:spLocks noChangeArrowheads="1"/>
          </p:cNvSpPr>
          <p:nvPr/>
        </p:nvSpPr>
        <p:spPr bwMode="blackWhite">
          <a:xfrm>
            <a:off x="1128713" y="3586163"/>
            <a:ext cx="12091987" cy="28352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회원 중에 성이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김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이고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성 다음에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성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또는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형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 있는 회원을 검색</a:t>
            </a:r>
          </a:p>
          <a:p>
            <a:pPr defTabSz="282575">
              <a:buFontTx/>
              <a:buChar char="-"/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SELECT MEM_ID           AS "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ID"</a:t>
            </a: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, MEM_NAME         AS "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회원명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FROM   MEMBER  </a:t>
            </a: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WHERE  REGEXP_LIKE(MEM_NAME, '^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김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성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|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형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)');</a:t>
            </a:r>
          </a:p>
        </p:txBody>
      </p:sp>
      <p:sp>
        <p:nvSpPr>
          <p:cNvPr id="235535" name="TextBox 5"/>
          <p:cNvSpPr txBox="1">
            <a:spLocks noChangeArrowheads="1"/>
          </p:cNvSpPr>
          <p:nvPr/>
        </p:nvSpPr>
        <p:spPr bwMode="auto">
          <a:xfrm>
            <a:off x="1368425" y="7896225"/>
            <a:ext cx="588962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PROD_ID        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ID"</a:t>
            </a: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PROD_NAME      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PROD</a:t>
            </a: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 REGEXP_LIKE(PROD_NAME, '^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삼성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.*\d\d');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(Regular Expression)</a:t>
            </a:r>
          </a:p>
        </p:txBody>
      </p:sp>
      <p:graphicFrame>
        <p:nvGraphicFramePr>
          <p:cNvPr id="1363985" name="Group 17"/>
          <p:cNvGraphicFramePr>
            <a:graphicFrameLocks noGrp="1"/>
          </p:cNvGraphicFramePr>
          <p:nvPr/>
        </p:nvGraphicFramePr>
        <p:xfrm>
          <a:off x="1128713" y="1317625"/>
          <a:ext cx="12144595" cy="1634778"/>
        </p:xfrm>
        <a:graphic>
          <a:graphicData uri="http://schemas.openxmlformats.org/drawingml/2006/table">
            <a:tbl>
              <a:tblPr/>
              <a:tblGrid>
                <a:gridCol w="3978959"/>
                <a:gridCol w="8165636"/>
              </a:tblGrid>
              <a:tr h="163477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REGEXP_SUBSTR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패턴에 맞는 문자열을 반환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 </a:t>
                      </a:r>
                      <a:r>
                        <a:rPr kumimoji="1" lang="en-US" altLang="ko-KR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str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pattern [, pos [, occur [, opt]]]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 pos :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시작위치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 occur : </a:t>
                      </a:r>
                      <a:r>
                        <a:rPr kumimoji="1" lang="ko-KR" altLang="en-US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몇번째</a:t>
                      </a:r>
                      <a:endParaRPr kumimoji="1" lang="ko-KR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63979" name="Rectangle 11"/>
          <p:cNvSpPr>
            <a:spLocks noChangeArrowheads="1"/>
          </p:cNvSpPr>
          <p:nvPr/>
        </p:nvSpPr>
        <p:spPr bwMode="blackWhite">
          <a:xfrm>
            <a:off x="1119188" y="6421438"/>
            <a:ext cx="12091987" cy="37417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회원테이블에서 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이메일주소를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근거로 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이메일아이디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 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이메일서버로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 구분하여 검색하시오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(Alias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는 회원이름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이메일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이메일아이디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이메일서버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363980" name="Rectangle 12"/>
          <p:cNvSpPr>
            <a:spLocks noChangeArrowheads="1"/>
          </p:cNvSpPr>
          <p:nvPr/>
        </p:nvSpPr>
        <p:spPr bwMode="blackWhite">
          <a:xfrm>
            <a:off x="1128713" y="3244850"/>
            <a:ext cx="12091987" cy="28352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SELECT REGEXP_SUBSTR('Java Flex Oracle', '[^ ]+')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</a:rPr>
              <a:t>      FROM DUAL;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</a:rPr>
              <a:t> SELECT REGEXP_SUBSTR('Java Flex Oracle', '[^ ]+', 1, 3)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</a:rPr>
              <a:t>      FROM DUAL;</a:t>
            </a:r>
          </a:p>
        </p:txBody>
      </p:sp>
      <p:sp>
        <p:nvSpPr>
          <p:cNvPr id="236557" name="TextBox 5"/>
          <p:cNvSpPr txBox="1">
            <a:spLocks noChangeArrowheads="1"/>
          </p:cNvSpPr>
          <p:nvPr/>
        </p:nvSpPr>
        <p:spPr bwMode="auto">
          <a:xfrm>
            <a:off x="5184775" y="7556500"/>
            <a:ext cx="7929563" cy="163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MEM_NAME                           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회원이름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MEM_MAIL                           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이메일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REGEXP_SUBSTR(MEM_MAIL, '[^@]+')   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이메일아이디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REGEXP_SUBSTR(MEM_MAIL, '[^@]+',1,2)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이메일서버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MEMBER;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(Regular Expression)</a:t>
            </a:r>
          </a:p>
        </p:txBody>
      </p:sp>
      <p:graphicFrame>
        <p:nvGraphicFramePr>
          <p:cNvPr id="1365014" name="Group 22"/>
          <p:cNvGraphicFramePr>
            <a:graphicFrameLocks noGrp="1"/>
          </p:cNvGraphicFramePr>
          <p:nvPr/>
        </p:nvGraphicFramePr>
        <p:xfrm>
          <a:off x="1128713" y="1317625"/>
          <a:ext cx="12144595" cy="2210842"/>
        </p:xfrm>
        <a:graphic>
          <a:graphicData uri="http://schemas.openxmlformats.org/drawingml/2006/table">
            <a:tbl>
              <a:tblPr/>
              <a:tblGrid>
                <a:gridCol w="3978959"/>
                <a:gridCol w="8165636"/>
              </a:tblGrid>
              <a:tr h="221084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REGEXP_REPLACE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패턴에 맞는 문자열을 다른 문자로 변환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패턴에 맞지 않는 경우 원본을 리턴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 </a:t>
                      </a:r>
                      <a:r>
                        <a:rPr kumimoji="1" lang="en-US" altLang="ko-KR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str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pattern [,replace [, pos [, occur [,opt]]]])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  replace :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바꿀 문자열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65011" name="Rectangle 19"/>
          <p:cNvSpPr>
            <a:spLocks noChangeArrowheads="1"/>
          </p:cNvSpPr>
          <p:nvPr/>
        </p:nvSpPr>
        <p:spPr bwMode="blackWhite">
          <a:xfrm>
            <a:off x="1119188" y="6988175"/>
            <a:ext cx="12091987" cy="34036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회원테이블에서 주민번호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1 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컬럼을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기준으로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xx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월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xx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일 형식으로 </a:t>
            </a:r>
          </a:p>
          <a:p>
            <a:pPr defTabSz="282575">
              <a:defRPr/>
            </a:pP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조회하시오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.(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회원명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주민번호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1,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생일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365012" name="Rectangle 20"/>
          <p:cNvSpPr>
            <a:spLocks noChangeArrowheads="1"/>
          </p:cNvSpPr>
          <p:nvPr/>
        </p:nvSpPr>
        <p:spPr bwMode="blackWhite">
          <a:xfrm>
            <a:off x="1128713" y="3813175"/>
            <a:ext cx="12091987" cy="29495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SELECT REGEXP_REPLACE('Java Flex Oracle', '[^ ]+','C++')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</a:rPr>
              <a:t>      FROM DUAL;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</a:rPr>
              <a:t> SELECT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</a:rPr>
              <a:t>         REGEXP_REPLACE('Java Flex Oracle', '[^ ]+', 'C++', 1, 2)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</a:rPr>
              <a:t>      FROM DUAL;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ChangeArrowheads="1"/>
          </p:cNvSpPr>
          <p:nvPr/>
        </p:nvSpPr>
        <p:spPr bwMode="blackWhite">
          <a:xfrm>
            <a:off x="1147763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(Regular Expression)</a:t>
            </a:r>
          </a:p>
        </p:txBody>
      </p:sp>
      <p:graphicFrame>
        <p:nvGraphicFramePr>
          <p:cNvPr id="1362957" name="Group 13"/>
          <p:cNvGraphicFramePr>
            <a:graphicFrameLocks noGrp="1"/>
          </p:cNvGraphicFramePr>
          <p:nvPr/>
        </p:nvGraphicFramePr>
        <p:xfrm>
          <a:off x="1128713" y="1317625"/>
          <a:ext cx="12144595" cy="2426866"/>
        </p:xfrm>
        <a:graphic>
          <a:graphicData uri="http://schemas.openxmlformats.org/drawingml/2006/table">
            <a:tbl>
              <a:tblPr/>
              <a:tblGrid>
                <a:gridCol w="3351188"/>
                <a:gridCol w="8793407"/>
              </a:tblGrid>
              <a:tr h="242686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REGEXP_INSTR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패턴에 맞는 문자열의 위치 반환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패턴을 찾지 못한 경우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0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반환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( </a:t>
                      </a:r>
                      <a:r>
                        <a:rPr kumimoji="1" lang="en-US" altLang="ko-KR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str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pattern [, pos [, occur [,</a:t>
                      </a:r>
                      <a:r>
                        <a:rPr kumimoji="1" lang="en-US" altLang="ko-KR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retopt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 [, opt]]]]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  [</a:t>
                      </a:r>
                      <a:r>
                        <a:rPr kumimoji="1" lang="en-US" altLang="ko-KR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retopt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] 0 :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시작위치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, 1 :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일치하는 </a:t>
                      </a:r>
                      <a:r>
                        <a:rPr kumimoji="1" lang="ko-KR" altLang="en-US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중고딕" pitchFamily="18" charset="-127"/>
                          <a:ea typeface="HY중고딕" pitchFamily="18" charset="-127"/>
                        </a:rPr>
                        <a:t>마지막위치</a:t>
                      </a:r>
                      <a:endParaRPr kumimoji="1" lang="ko-KR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62956" name="Rectangle 12"/>
          <p:cNvSpPr>
            <a:spLocks noChangeArrowheads="1"/>
          </p:cNvSpPr>
          <p:nvPr/>
        </p:nvSpPr>
        <p:spPr bwMode="blackWhite">
          <a:xfrm>
            <a:off x="1128713" y="4040188"/>
            <a:ext cx="12144375" cy="37433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</a:rPr>
              <a:t>SELECT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    REGEXP_INSTR('JAVA Flex Oracle','[</a:t>
            </a:r>
            <a:r>
              <a:rPr lang="en-US" altLang="ko-KR" sz="2000" err="1">
                <a:latin typeface="HY중고딕" pitchFamily="18" charset="-127"/>
              </a:rPr>
              <a:t>ae</a:t>
            </a:r>
            <a:r>
              <a:rPr lang="en-US" altLang="ko-KR" sz="2000">
                <a:latin typeface="HY중고딕" pitchFamily="18" charset="-127"/>
              </a:rPr>
              <a:t>]') RESULT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  FROM DUAL;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</a:rPr>
              <a:t> SELECT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    REGEXP_INSTR('JAVA Flex Oracle','[</a:t>
            </a:r>
            <a:r>
              <a:rPr lang="en-US" altLang="ko-KR" sz="2000" err="1">
                <a:latin typeface="HY중고딕" pitchFamily="18" charset="-127"/>
              </a:rPr>
              <a:t>ae</a:t>
            </a:r>
            <a:r>
              <a:rPr lang="en-US" altLang="ko-KR" sz="2000">
                <a:latin typeface="HY중고딕" pitchFamily="18" charset="-127"/>
              </a:rPr>
              <a:t>]', 1, 1, 0, '</a:t>
            </a:r>
            <a:r>
              <a:rPr lang="en-US" altLang="ko-KR" sz="2000" err="1">
                <a:latin typeface="HY중고딕" pitchFamily="18" charset="-127"/>
              </a:rPr>
              <a:t>i</a:t>
            </a:r>
            <a:r>
              <a:rPr lang="en-US" altLang="ko-KR" sz="2000">
                <a:latin typeface="HY중고딕" pitchFamily="18" charset="-127"/>
              </a:rPr>
              <a:t>') RESULT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 FROM DUAL;</a:t>
            </a:r>
          </a:p>
        </p:txBody>
      </p:sp>
      <p:sp>
        <p:nvSpPr>
          <p:cNvPr id="1362958" name="Rectangle 14"/>
          <p:cNvSpPr>
            <a:spLocks noChangeArrowheads="1"/>
          </p:cNvSpPr>
          <p:nvPr/>
        </p:nvSpPr>
        <p:spPr bwMode="blackWhite">
          <a:xfrm>
            <a:off x="1119188" y="8008938"/>
            <a:ext cx="12091987" cy="22701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상품명에  숫자가 들어 있지 않은 것을 </a:t>
            </a: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출력하시오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? (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판매가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38605" name="TextBox 5"/>
          <p:cNvSpPr txBox="1">
            <a:spLocks noChangeArrowheads="1"/>
          </p:cNvSpPr>
          <p:nvPr/>
        </p:nvSpPr>
        <p:spPr bwMode="auto">
          <a:xfrm>
            <a:off x="6336804" y="8424863"/>
            <a:ext cx="7842250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PROD_ID      AS 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PROD_NAME    AS 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PROD_SALE    AS 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판매가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REGEXP_INSTR(PROD_NAME, '\d') AS "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포함된 숫자위치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없으면 </a:t>
            </a:r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0)"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PROD</a:t>
            </a:r>
          </a:p>
          <a:p>
            <a:r>
              <a:rPr lang="en-US" altLang="ko-KR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 REGEXP_INSTR(PROD_NAME,'\d') = 0;</a:t>
            </a:r>
            <a:endParaRPr lang="ko-KR" altLang="en-US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한 개의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조회</a:t>
            </a:r>
          </a:p>
        </p:txBody>
      </p:sp>
      <p:sp>
        <p:nvSpPr>
          <p:cNvPr id="419843" name="Rectangle 3"/>
          <p:cNvSpPr>
            <a:spLocks noChangeArrowheads="1"/>
          </p:cNvSpPr>
          <p:nvPr/>
        </p:nvSpPr>
        <p:spPr bwMode="blackWhite">
          <a:xfrm>
            <a:off x="1117600" y="1200150"/>
            <a:ext cx="12090400" cy="13208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회원테이블 전체를 조회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* FROM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member;</a:t>
            </a:r>
            <a:endParaRPr lang="en-US" altLang="ko-KR" sz="2000" b="0">
              <a:latin typeface="HY중고딕" pitchFamily="18" charset="-127"/>
            </a:endParaRPr>
          </a:p>
        </p:txBody>
      </p:sp>
      <p:sp>
        <p:nvSpPr>
          <p:cNvPr id="419847" name="Rectangle 7"/>
          <p:cNvSpPr>
            <a:spLocks noChangeArrowheads="1"/>
          </p:cNvSpPr>
          <p:nvPr/>
        </p:nvSpPr>
        <p:spPr bwMode="blackWhite">
          <a:xfrm>
            <a:off x="1117600" y="2627313"/>
            <a:ext cx="12090400" cy="34940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회원테이블에서 회원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회원명만 선택 조회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간단한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SQL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문이다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' * '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을 사용하여 조회할 수도 있고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각각의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컬럼을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지정하여 조회 할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수도 있다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FROM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member;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419850" name="Rectangle 10"/>
          <p:cNvSpPr>
            <a:spLocks noChangeArrowheads="1"/>
          </p:cNvSpPr>
          <p:nvPr/>
        </p:nvSpPr>
        <p:spPr bwMode="blackWhite">
          <a:xfrm>
            <a:off x="1119188" y="6240463"/>
            <a:ext cx="12091987" cy="32400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기본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컬럼명으로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조회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회원테이블의 회원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주민등록번호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성명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생일 조회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mem_regno1, mem_regno2,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mem_bir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FROM member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ORDER BY mem_regno1,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mem_regno2;</a:t>
            </a:r>
            <a:endParaRPr lang="en-US" altLang="ko-KR" sz="20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670" name="Rectangle 6"/>
          <p:cNvSpPr>
            <a:spLocks noChangeArrowheads="1"/>
          </p:cNvSpPr>
          <p:nvPr/>
        </p:nvSpPr>
        <p:spPr bwMode="blackWhite">
          <a:xfrm>
            <a:off x="1119188" y="1200150"/>
            <a:ext cx="12091987" cy="86407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주민등록번호 편집 및 생일구분 치환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타이틀 변경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사원테이블에서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사번과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주민등록번호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성명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생년월일을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주민등록번호 순으로 조회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같은 내용의 조회를 약간의 함수와 더불어 좀더 다른 표현의 조회가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가능하다는 것을 알 수 있다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 </a:t>
            </a: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-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회원테이블의 회원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주민등록번호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치환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A-B),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성명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생일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(Conversion)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조회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ID,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mem_regno1 || '-' ||mem_regno2 "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주민등록번호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",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AS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성명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TO_CHAR(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mem_bir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'YYYY-MM-DD')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생일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FROM member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ORDER BY mem_regno1,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mem_regno2;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40643" name="Rectangle 7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한 개의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조회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/>
          <p:cNvSpPr txBox="1">
            <a:spLocks noChangeArrowheads="1"/>
          </p:cNvSpPr>
          <p:nvPr/>
        </p:nvSpPr>
        <p:spPr bwMode="auto">
          <a:xfrm>
            <a:off x="0" y="0"/>
            <a:ext cx="96154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3. </a:t>
            </a:r>
            <a:r>
              <a:rPr lang="ko-KR" altLang="en-US" sz="24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관계형 데이터베이스 모델</a:t>
            </a:r>
            <a:endParaRPr lang="ko-KR" altLang="en-US" sz="2400">
              <a:solidFill>
                <a:srgbClr val="CCCCFF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479425" y="1204913"/>
            <a:ext cx="12985750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60000"/>
              </a:lnSpc>
              <a:buFont typeface="Wingdings" pitchFamily="2" charset="2"/>
              <a:buChar char="§"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현재 가장 많이 사용되는 데이터베이스 모델</a:t>
            </a:r>
          </a:p>
          <a:p>
            <a:pPr marL="720725" lvl="1" indent="-263525">
              <a:lnSpc>
                <a:spcPct val="160000"/>
              </a:lnSpc>
              <a:buFont typeface="Wingdings" pitchFamily="2" charset="2"/>
              <a:buChar char="§"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데이터가 최소한의 의미를 가지는 테이블 형태들로 표현</a:t>
            </a:r>
          </a:p>
          <a:p>
            <a:pPr marL="720725" lvl="1" indent="-263525">
              <a:lnSpc>
                <a:spcPct val="160000"/>
              </a:lnSpc>
              <a:buFont typeface="Wingdings" pitchFamily="2" charset="2"/>
              <a:buChar char="§"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사용자가 데이터를 쉽게 다룰 수 있도록 해주는 질의어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(SQL)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를 제공</a:t>
            </a:r>
          </a:p>
          <a:p>
            <a:pPr marL="720725" lvl="1" indent="-263525">
              <a:lnSpc>
                <a:spcPct val="160000"/>
              </a:lnSpc>
              <a:buFont typeface="Wingdings" pitchFamily="2" charset="2"/>
              <a:buChar char="§"/>
            </a:pP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SQL </a:t>
            </a:r>
          </a:p>
          <a:p>
            <a:pPr marL="720725" lvl="1" indent="-263525">
              <a:lnSpc>
                <a:spcPct val="160000"/>
              </a:lnSpc>
              <a:buFont typeface="Wingdings" pitchFamily="2" charset="2"/>
              <a:buNone/>
            </a:pP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	⇒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자연어에 가까운 문법 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–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배우기 쉬운 장점</a:t>
            </a:r>
          </a:p>
          <a:p>
            <a:pPr marL="720725" lvl="1" indent="-263525">
              <a:lnSpc>
                <a:spcPct val="160000"/>
              </a:lnSpc>
              <a:buFont typeface="Wingdings" pitchFamily="2" charset="2"/>
              <a:buNone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	⇒ 데이터를 어떻게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(how)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가져올 것인가 대신에 어떤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(what)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데이터를 원하는지만 기술 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–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사용자나 개발자의 입장에서 데이터를 다루는 작업이 매우 단순해짐</a:t>
            </a:r>
          </a:p>
          <a:p>
            <a:pPr marL="720725" lvl="1" indent="-263525">
              <a:lnSpc>
                <a:spcPct val="160000"/>
              </a:lnSpc>
              <a:buFont typeface="Wingdings" pitchFamily="2" charset="2"/>
              <a:buNone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	⇒ 명령어나 문법이 표준화되어 있음 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–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대부분의 명령어는 모든 관계형 데이터베이스 제품에서 공통적으로 사용 가능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47" name="Rectangle 1039"/>
          <p:cNvSpPr>
            <a:spLocks noChangeArrowheads="1"/>
          </p:cNvSpPr>
          <p:nvPr/>
        </p:nvSpPr>
        <p:spPr bwMode="blackWhite">
          <a:xfrm>
            <a:off x="1119188" y="1200150"/>
            <a:ext cx="12091987" cy="89916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 중에 분류가 피혁 잡화인 상품을 조회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피혁잡화의 분류코드는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'P301'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상품분류 테이블은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조회 시점에서 조건을 주는 경우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첫번째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방법의 조회면 충분하지만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조회가 가능한 타 방법을 열거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IN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이나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EXISTS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는  해당 컬럼에 여러 조건을 만족시켜야 할 때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주로 사용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EXISTS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함수는  부 질의를 매개변수로 받아서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만약 이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부질의가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하나 이상의 행들을 돌려주면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true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를 돌려준다</a:t>
            </a: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prod_lgu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FROM prod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WHERE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prod_lgu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=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'P301';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41667" name="Rectangle 1047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한 개의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조회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691" name="Rectangle 3"/>
          <p:cNvSpPr>
            <a:spLocks noChangeArrowheads="1"/>
          </p:cNvSpPr>
          <p:nvPr/>
        </p:nvSpPr>
        <p:spPr bwMode="blackWhite">
          <a:xfrm>
            <a:off x="1119188" y="1330325"/>
            <a:ext cx="12091987" cy="85105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prod_lgu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FROM prod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WHERE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prod_lgu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IN ('P301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');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prod_lgu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FROM prod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WHERE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prod_lgu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IN ( 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lprod_gu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                       FROM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                     WHERE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lprod_nm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= 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피혁잡화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);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prod_lgu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FROM prod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WHERE EXISTS ( 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lprod_gu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               FROM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            WHERE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=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prod.prod_lgu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                 AND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lprod_gu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= 'P301'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);</a:t>
            </a:r>
            <a:endParaRPr lang="en-US" altLang="ko-KR" sz="2000" b="0">
              <a:latin typeface="HY중고딕" pitchFamily="18" charset="-127"/>
            </a:endParaRPr>
          </a:p>
        </p:txBody>
      </p:sp>
      <p:sp>
        <p:nvSpPr>
          <p:cNvPr id="242691" name="Rectangle 4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한 개의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조회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62" name="Rectangle 6"/>
          <p:cNvSpPr>
            <a:spLocks noChangeArrowheads="1"/>
          </p:cNvSpPr>
          <p:nvPr/>
        </p:nvSpPr>
        <p:spPr bwMode="blackWhite">
          <a:xfrm>
            <a:off x="1119188" y="1282700"/>
            <a:ext cx="12091987" cy="85582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대흥동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우편번호를 조회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우편번호 테이블은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ziptb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LIKE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문은 중간글자나 한두 글자만으로 해당 내용을 찾는 조건으로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사용</a:t>
            </a: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SELECT ZIPCODE                          AS "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우편번호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, SIDO || ' ' || GUGUN || ' ' || DONG AS "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주소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, BUNJI                            AS "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번지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FROM   ZIPTB </a:t>
            </a:r>
          </a:p>
          <a:p>
            <a:pPr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WHERE  DONG LIKE '%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대흥동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%';</a:t>
            </a:r>
            <a:endParaRPr lang="en-US" altLang="ko-KR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algn="ctr"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본인의 주거지 우편번호  확인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43715" name="Rectangle 14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한 개의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조회</a:t>
            </a:r>
          </a:p>
        </p:txBody>
      </p:sp>
      <p:sp>
        <p:nvSpPr>
          <p:cNvPr id="243716" name="TextBox 3"/>
          <p:cNvSpPr txBox="1">
            <a:spLocks noChangeArrowheads="1"/>
          </p:cNvSpPr>
          <p:nvPr/>
        </p:nvSpPr>
        <p:spPr bwMode="auto">
          <a:xfrm>
            <a:off x="5256213" y="6761163"/>
            <a:ext cx="6908800" cy="163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ZIPCODE                        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우편번호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SIDO || ' ' || GUGUN || ' ' || DONG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주소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BUNJI                            AS "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번지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ZIPTB </a:t>
            </a:r>
          </a:p>
          <a:p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 DONG LIKE '%</a:t>
            </a:r>
            <a:r>
              <a:rPr lang="ko-KR" altLang="en-US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한솔동</a:t>
            </a:r>
            <a:r>
              <a:rPr lang="en-US" altLang="ko-KR" sz="20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%';</a:t>
            </a:r>
            <a:endParaRPr lang="ko-KR" altLang="en-US" sz="20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716" name="Rectangle 4"/>
          <p:cNvSpPr>
            <a:spLocks noChangeArrowheads="1"/>
          </p:cNvSpPr>
          <p:nvPr/>
        </p:nvSpPr>
        <p:spPr bwMode="blackWhite">
          <a:xfrm>
            <a:off x="1117600" y="1200150"/>
            <a:ext cx="12090400" cy="91217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상품마스터에서 판매가가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200,000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원에서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400,000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원 사이에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있는 상품을 판매가가 높은 순서로 조회</a:t>
            </a:r>
          </a:p>
          <a:p>
            <a:pPr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>
              <a:defRPr/>
            </a:pPr>
            <a:endParaRPr lang="en-US" altLang="ko-KR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endParaRPr lang="en-US" altLang="ko-KR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endParaRPr lang="en-US" altLang="ko-KR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endParaRPr lang="en-US" altLang="ko-KR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endParaRPr lang="en-US" altLang="ko-KR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endParaRPr lang="en-US" altLang="ko-KR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endParaRPr lang="en-US" altLang="ko-KR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어떤 범위의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조건시에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보통 부등호를 자주 사용한다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여러 경우 중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범위사이의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조건이라면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BETWEEN ~ AND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를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사용함으로써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SQL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문이 간결해진다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</a:t>
            </a: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44739" name="Rectangle 5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한 개의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조회</a:t>
            </a:r>
          </a:p>
        </p:txBody>
      </p:sp>
      <p:sp>
        <p:nvSpPr>
          <p:cNvPr id="244740" name="TextBox 3"/>
          <p:cNvSpPr txBox="1">
            <a:spLocks noChangeArrowheads="1"/>
          </p:cNvSpPr>
          <p:nvPr/>
        </p:nvSpPr>
        <p:spPr bwMode="auto">
          <a:xfrm>
            <a:off x="7777163" y="3168650"/>
            <a:ext cx="4883150" cy="224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SELECT   PROD_ID      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PROD_NAME    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PROD_SALE    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판매가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FROM     PROD</a:t>
            </a:r>
          </a:p>
          <a:p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WHERE    PROD_SALE &gt;= 200000</a:t>
            </a:r>
          </a:p>
          <a:p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AND      PROD_SALE &lt;= 400000</a:t>
            </a:r>
          </a:p>
          <a:p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ORDER BY PROD_SALE DESC;</a:t>
            </a:r>
            <a:endParaRPr lang="ko-KR" altLang="en-US" sz="2000">
              <a:solidFill>
                <a:srgbClr val="800000"/>
              </a:solidFill>
              <a:latin typeface="HY중고딕" pitchFamily="18" charset="-127"/>
            </a:endParaRPr>
          </a:p>
        </p:txBody>
      </p:sp>
      <p:sp>
        <p:nvSpPr>
          <p:cNvPr id="244741" name="TextBox 4"/>
          <p:cNvSpPr txBox="1">
            <a:spLocks noChangeArrowheads="1"/>
          </p:cNvSpPr>
          <p:nvPr/>
        </p:nvSpPr>
        <p:spPr bwMode="auto">
          <a:xfrm>
            <a:off x="6696075" y="7345363"/>
            <a:ext cx="5757863" cy="193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SELECT   PROD_ID      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PROD_NAME    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PROD_SALE    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판매가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FROM     PROD</a:t>
            </a:r>
          </a:p>
          <a:p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WHERE    PROD_SALE BETWEEN 200000 AND 400000</a:t>
            </a:r>
          </a:p>
          <a:p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ORDER BY PROD_SALE DESC;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ko-KR" altLang="en-US" sz="2000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테이블 조인</a:t>
            </a:r>
            <a:r>
              <a:rPr lang="en-US" altLang="ko-KR" sz="2000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(TABLE JOIN)</a:t>
            </a: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420886" name="Rectangle 22"/>
          <p:cNvSpPr>
            <a:spLocks noChangeArrowheads="1"/>
          </p:cNvSpPr>
          <p:nvPr/>
        </p:nvSpPr>
        <p:spPr bwMode="blackWhite">
          <a:xfrm>
            <a:off x="1117600" y="1296988"/>
            <a:ext cx="12090400" cy="18351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RDB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핵심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관계형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DB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가장 큰 장점은 많은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을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JOIN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하여 원하는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결과를 도출하는데 있다</a:t>
            </a:r>
          </a:p>
        </p:txBody>
      </p:sp>
      <p:graphicFrame>
        <p:nvGraphicFramePr>
          <p:cNvPr id="1251381" name="Group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584910778"/>
              </p:ext>
            </p:extLst>
          </p:nvPr>
        </p:nvGraphicFramePr>
        <p:xfrm>
          <a:off x="792163" y="3313113"/>
          <a:ext cx="12144595" cy="6421300"/>
        </p:xfrm>
        <a:graphic>
          <a:graphicData uri="http://schemas.openxmlformats.org/drawingml/2006/table">
            <a:tbl>
              <a:tblPr/>
              <a:tblGrid>
                <a:gridCol w="3978959"/>
                <a:gridCol w="8165636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Join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종류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설 명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</a:tr>
              <a:tr h="92568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Cartesian Product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모든 가능한 행들의 조합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0864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Equi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Join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조건이 일치하는 </a:t>
                      </a:r>
                      <a:r>
                        <a:rPr kumimoji="1" lang="ko-KR" altLang="en-US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컬럼을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1" lang="ko-KR" altLang="en-US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매칭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주로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PK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와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FK)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 Simple Join)=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내부조인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(INNER JOIN)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418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Non-</a:t>
                      </a:r>
                      <a:r>
                        <a:rPr kumimoji="1" lang="en-US" altLang="ko-KR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Equi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Join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조건절에서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JOIN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조건이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'='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 아닌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다른 연산기호로 주어지는 경우</a:t>
                      </a:r>
                      <a:endParaRPr kumimoji="1" lang="en-US" altLang="ko-KR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('&lt;', BETWEEN a AND b)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2814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Outer Join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조건이 일치하지 않더라도 모든 행들을 검색하고자 할 때 사용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(+)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로 표시한다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322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Self Join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한 테이블 내에서 </a:t>
                      </a:r>
                      <a:r>
                        <a:rPr kumimoji="1" lang="en-US" altLang="ko-KR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Join </a:t>
                      </a:r>
                      <a:r>
                        <a:rPr kumimoji="1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하는 경우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포인트가 5개인 별 4"/>
          <p:cNvSpPr/>
          <p:nvPr/>
        </p:nvSpPr>
        <p:spPr bwMode="auto">
          <a:xfrm>
            <a:off x="2548069" y="5328667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6" name="포인트가 5개인 별 5"/>
          <p:cNvSpPr/>
          <p:nvPr/>
        </p:nvSpPr>
        <p:spPr bwMode="auto">
          <a:xfrm>
            <a:off x="2906853" y="5328667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7" name="포인트가 5개인 별 6"/>
          <p:cNvSpPr/>
          <p:nvPr/>
        </p:nvSpPr>
        <p:spPr bwMode="auto">
          <a:xfrm>
            <a:off x="3266893" y="5328667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8" name="포인트가 5개인 별 7"/>
          <p:cNvSpPr/>
          <p:nvPr/>
        </p:nvSpPr>
        <p:spPr bwMode="auto">
          <a:xfrm>
            <a:off x="2728089" y="8280995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9" name="포인트가 5개인 별 8"/>
          <p:cNvSpPr/>
          <p:nvPr/>
        </p:nvSpPr>
        <p:spPr bwMode="auto">
          <a:xfrm>
            <a:off x="3086873" y="8280995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10" name="포인트가 5개인 별 9"/>
          <p:cNvSpPr/>
          <p:nvPr/>
        </p:nvSpPr>
        <p:spPr bwMode="auto">
          <a:xfrm>
            <a:off x="3446913" y="8280995"/>
            <a:ext cx="360040" cy="360040"/>
          </a:xfrm>
          <a:prstGeom prst="star5">
            <a:avLst/>
          </a:prstGeom>
          <a:solidFill>
            <a:srgbClr val="FF0066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자기 디스크 5"/>
          <p:cNvSpPr/>
          <p:nvPr/>
        </p:nvSpPr>
        <p:spPr bwMode="auto">
          <a:xfrm>
            <a:off x="1440260" y="288108"/>
            <a:ext cx="4248472" cy="4282583"/>
          </a:xfrm>
          <a:prstGeom prst="flowChartMagneticDisk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20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한준호</a:t>
            </a:r>
            <a:endParaRPr lang="en-US" altLang="ko-KR" sz="320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20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송선영</a:t>
            </a:r>
            <a:r>
              <a:rPr lang="en-US" altLang="ko-KR" sz="320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320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오동규</a:t>
            </a:r>
            <a:r>
              <a:rPr lang="en-US" altLang="ko-KR" sz="320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320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방한별</a:t>
            </a:r>
            <a:r>
              <a:rPr lang="en-US" altLang="ko-KR" sz="320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,</a:t>
            </a: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3200" b="1" i="0" u="none" strike="noStrike" cap="none" normalizeH="0" baseline="0" err="1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정홍</a:t>
            </a:r>
            <a:r>
              <a:rPr kumimoji="1" lang="ko-KR" altLang="en-US" sz="3200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익</a:t>
            </a:r>
            <a:endParaRPr kumimoji="1" lang="ko-KR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순서도: 자기 디스크 6"/>
          <p:cNvSpPr/>
          <p:nvPr/>
        </p:nvSpPr>
        <p:spPr bwMode="auto">
          <a:xfrm>
            <a:off x="7992988" y="288107"/>
            <a:ext cx="4248472" cy="4282583"/>
          </a:xfrm>
          <a:prstGeom prst="flowChartMagneticDisk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20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정소연</a:t>
            </a:r>
            <a:endParaRPr lang="en-US" altLang="ko-KR" sz="320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서희정</a:t>
            </a:r>
            <a:r>
              <a:rPr kumimoji="1" lang="en-US" altLang="ko-KR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1" lang="ko-KR" altLang="en-US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류은주</a:t>
            </a:r>
            <a:r>
              <a:rPr kumimoji="1" lang="en-US" altLang="ko-KR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320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정홍익</a:t>
            </a:r>
            <a:endParaRPr kumimoji="1" lang="en-US" altLang="ko-KR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863919380"/>
              </p:ext>
            </p:extLst>
          </p:nvPr>
        </p:nvGraphicFramePr>
        <p:xfrm>
          <a:off x="6840860" y="4320555"/>
          <a:ext cx="5088632" cy="5791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44316"/>
                <a:gridCol w="2544316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smtClean="0"/>
                        <a:t>한준호</a:t>
                      </a:r>
                      <a:endParaRPr lang="ko-KR" alt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smtClean="0"/>
                        <a:t>정소연</a:t>
                      </a:r>
                      <a:endParaRPr lang="ko-KR" altLang="en-US" sz="3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송선영</a:t>
                      </a:r>
                      <a:endParaRPr lang="ko-KR" alt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서희정</a:t>
                      </a:r>
                      <a:endParaRPr lang="ko-KR" altLang="en-US" sz="3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송선영</a:t>
                      </a:r>
                      <a:endParaRPr lang="ko-KR" alt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류은주</a:t>
                      </a:r>
                      <a:endParaRPr lang="ko-KR" altLang="en-US" sz="3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송선영</a:t>
                      </a:r>
                      <a:endParaRPr lang="ko-KR" alt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err="1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정홍익</a:t>
                      </a:r>
                      <a:endParaRPr lang="ko-KR" altLang="en-US" sz="3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오동규</a:t>
                      </a:r>
                      <a:endParaRPr lang="ko-KR" alt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서희정</a:t>
                      </a:r>
                      <a:endParaRPr lang="ko-KR" altLang="en-US" sz="3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오동규</a:t>
                      </a:r>
                      <a:endParaRPr lang="ko-KR" alt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류은주</a:t>
                      </a:r>
                      <a:endParaRPr lang="ko-KR" altLang="en-US" sz="3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오동규</a:t>
                      </a:r>
                      <a:endParaRPr lang="ko-KR" alt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err="1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정홍익</a:t>
                      </a:r>
                      <a:endParaRPr lang="ko-KR" altLang="en-US" sz="3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err="1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방한별</a:t>
                      </a:r>
                      <a:endParaRPr lang="ko-KR" alt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서희정</a:t>
                      </a:r>
                      <a:endParaRPr lang="ko-KR" altLang="en-US" sz="3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err="1" smtClean="0">
                          <a:solidFill>
                            <a:schemeClr val="tx1"/>
                          </a:solidFill>
                          <a:latin typeface="HY견고딕" pitchFamily="18" charset="-127"/>
                          <a:ea typeface="HY견고딕" pitchFamily="18" charset="-127"/>
                        </a:rPr>
                        <a:t>방한별</a:t>
                      </a:r>
                      <a:endParaRPr lang="ko-KR" alt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견고딕" pitchFamily="18" charset="-127"/>
                          <a:ea typeface="HY견고딕" pitchFamily="18" charset="-127"/>
                        </a:rPr>
                        <a:t>류은주</a:t>
                      </a:r>
                      <a:endParaRPr lang="ko-KR" altLang="en-US" sz="3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smtClean="0"/>
                        <a:t>…</a:t>
                      </a:r>
                      <a:endParaRPr lang="ko-KR" alt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smtClean="0"/>
                        <a:t>..</a:t>
                      </a:r>
                      <a:endParaRPr lang="ko-KR" altLang="en-US" sz="32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64196" y="5832723"/>
            <a:ext cx="5360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err="1" smtClean="0"/>
              <a:t>Cartessian</a:t>
            </a:r>
            <a:r>
              <a:rPr lang="en-US" altLang="ko-KR" sz="4400" smtClean="0"/>
              <a:t> Product</a:t>
            </a:r>
            <a:endParaRPr lang="ko-KR" altLang="en-US" sz="4400"/>
          </a:p>
        </p:txBody>
      </p:sp>
    </p:spTree>
    <p:extLst>
      <p:ext uri="{BB962C8B-B14F-4D97-AF65-F5344CB8AC3E}">
        <p14:creationId xmlns:p14="http://schemas.microsoft.com/office/powerpoint/2010/main" xmlns="" val="3325486562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JOIN</a:t>
            </a:r>
          </a:p>
        </p:txBody>
      </p:sp>
      <p:sp>
        <p:nvSpPr>
          <p:cNvPr id="1389571" name="Rectangle 3"/>
          <p:cNvSpPr>
            <a:spLocks noChangeArrowheads="1"/>
          </p:cNvSpPr>
          <p:nvPr/>
        </p:nvSpPr>
        <p:spPr bwMode="blackWhite">
          <a:xfrm>
            <a:off x="1117600" y="1296988"/>
            <a:ext cx="12090400" cy="30829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ANSI JOIN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- SQL/86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표준안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Oracle 9i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이전 버전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SQL/92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표준안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Oracle 9i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부터 지원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From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절에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Join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문을 사용하며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On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다음에 조건을 기술한다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표준이므로 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DBMS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에서도 적용된다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  <p:graphicFrame>
        <p:nvGraphicFramePr>
          <p:cNvPr id="1389602" name="Group 34"/>
          <p:cNvGraphicFramePr>
            <a:graphicFrameLocks noGrp="1"/>
          </p:cNvGraphicFramePr>
          <p:nvPr/>
        </p:nvGraphicFramePr>
        <p:xfrm>
          <a:off x="1128713" y="4605338"/>
          <a:ext cx="12144595" cy="4319542"/>
        </p:xfrm>
        <a:graphic>
          <a:graphicData uri="http://schemas.openxmlformats.org/drawingml/2006/table">
            <a:tbl>
              <a:tblPr/>
              <a:tblGrid>
                <a:gridCol w="3978959"/>
                <a:gridCol w="8165636"/>
              </a:tblGrid>
              <a:tr h="68258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Join 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종류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설 명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</a:tr>
              <a:tr h="68508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Cross Join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Cartesian Product 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와 동등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419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Natural Join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각 테이블에 동일한 이름의 </a:t>
                      </a:r>
                      <a:r>
                        <a:rPr kumimoji="1" lang="ko-KR" altLang="en-US" sz="32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컬럼이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존재 할 때  자동으로 조건이 적용된다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508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Inner Join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Equi</a:t>
                      </a: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Join </a:t>
                      </a:r>
                      <a:r>
                        <a:rPr kumimoji="1" lang="ko-KR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과 동등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258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Outer Join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 Left/ Right/ Full  Outer Join 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JOIN</a:t>
            </a:r>
          </a:p>
        </p:txBody>
      </p:sp>
      <p:sp>
        <p:nvSpPr>
          <p:cNvPr id="1386500" name="Rectangle 4"/>
          <p:cNvSpPr>
            <a:spLocks noChangeArrowheads="1"/>
          </p:cNvSpPr>
          <p:nvPr/>
        </p:nvSpPr>
        <p:spPr bwMode="blackWhite">
          <a:xfrm>
            <a:off x="1119188" y="2000250"/>
            <a:ext cx="12091987" cy="49879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Tx/>
              <a:buChar char="-"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다수개의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로부터 조합된 결과가 발생한다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 ( n * m )</a:t>
            </a:r>
          </a:p>
          <a:p>
            <a:pPr defTabSz="282575">
              <a:lnSpc>
                <a:spcPct val="110000"/>
              </a:lnSpc>
              <a:buFontTx/>
              <a:buChar char="-"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모든 행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모든 </a:t>
            </a:r>
            <a:r>
              <a:rPr lang="ko-KR" altLang="en-US" sz="2400" err="1">
                <a:latin typeface="HY중고딕" pitchFamily="18" charset="-127"/>
                <a:ea typeface="굴림체" pitchFamily="49" charset="-127"/>
              </a:rPr>
              <a:t>컬럼이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조합된다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특별한 목적 이외에는 사용되는 경우가  거의 없다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조인조건을 잘못 주었을 때도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Cartesian Product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가 발생한다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endParaRPr lang="en-US" altLang="ko-KR" sz="24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SELECT  *  FROM LPROD, PROD;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SELECT  COUNT(*)  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    FROM LPROD, PROD, BUYER;</a:t>
            </a:r>
          </a:p>
        </p:txBody>
      </p:sp>
      <p:grpSp>
        <p:nvGrpSpPr>
          <p:cNvPr id="247812" name="Group 7"/>
          <p:cNvGrpSpPr>
            <a:grpSpLocks/>
          </p:cNvGrpSpPr>
          <p:nvPr/>
        </p:nvGrpSpPr>
        <p:grpSpPr bwMode="auto">
          <a:xfrm>
            <a:off x="1147763" y="1317625"/>
            <a:ext cx="12001500" cy="568325"/>
            <a:chOff x="497" y="1200"/>
            <a:chExt cx="5200" cy="227"/>
          </a:xfrm>
        </p:grpSpPr>
        <p:sp>
          <p:nvSpPr>
            <p:cNvPr id="247814" name="Rectangle 5"/>
            <p:cNvSpPr>
              <a:spLocks noChangeArrowheads="1"/>
            </p:cNvSpPr>
            <p:nvPr/>
          </p:nvSpPr>
          <p:spPr bwMode="auto">
            <a:xfrm>
              <a:off x="497" y="1395"/>
              <a:ext cx="5200" cy="32"/>
            </a:xfrm>
            <a:prstGeom prst="rect">
              <a:avLst/>
            </a:prstGeom>
            <a:gradFill rotWithShape="0">
              <a:gsLst>
                <a:gs pos="0">
                  <a:srgbClr val="E8B354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HY중고딕" pitchFamily="18" charset="-127"/>
              </a:endParaRPr>
            </a:p>
          </p:txBody>
        </p:sp>
        <p:sp>
          <p:nvSpPr>
            <p:cNvPr id="247815" name="AutoShape 6"/>
            <p:cNvSpPr>
              <a:spLocks noChangeArrowheads="1"/>
            </p:cNvSpPr>
            <p:nvPr/>
          </p:nvSpPr>
          <p:spPr bwMode="auto">
            <a:xfrm>
              <a:off x="497" y="1200"/>
              <a:ext cx="2912" cy="227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F2D5A0"/>
                </a:gs>
                <a:gs pos="100000">
                  <a:srgbClr val="FBF1DF"/>
                </a:gs>
              </a:gsLst>
              <a:path path="shape">
                <a:fillToRect l="50000" t="50000" r="50000" b="50000"/>
              </a:path>
            </a:gradFill>
            <a:ln w="31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30000"/>
                </a:lnSpc>
                <a:buFont typeface="Arial" pitchFamily="34" charset="0"/>
                <a:buNone/>
              </a:pPr>
              <a:r>
                <a:rPr lang="en-US" altLang="ko-KR">
                  <a:solidFill>
                    <a:srgbClr val="000066"/>
                  </a:solidFill>
                  <a:latin typeface="HY중고딕" pitchFamily="18" charset="-127"/>
                </a:rPr>
                <a:t>Cartesian Product / Cross Join</a:t>
              </a:r>
              <a:endParaRPr lang="en-US" altLang="ko-KR">
                <a:latin typeface="HY중고딕" pitchFamily="18" charset="-127"/>
                <a:ea typeface="굴림체" pitchFamily="49" charset="-127"/>
              </a:endParaRPr>
            </a:p>
          </p:txBody>
        </p:sp>
      </p:grpSp>
      <p:sp>
        <p:nvSpPr>
          <p:cNvPr id="1386504" name="Rectangle 8"/>
          <p:cNvSpPr>
            <a:spLocks noChangeArrowheads="1"/>
          </p:cNvSpPr>
          <p:nvPr/>
        </p:nvSpPr>
        <p:spPr bwMode="blackWhite">
          <a:xfrm>
            <a:off x="1128713" y="7440613"/>
            <a:ext cx="12091987" cy="28352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4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ANSI </a:t>
            </a:r>
            <a:r>
              <a:rPr lang="ko-KR" altLang="en-US" sz="24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형식</a:t>
            </a:r>
          </a:p>
          <a:p>
            <a:pPr defTabSz="282575">
              <a:lnSpc>
                <a:spcPct val="110000"/>
              </a:lnSpc>
              <a:buFontTx/>
              <a:buChar char="-"/>
              <a:defRPr/>
            </a:pP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SELECT  *  FROM LPROD CROSS JOIN PROD;</a:t>
            </a:r>
          </a:p>
          <a:p>
            <a:pPr defTabSz="282575">
              <a:lnSpc>
                <a:spcPct val="110000"/>
              </a:lnSpc>
              <a:buFontTx/>
              <a:buChar char="-"/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SELECT  COUNT(*)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    FROM LPROD CROSS JOIN PROD CROSS JOIN BUYER;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JOIN</a:t>
            </a:r>
          </a:p>
        </p:txBody>
      </p:sp>
      <p:sp>
        <p:nvSpPr>
          <p:cNvPr id="1388547" name="Rectangle 3"/>
          <p:cNvSpPr>
            <a:spLocks noChangeArrowheads="1"/>
          </p:cNvSpPr>
          <p:nvPr/>
        </p:nvSpPr>
        <p:spPr bwMode="blackWhite">
          <a:xfrm>
            <a:off x="1119188" y="1997075"/>
            <a:ext cx="12091987" cy="72596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다수개의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로부터 정보를 검색하려면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, Select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문장의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From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절에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명들을 적고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Where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절에 각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의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Row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들을 연결시킬 </a:t>
            </a:r>
            <a:r>
              <a:rPr lang="ko-KR" altLang="en-US" sz="2800" err="1">
                <a:latin typeface="HY중고딕" pitchFamily="18" charset="-127"/>
                <a:ea typeface="굴림체" pitchFamily="49" charset="-127"/>
              </a:rPr>
              <a:t>조건식</a:t>
            </a:r>
            <a:endParaRPr lang="ko-KR" altLang="en-US" sz="28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   을 기술한다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각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의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명이 중복될 때는 반드시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명 앞에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Table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명을 붙여야 한다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.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-  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중복되지 않을 때에는 붙이지 않아도 되지만 명확성을 위해서나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Access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를 위해서 붙이는 것이 좋다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. </a:t>
            </a:r>
          </a:p>
          <a:p>
            <a:pPr defTabSz="282575">
              <a:lnSpc>
                <a:spcPct val="110000"/>
              </a:lnSpc>
              <a:buFontTx/>
              <a:buChar char="-"/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N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개의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을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Join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할 때는  최소한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n-1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개의 조건식이 필요하다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Tx/>
              <a:buChar char="-"/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ANSI 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표준에서는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Inner Join 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을 사용할 것을 권고한다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endParaRPr lang="en-US" altLang="ko-KR" sz="28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SELECT table</a:t>
            </a:r>
            <a:r>
              <a:rPr lang="ko-KR" altLang="en-US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.column</a:t>
            </a:r>
            <a:r>
              <a:rPr lang="ko-KR" altLang="en-US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table</a:t>
            </a:r>
            <a:r>
              <a:rPr lang="ko-KR" altLang="en-US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.column</a:t>
            </a:r>
            <a:r>
              <a:rPr lang="ko-KR" altLang="en-US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 </a:t>
            </a:r>
            <a:r>
              <a:rPr lang="en-US" altLang="ko-KR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 . . . 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FROM table1</a:t>
            </a:r>
            <a:r>
              <a:rPr lang="ko-KR" altLang="en-US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table2</a:t>
            </a:r>
            <a:r>
              <a:rPr lang="ko-KR" altLang="en-US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</a:t>
            </a:r>
            <a:r>
              <a:rPr lang="en-US" altLang="ko-KR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WHERE table1</a:t>
            </a:r>
            <a:r>
              <a:rPr lang="ko-KR" altLang="en-US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.column</a:t>
            </a:r>
            <a:r>
              <a:rPr lang="ko-KR" altLang="en-US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 </a:t>
            </a:r>
            <a:r>
              <a:rPr lang="en-US" altLang="ko-KR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= table2</a:t>
            </a:r>
            <a:r>
              <a:rPr lang="ko-KR" altLang="en-US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8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.column</a:t>
            </a:r>
            <a:r>
              <a:rPr lang="ko-KR" altLang="en-US" sz="28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8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;</a:t>
            </a:r>
            <a:endParaRPr lang="ko-KR" altLang="en-US" sz="28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grpSp>
        <p:nvGrpSpPr>
          <p:cNvPr id="248836" name="Group 4"/>
          <p:cNvGrpSpPr>
            <a:grpSpLocks/>
          </p:cNvGrpSpPr>
          <p:nvPr/>
        </p:nvGrpSpPr>
        <p:grpSpPr bwMode="auto">
          <a:xfrm>
            <a:off x="1147763" y="1317625"/>
            <a:ext cx="12001500" cy="568325"/>
            <a:chOff x="497" y="1200"/>
            <a:chExt cx="5200" cy="227"/>
          </a:xfrm>
        </p:grpSpPr>
        <p:sp>
          <p:nvSpPr>
            <p:cNvPr id="248837" name="Rectangle 5"/>
            <p:cNvSpPr>
              <a:spLocks noChangeArrowheads="1"/>
            </p:cNvSpPr>
            <p:nvPr/>
          </p:nvSpPr>
          <p:spPr bwMode="auto">
            <a:xfrm>
              <a:off x="497" y="1395"/>
              <a:ext cx="5200" cy="32"/>
            </a:xfrm>
            <a:prstGeom prst="rect">
              <a:avLst/>
            </a:prstGeom>
            <a:gradFill rotWithShape="0">
              <a:gsLst>
                <a:gs pos="0">
                  <a:srgbClr val="E8B354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HY중고딕" pitchFamily="18" charset="-127"/>
              </a:endParaRPr>
            </a:p>
          </p:txBody>
        </p:sp>
        <p:sp>
          <p:nvSpPr>
            <p:cNvPr id="248838" name="AutoShape 6"/>
            <p:cNvSpPr>
              <a:spLocks noChangeArrowheads="1"/>
            </p:cNvSpPr>
            <p:nvPr/>
          </p:nvSpPr>
          <p:spPr bwMode="auto">
            <a:xfrm>
              <a:off x="497" y="1200"/>
              <a:ext cx="2912" cy="227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F2D5A0"/>
                </a:gs>
                <a:gs pos="100000">
                  <a:srgbClr val="FBF1DF"/>
                </a:gs>
              </a:gsLst>
              <a:path path="shape">
                <a:fillToRect l="50000" t="50000" r="50000" b="50000"/>
              </a:path>
            </a:gradFill>
            <a:ln w="31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30000"/>
                </a:lnSpc>
                <a:buFont typeface="Arial" pitchFamily="34" charset="0"/>
                <a:buNone/>
              </a:pPr>
              <a:r>
                <a:rPr lang="en-US" altLang="ko-KR" sz="2400">
                  <a:latin typeface="HY중고딕" pitchFamily="18" charset="-127"/>
                  <a:ea typeface="굴림체" pitchFamily="49" charset="-127"/>
                </a:rPr>
                <a:t>Equi - Join (Simple - Join)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743" name="Rectangle 7"/>
          <p:cNvSpPr>
            <a:spLocks noChangeArrowheads="1"/>
          </p:cNvSpPr>
          <p:nvPr/>
        </p:nvSpPr>
        <p:spPr bwMode="blackWhite">
          <a:xfrm>
            <a:off x="1119188" y="1200150"/>
            <a:ext cx="12091987" cy="51085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상품테이블에서 상품코드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분류명을 조회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상품테이블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: PROD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분류테이블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: LPROD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4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SELECT PROD.PROD_ID     AS "</a:t>
            </a:r>
            <a:r>
              <a:rPr lang="ko-KR" altLang="en-US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",</a:t>
            </a:r>
            <a:endParaRPr lang="ko-KR" altLang="en-US" sz="24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  PROD.PROD_NAME   AS "</a:t>
            </a:r>
            <a:r>
              <a:rPr lang="ko-KR" altLang="en-US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",</a:t>
            </a:r>
            <a:r>
              <a:rPr lang="ko-KR" altLang="en-US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lvl="1">
              <a:defRPr/>
            </a:pP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  LPROD.LPROD_NM   AS "</a:t>
            </a:r>
            <a:r>
              <a:rPr lang="ko-KR" altLang="en-US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분류명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FROM   PROD, LPROD</a:t>
            </a:r>
          </a:p>
          <a:p>
            <a:pPr lvl="1">
              <a:defRPr/>
            </a:pP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WHERE  PROD.PROD_LGU = LPROD.LPROD_GU;</a:t>
            </a:r>
          </a:p>
        </p:txBody>
      </p:sp>
      <p:sp>
        <p:nvSpPr>
          <p:cNvPr id="249859" name="Rectangle 8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JOIN</a:t>
            </a:r>
          </a:p>
        </p:txBody>
      </p:sp>
      <p:sp>
        <p:nvSpPr>
          <p:cNvPr id="1012745" name="Rectangle 9"/>
          <p:cNvSpPr>
            <a:spLocks noChangeArrowheads="1"/>
          </p:cNvSpPr>
          <p:nvPr/>
        </p:nvSpPr>
        <p:spPr bwMode="blackWhite">
          <a:xfrm>
            <a:off x="1128713" y="6535738"/>
            <a:ext cx="12091987" cy="35163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ANSI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형식</a:t>
            </a:r>
          </a:p>
          <a:p>
            <a:pPr>
              <a:defRPr/>
            </a:pP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- 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SELECT     </a:t>
            </a:r>
            <a:r>
              <a:rPr lang="en-US" altLang="ko-KR" sz="24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PROD.prod_id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AS "</a:t>
            </a:r>
            <a:r>
              <a:rPr lang="ko-KR" altLang="en-US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",</a:t>
            </a:r>
            <a:endParaRPr lang="ko-KR" altLang="en-US" sz="24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        </a:t>
            </a:r>
            <a:r>
              <a:rPr lang="en-US" altLang="ko-KR" sz="24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PROD.prod_name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AS "</a:t>
            </a:r>
            <a:r>
              <a:rPr lang="ko-KR" altLang="en-US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",</a:t>
            </a:r>
            <a:r>
              <a:rPr lang="ko-KR" altLang="en-US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</a:p>
          <a:p>
            <a:pPr>
              <a:defRPr/>
            </a:pP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        </a:t>
            </a:r>
            <a:r>
              <a:rPr lang="en-US" altLang="ko-KR" sz="24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LPROD.lprod_nm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AS "</a:t>
            </a:r>
            <a:r>
              <a:rPr lang="ko-KR" altLang="en-US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분류명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FROM       PROD  </a:t>
            </a:r>
          </a:p>
          <a:p>
            <a:pPr>
              <a:defRPr/>
            </a:pP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INNER JOIN LPROD ON (PROD.PROD_LGU = LPROD.LPROD_GU);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4"/>
          <p:cNvSpPr txBox="1">
            <a:spLocks noChangeArrowheads="1"/>
          </p:cNvSpPr>
          <p:nvPr/>
        </p:nvSpPr>
        <p:spPr bwMode="auto">
          <a:xfrm>
            <a:off x="0" y="0"/>
            <a:ext cx="96154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3. </a:t>
            </a:r>
            <a:r>
              <a:rPr lang="ko-KR" altLang="en-US" sz="24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관계형 데이터베이스 모델</a:t>
            </a:r>
            <a:endParaRPr lang="ko-KR" altLang="en-US" sz="2400">
              <a:solidFill>
                <a:srgbClr val="CCCCFF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6627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6150" y="3300413"/>
            <a:ext cx="12504738" cy="42100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JOIN</a:t>
            </a:r>
          </a:p>
        </p:txBody>
      </p:sp>
      <p:sp>
        <p:nvSpPr>
          <p:cNvPr id="828419" name="Rectangle 3"/>
          <p:cNvSpPr>
            <a:spLocks noChangeArrowheads="1"/>
          </p:cNvSpPr>
          <p:nvPr/>
        </p:nvSpPr>
        <p:spPr bwMode="blackWhite">
          <a:xfrm>
            <a:off x="1119188" y="4492625"/>
            <a:ext cx="12091987" cy="54006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상품테이블에서 상품코드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분류명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거래처 명을 조회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4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1) </a:t>
            </a:r>
            <a:r>
              <a:rPr lang="ko-KR" altLang="en-US" sz="24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테이블 명을 그대로 사용</a:t>
            </a:r>
          </a:p>
          <a:p>
            <a:pPr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SELECT PROD.PROD_ID      AS "</a:t>
            </a:r>
            <a:r>
              <a:rPr lang="ko-KR" altLang="en-US" sz="240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  , PROD.PROD_NAME    AS "</a:t>
            </a:r>
            <a:r>
              <a:rPr lang="ko-KR" altLang="en-US" sz="240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40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  , LPROD.LPROD_NM    AS "</a:t>
            </a:r>
            <a:r>
              <a:rPr lang="ko-KR" altLang="en-US" sz="2400">
                <a:latin typeface="굴림체" pitchFamily="49" charset="-127"/>
                <a:ea typeface="굴림체" pitchFamily="49" charset="-127"/>
              </a:rPr>
              <a:t>분류명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  , BUYER.BUYER_NAME  AS "</a:t>
            </a:r>
            <a:r>
              <a:rPr lang="ko-KR" altLang="en-US" sz="2400" err="1"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FROM   PROD</a:t>
            </a:r>
          </a:p>
          <a:p>
            <a:pPr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  , LPROD</a:t>
            </a:r>
          </a:p>
          <a:p>
            <a:pPr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  , BUYER</a:t>
            </a:r>
          </a:p>
          <a:p>
            <a:pPr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WHERE  PROD.PROD_LGU   = LPROD.LPROD_GU</a:t>
            </a:r>
          </a:p>
          <a:p>
            <a:pPr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AND    PROD.PROD_BUYER = BUYER.BUYER_ID;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endParaRPr lang="en-US" altLang="ko-KR" sz="24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50884" name="Rectangle 5"/>
          <p:cNvSpPr>
            <a:spLocks noChangeArrowheads="1"/>
          </p:cNvSpPr>
          <p:nvPr/>
        </p:nvSpPr>
        <p:spPr bwMode="auto">
          <a:xfrm>
            <a:off x="1147763" y="1739900"/>
            <a:ext cx="12001500" cy="80963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250885" name="AutoShape 6"/>
          <p:cNvSpPr>
            <a:spLocks noChangeArrowheads="1"/>
          </p:cNvSpPr>
          <p:nvPr/>
        </p:nvSpPr>
        <p:spPr bwMode="auto">
          <a:xfrm>
            <a:off x="1147763" y="1244600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TABLE Alias</a:t>
            </a:r>
          </a:p>
        </p:txBody>
      </p:sp>
      <p:sp>
        <p:nvSpPr>
          <p:cNvPr id="828423" name="Rectangle 7"/>
          <p:cNvSpPr>
            <a:spLocks noChangeArrowheads="1"/>
          </p:cNvSpPr>
          <p:nvPr/>
        </p:nvSpPr>
        <p:spPr bwMode="blackWhite">
          <a:xfrm>
            <a:off x="1117600" y="1920875"/>
            <a:ext cx="12090400" cy="24526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긴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명 대신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Alias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를 지정하여 사용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SELECT alias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.column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alias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.column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명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 . . . 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      FROM table1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명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alias1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, table2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명 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alias2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명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      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WHERE  alias1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.column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명 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=  alias2</a:t>
            </a:r>
            <a:r>
              <a:rPr lang="ko-KR" altLang="en-US" sz="2400"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.column</a:t>
            </a:r>
            <a:r>
              <a:rPr lang="ko-KR" altLang="en-US" sz="2400" smtClean="0"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400" smtClean="0">
                <a:latin typeface="HY중고딕" pitchFamily="18" charset="-127"/>
                <a:ea typeface="굴림체" pitchFamily="49" charset="-127"/>
              </a:rPr>
              <a:t>;</a:t>
            </a:r>
            <a:endParaRPr lang="ko-KR" altLang="en-US" sz="2400"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63" name="Rectangle 3"/>
          <p:cNvSpPr>
            <a:spLocks noChangeArrowheads="1"/>
          </p:cNvSpPr>
          <p:nvPr/>
        </p:nvSpPr>
        <p:spPr bwMode="blackWhite">
          <a:xfrm>
            <a:off x="1119188" y="1200150"/>
            <a:ext cx="12091987" cy="44275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2) Alias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를 사용한 방법</a:t>
            </a: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SELECT A.PROD_ID      AS "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A.PROD_NAME    AS "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B.LPROD_NM     AS "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분류명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C.BUYER_NAME   AS "</a:t>
            </a:r>
            <a:r>
              <a:rPr lang="ko-KR" altLang="en-US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FROM   PROD  A</a:t>
            </a: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LPROD B</a:t>
            </a: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BUYER C</a:t>
            </a: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WHERE  A.PROD_LGU = B.LPROD_GU</a:t>
            </a: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AND    A.PROD_BUYER = C.BUYER_ID;</a:t>
            </a:r>
          </a:p>
        </p:txBody>
      </p:sp>
      <p:sp>
        <p:nvSpPr>
          <p:cNvPr id="251907" name="Rectangle 7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JOIN</a:t>
            </a:r>
          </a:p>
        </p:txBody>
      </p:sp>
      <p:sp>
        <p:nvSpPr>
          <p:cNvPr id="1013768" name="Rectangle 8"/>
          <p:cNvSpPr>
            <a:spLocks noChangeArrowheads="1"/>
          </p:cNvSpPr>
          <p:nvPr/>
        </p:nvSpPr>
        <p:spPr bwMode="blackWhite">
          <a:xfrm>
            <a:off x="1128713" y="5969000"/>
            <a:ext cx="12091987" cy="39671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ANSI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형식</a:t>
            </a: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SELECT     A.PROD_ID      AS "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  A.PROD_NAME    AS "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  B.LPROD_NM     AS "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분류명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  C.BUYER_NAME   AS "</a:t>
            </a:r>
            <a:r>
              <a:rPr lang="ko-KR" altLang="en-US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FROM       PROD  A  </a:t>
            </a: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INNER JOIN LPROD B ON (A.PROD_LGU   = B.LPROD_GU)</a:t>
            </a: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INNER JOIN BUYER C ON (A.PROD_BUYER = C.BUYER_ID);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JOIN</a:t>
            </a:r>
          </a:p>
        </p:txBody>
      </p:sp>
      <p:sp>
        <p:nvSpPr>
          <p:cNvPr id="455687" name="Rectangle 7"/>
          <p:cNvSpPr>
            <a:spLocks noChangeArrowheads="1"/>
          </p:cNvSpPr>
          <p:nvPr/>
        </p:nvSpPr>
        <p:spPr bwMode="blackWhite">
          <a:xfrm>
            <a:off x="1119188" y="1920875"/>
            <a:ext cx="12091987" cy="84010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Join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문장을 기술할 때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Join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조건식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이외에 다른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조건식을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And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연결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SELECT table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table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 . . . 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  FROM table1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table2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WHERE table1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= table2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   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AND Condition1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   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AND Condition2 </a:t>
            </a:r>
            <a:r>
              <a:rPr lang="ko-KR" altLang="en-US" sz="20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</a:t>
            </a:r>
            <a:r>
              <a:rPr lang="en-US" altLang="ko-KR" sz="20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;</a:t>
            </a: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상품테이블에서 거래처가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삼성전자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인 자료의  상품코드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거래처 명을 조회 </a:t>
            </a: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SELECT  PROD_ID      AS "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PROD_NAME    AS "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u="sng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BUYER_NAME   AS "</a:t>
            </a:r>
            <a:r>
              <a:rPr lang="ko-KR" altLang="en-US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FROM    PROD</a:t>
            </a: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BUYER </a:t>
            </a: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WHERE   PROD_BUYER = BUYER_ID</a:t>
            </a:r>
          </a:p>
          <a:p>
            <a:pPr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AND     BUYER_NAME LIKE '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삼성전자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%';</a:t>
            </a:r>
          </a:p>
        </p:txBody>
      </p:sp>
      <p:sp>
        <p:nvSpPr>
          <p:cNvPr id="252932" name="Rectangle 17"/>
          <p:cNvSpPr>
            <a:spLocks noChangeArrowheads="1"/>
          </p:cNvSpPr>
          <p:nvPr/>
        </p:nvSpPr>
        <p:spPr bwMode="auto">
          <a:xfrm>
            <a:off x="1147763" y="1720850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252933" name="AutoShape 18"/>
          <p:cNvSpPr>
            <a:spLocks noChangeArrowheads="1"/>
          </p:cNvSpPr>
          <p:nvPr/>
        </p:nvSpPr>
        <p:spPr bwMode="auto">
          <a:xfrm>
            <a:off x="1147763" y="1244600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30000"/>
              </a:lnSpc>
              <a:buFont typeface="Arial" pitchFamily="34" charset="0"/>
              <a:buNone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특정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Row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Join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JOIN</a:t>
            </a:r>
          </a:p>
        </p:txBody>
      </p:sp>
      <p:sp>
        <p:nvSpPr>
          <p:cNvPr id="1390595" name="Rectangle 3"/>
          <p:cNvSpPr>
            <a:spLocks noChangeArrowheads="1"/>
          </p:cNvSpPr>
          <p:nvPr/>
        </p:nvSpPr>
        <p:spPr bwMode="blackWhite">
          <a:xfrm>
            <a:off x="1119188" y="1352550"/>
            <a:ext cx="12091987" cy="57483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Inner Join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Join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조건식은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ON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다음에 기술하고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그 이외의 조건은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WHERE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절에 기술한다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상품테이블에서 거래처가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삼성전자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인 자료의  상품코드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거래처 명을 조회 </a:t>
            </a:r>
          </a:p>
          <a:p>
            <a:pPr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SELECT     PROD_ID  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  PROD_NAME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lvl="1"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  BUYER_NAME AS "</a:t>
            </a:r>
            <a:r>
              <a:rPr lang="ko-KR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FROM       PROD </a:t>
            </a:r>
          </a:p>
          <a:p>
            <a:pPr lvl="1"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INNER JOIN BUYER ON (PROD_BUYER = BUYER_ID)</a:t>
            </a:r>
          </a:p>
          <a:p>
            <a:pPr lvl="1"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WHERE      BUYER_NAME LIKE '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삼성전자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%';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788" name="Rectangle 4"/>
          <p:cNvSpPr>
            <a:spLocks noChangeArrowheads="1"/>
          </p:cNvSpPr>
          <p:nvPr/>
        </p:nvSpPr>
        <p:spPr bwMode="blackWhite">
          <a:xfrm>
            <a:off x="1119188" y="1200150"/>
            <a:ext cx="12091987" cy="89360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상품테이블에서 상품코드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분류명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거래처명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거래처주소를 조회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1)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판매가격이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10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만원 이하 이고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2)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거래처 주소가  부산인 경우만 조회</a:t>
            </a: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SELECT A.PROD_ID   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A.PROD_NAME 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B.LPROD_NM  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분류명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C.BUYER_NAME  AS "</a:t>
            </a:r>
            <a:r>
              <a:rPr lang="ko-KR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C.BUYER_ADD1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주소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FROM   PROD  A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LPROD B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BUYER C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WHERE  A.PROD_SALE  &lt;= 100000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AND    A.PROD_LGU   =  B.LPROD_GU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AND    A.PROD_BUYER =  C.BUYER_ID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AND    C.BUYER_ADD1 LIKE '%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부산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%';</a:t>
            </a:r>
          </a:p>
        </p:txBody>
      </p:sp>
      <p:sp>
        <p:nvSpPr>
          <p:cNvPr id="254979" name="Rectangle 7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JOIN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44" name="Rectangle 4"/>
          <p:cNvSpPr>
            <a:spLocks noChangeArrowheads="1"/>
          </p:cNvSpPr>
          <p:nvPr/>
        </p:nvSpPr>
        <p:spPr bwMode="blackWhite">
          <a:xfrm>
            <a:off x="1119188" y="1244600"/>
            <a:ext cx="12091987" cy="76708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 분류가 전자제품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(P102 )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인 상품의 상품코드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분류명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거래처 명을 조회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SELECT A.PROD_ID   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A.PROD_NAME 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B.LPROD_NM  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분류명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C.BUYER_NAME  AS "</a:t>
            </a:r>
            <a:r>
              <a:rPr lang="ko-KR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FROM   PROD  A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LPROD B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BUYER C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WHERE  A.PROD_LGU   = 'P102'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AND    A.PROD_LGU   = B.LPROD_GU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AND    A.PROD_BUYER = C.BUYER_ID;</a:t>
            </a:r>
          </a:p>
        </p:txBody>
      </p:sp>
      <p:sp>
        <p:nvSpPr>
          <p:cNvPr id="256003" name="Rectangle 9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JOIN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JOIN</a:t>
            </a:r>
          </a:p>
        </p:txBody>
      </p:sp>
      <p:sp>
        <p:nvSpPr>
          <p:cNvPr id="1339396" name="Rectangle 4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17625"/>
            <a:ext cx="12091987" cy="82788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상품입고테이블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(BUYPROD)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의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월의 거래처별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거래처코드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거래처명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매입금액을 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검색 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(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매입금액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=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매입수량 * 매입단가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 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거래처코드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거래처명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매입금액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algn="ctr"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SELECT   BUYER_ID              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거래처코드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BUYER_NAME              AS "</a:t>
            </a:r>
            <a:r>
              <a:rPr lang="ko-KR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SUM(BUY_QTY * BUY_COST)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매입금액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FROM     BUYPROD                 </a:t>
            </a:r>
            <a:r>
              <a:rPr lang="en-US" altLang="ko-KR" sz="2000" i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sz="2000" i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입고상품정보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PROD                    </a:t>
            </a:r>
            <a:r>
              <a:rPr lang="en-US" altLang="ko-KR" sz="2000" i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sz="2000" i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상품정보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BUYER                   </a:t>
            </a:r>
            <a:r>
              <a:rPr lang="en-US" altLang="ko-KR" sz="2000" i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sz="2000" i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거래처정보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WHERE    BUY_DATE   BETWEEN '2005-01-01' AND '2005-01-31'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AND      BUY_PROD   = PROD_ID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AND      PROD_BUYER = BUYER_ID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GROUP BY BUYER_ID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BUYER_NAME 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ORDER BY BUYER_ID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</a:t>
            </a:r>
            <a:r>
              <a:rPr lang="en-US" altLang="ko-KR" sz="2000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BUYER_NAME;</a:t>
            </a:r>
            <a:endParaRPr lang="en-US" altLang="ko-KR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JOIN</a:t>
            </a:r>
          </a:p>
        </p:txBody>
      </p:sp>
      <p:sp>
        <p:nvSpPr>
          <p:cNvPr id="1391620" name="Rectangle 4">
            <a:hlinkClick r:id="rId2"/>
          </p:cNvPr>
          <p:cNvSpPr>
            <a:spLocks noChangeArrowheads="1"/>
          </p:cNvSpPr>
          <p:nvPr/>
        </p:nvSpPr>
        <p:spPr bwMode="blackWhite">
          <a:xfrm>
            <a:off x="1128713" y="1317625"/>
            <a:ext cx="12091987" cy="75977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Inner Join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으로 작성</a:t>
            </a:r>
          </a:p>
          <a:p>
            <a:pPr defTabSz="282575">
              <a:defRPr/>
            </a:pPr>
            <a:endParaRPr lang="ko-KR" altLang="en-US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SELECT     BUYER_ID               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거래처코드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  BUYER_NAME              AS "</a:t>
            </a:r>
            <a:r>
              <a:rPr lang="ko-KR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  SUM(BUY_QTY * BUY_COST) AS "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매입금액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FROM       BUYPROD                 </a:t>
            </a:r>
            <a:r>
              <a:rPr lang="en-US" altLang="ko-KR" sz="2000" i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sz="2000" i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입고상품정보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INNER JOIN PROD  ON (BUY_PROD   = PROD_ID)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INNER JOIN BUYER ON (PROD_BUYER = BUYER_ID)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WHERE      BUY_DATE BETWEEN '2005-01-01' AND '2005-01-31'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GROUP BY   BUYER_ID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  BUYER_NAME 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ORDER BY   BUYER_ID</a:t>
            </a:r>
          </a:p>
          <a:p>
            <a:pPr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,     BUYER_NAME;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6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 JOIN</a:t>
            </a:r>
          </a:p>
        </p:txBody>
      </p:sp>
      <p:sp>
        <p:nvSpPr>
          <p:cNvPr id="1015813" name="Rectangle 5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12863"/>
            <a:ext cx="12091987" cy="73755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- </a:t>
            </a:r>
            <a:r>
              <a:rPr lang="ko-KR" altLang="en-US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장바구니테이블의 </a:t>
            </a:r>
            <a:r>
              <a:rPr lang="en-US" altLang="ko-KR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2005</a:t>
            </a:r>
            <a:r>
              <a:rPr lang="ko-KR" altLang="en-US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년도 </a:t>
            </a:r>
            <a:r>
              <a:rPr lang="en-US" altLang="ko-KR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5</a:t>
            </a:r>
            <a:r>
              <a:rPr lang="ko-KR" altLang="en-US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월의 </a:t>
            </a:r>
            <a:r>
              <a:rPr lang="ko-KR" altLang="en-US" sz="2400" err="1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회원별</a:t>
            </a:r>
            <a:r>
              <a:rPr lang="ko-KR" altLang="en-US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 구매금액을 </a:t>
            </a:r>
          </a:p>
          <a:p>
            <a:pPr defTabSz="282575">
              <a:defRPr/>
            </a:pPr>
            <a:r>
              <a:rPr lang="ko-KR" altLang="en-US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  검색 하시오 </a:t>
            </a:r>
            <a:r>
              <a:rPr lang="en-US" altLang="ko-KR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? ( </a:t>
            </a:r>
            <a:r>
              <a:rPr lang="ko-KR" altLang="en-US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구매금액 </a:t>
            </a:r>
            <a:r>
              <a:rPr lang="en-US" altLang="ko-KR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= </a:t>
            </a:r>
            <a:r>
              <a:rPr lang="ko-KR" altLang="en-US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구매수량 * 판매가 </a:t>
            </a:r>
            <a:r>
              <a:rPr lang="en-US" altLang="ko-KR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)</a:t>
            </a:r>
          </a:p>
          <a:p>
            <a:pPr defTabSz="282575">
              <a:defRPr/>
            </a:pPr>
            <a:r>
              <a:rPr lang="en-US" altLang="ko-KR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   ( Alias</a:t>
            </a:r>
            <a:r>
              <a:rPr lang="ko-KR" altLang="en-US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는 회원</a:t>
            </a:r>
            <a:r>
              <a:rPr lang="en-US" altLang="ko-KR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ID, </a:t>
            </a:r>
            <a:r>
              <a:rPr lang="ko-KR" altLang="en-US" sz="2400" err="1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회원명</a:t>
            </a:r>
            <a:r>
              <a:rPr lang="en-US" altLang="ko-KR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구매금액 </a:t>
            </a:r>
            <a:r>
              <a:rPr lang="en-US" altLang="ko-KR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)</a:t>
            </a:r>
          </a:p>
          <a:p>
            <a:pPr defTabSz="282575">
              <a:defRPr/>
            </a:pPr>
            <a:r>
              <a:rPr lang="en-US" altLang="ko-KR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   (</a:t>
            </a:r>
            <a:r>
              <a:rPr lang="en-US" altLang="ko-KR" sz="2400" err="1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Equi</a:t>
            </a:r>
            <a:r>
              <a:rPr lang="en-US" altLang="ko-KR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 Join </a:t>
            </a:r>
            <a:r>
              <a:rPr lang="ko-KR" altLang="en-US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방식과 </a:t>
            </a:r>
            <a:r>
              <a:rPr lang="en-US" altLang="ko-KR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Inner Join </a:t>
            </a:r>
            <a:r>
              <a:rPr lang="ko-KR" altLang="en-US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방식 중 선택</a:t>
            </a:r>
            <a:r>
              <a:rPr lang="en-US" altLang="ko-KR" sz="2400">
                <a:solidFill>
                  <a:srgbClr val="663300"/>
                </a:solidFill>
                <a:latin typeface="HY중고딕" pitchFamily="18" charset="-127"/>
                <a:ea typeface="HY중고딕" pitchFamily="18" charset="-127"/>
              </a:rPr>
              <a:t>)</a:t>
            </a:r>
          </a:p>
          <a:p>
            <a:pPr defTabSz="282575">
              <a:defRPr/>
            </a:pPr>
            <a:endParaRPr lang="en-US" altLang="ko-KR" sz="2400">
              <a:solidFill>
                <a:srgbClr val="6633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400">
              <a:solidFill>
                <a:srgbClr val="6633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400">
              <a:solidFill>
                <a:srgbClr val="6633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400">
              <a:solidFill>
                <a:srgbClr val="6633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400">
              <a:solidFill>
                <a:srgbClr val="6633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400">
              <a:solidFill>
                <a:srgbClr val="6633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400">
              <a:solidFill>
                <a:srgbClr val="6633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400">
              <a:solidFill>
                <a:srgbClr val="6633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400">
              <a:solidFill>
                <a:srgbClr val="6633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400">
              <a:solidFill>
                <a:srgbClr val="6633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400">
              <a:solidFill>
                <a:srgbClr val="6633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400">
              <a:solidFill>
                <a:srgbClr val="6633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endParaRPr lang="en-US" altLang="ko-KR" sz="2400">
              <a:solidFill>
                <a:srgbClr val="800000"/>
              </a:solidFill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59076" name="TextBox 3"/>
          <p:cNvSpPr txBox="1">
            <a:spLocks noChangeArrowheads="1"/>
          </p:cNvSpPr>
          <p:nvPr/>
        </p:nvSpPr>
        <p:spPr bwMode="auto">
          <a:xfrm>
            <a:off x="1512888" y="4321175"/>
            <a:ext cx="11233150" cy="353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28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  MEMBER.MEM_ID                         AS "</a:t>
            </a:r>
            <a:r>
              <a:rPr lang="ko-KR" altLang="en-US" sz="28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8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id"</a:t>
            </a:r>
          </a:p>
          <a:p>
            <a:r>
              <a:rPr lang="en-US" altLang="ko-KR" sz="28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MEMBER.MEM_NAME                       AS "</a:t>
            </a:r>
            <a:r>
              <a:rPr lang="ko-KR" altLang="en-US" sz="28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8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NAME"</a:t>
            </a:r>
          </a:p>
          <a:p>
            <a:r>
              <a:rPr lang="en-US" altLang="ko-KR" sz="28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SUM(PROD.PROD_SALE * CART.CART_QTY)   AS "</a:t>
            </a:r>
            <a:r>
              <a:rPr lang="ko-KR" altLang="en-US" sz="28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구매금액</a:t>
            </a:r>
            <a:r>
              <a:rPr lang="en-US" altLang="ko-KR" sz="28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8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8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  CART, MEMBER, PROD</a:t>
            </a:r>
          </a:p>
          <a:p>
            <a:r>
              <a:rPr lang="en-US" altLang="ko-KR" sz="28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   CART.CART_MEMBER = MEMBER.MEM_ID</a:t>
            </a:r>
          </a:p>
          <a:p>
            <a:r>
              <a:rPr lang="en-US" altLang="ko-KR" sz="28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AND      CART.CART_PROD = PROD.PROD_ID</a:t>
            </a:r>
          </a:p>
          <a:p>
            <a:r>
              <a:rPr lang="en-US" altLang="ko-KR" sz="28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AND      SUBSTR(CART.CART_NO,0,6) = '200505'</a:t>
            </a:r>
          </a:p>
          <a:p>
            <a:r>
              <a:rPr lang="en-US" altLang="ko-KR" sz="28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GROUP BY MEMBER.MEM_ID, MEMBER.MEM_NAME;</a:t>
            </a:r>
            <a:endParaRPr lang="ko-KR" altLang="en-US" sz="280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ChangeArrowheads="1"/>
          </p:cNvSpPr>
          <p:nvPr/>
        </p:nvSpPr>
        <p:spPr bwMode="blackWhite">
          <a:xfrm>
            <a:off x="1117600" y="47942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OUTER JOIN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079500" y="1655763"/>
          <a:ext cx="2520279" cy="1584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093"/>
                <a:gridCol w="840093"/>
                <a:gridCol w="840093"/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968875" y="1655763"/>
          <a:ext cx="2592288" cy="1584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/>
                <a:gridCol w="864096"/>
                <a:gridCol w="864096"/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c3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929688" y="1655763"/>
          <a:ext cx="4176465" cy="10561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293"/>
                <a:gridCol w="835293"/>
                <a:gridCol w="835293"/>
                <a:gridCol w="835293"/>
                <a:gridCol w="835293"/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A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B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D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E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079500" y="5761038"/>
          <a:ext cx="2520279" cy="1584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093"/>
                <a:gridCol w="840093"/>
                <a:gridCol w="840093"/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4968875" y="5761038"/>
          <a:ext cx="2592288" cy="1584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/>
                <a:gridCol w="864096"/>
                <a:gridCol w="864096"/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c3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8929688" y="5761038"/>
          <a:ext cx="4176465" cy="1584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293"/>
                <a:gridCol w="835293"/>
                <a:gridCol w="835293"/>
                <a:gridCol w="835293"/>
                <a:gridCol w="835293"/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A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B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D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E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null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null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60217" name="직선 화살표 연결선 16"/>
          <p:cNvCxnSpPr>
            <a:cxnSpLocks noChangeShapeType="1"/>
          </p:cNvCxnSpPr>
          <p:nvPr/>
        </p:nvCxnSpPr>
        <p:spPr bwMode="auto">
          <a:xfrm>
            <a:off x="3744913" y="2447925"/>
            <a:ext cx="1079500" cy="0"/>
          </a:xfrm>
          <a:prstGeom prst="straightConnector1">
            <a:avLst/>
          </a:prstGeom>
          <a:noFill/>
          <a:ln w="38100" algn="ctr">
            <a:solidFill>
              <a:srgbClr val="FF9900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260218" name="직선 화살표 연결선 18"/>
          <p:cNvCxnSpPr>
            <a:cxnSpLocks noChangeShapeType="1"/>
          </p:cNvCxnSpPr>
          <p:nvPr/>
        </p:nvCxnSpPr>
        <p:spPr bwMode="auto">
          <a:xfrm>
            <a:off x="3744913" y="6624638"/>
            <a:ext cx="1079500" cy="0"/>
          </a:xfrm>
          <a:prstGeom prst="straightConnector1">
            <a:avLst/>
          </a:prstGeom>
          <a:noFill/>
          <a:ln w="38100" algn="ctr">
            <a:solidFill>
              <a:srgbClr val="FF9900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260219" name="직선 화살표 연결선 20"/>
          <p:cNvCxnSpPr>
            <a:cxnSpLocks noChangeShapeType="1"/>
          </p:cNvCxnSpPr>
          <p:nvPr/>
        </p:nvCxnSpPr>
        <p:spPr bwMode="auto">
          <a:xfrm>
            <a:off x="7705725" y="2447925"/>
            <a:ext cx="1150938" cy="0"/>
          </a:xfrm>
          <a:prstGeom prst="straightConnector1">
            <a:avLst/>
          </a:prstGeom>
          <a:noFill/>
          <a:ln w="38100" algn="ctr">
            <a:solidFill>
              <a:srgbClr val="FF9900"/>
            </a:solidFill>
            <a:round/>
            <a:headEnd/>
            <a:tailEnd type="arrow" w="med" len="med"/>
          </a:ln>
        </p:spPr>
      </p:cxnSp>
      <p:cxnSp>
        <p:nvCxnSpPr>
          <p:cNvPr id="260220" name="직선 화살표 연결선 21"/>
          <p:cNvCxnSpPr>
            <a:cxnSpLocks noChangeShapeType="1"/>
          </p:cNvCxnSpPr>
          <p:nvPr/>
        </p:nvCxnSpPr>
        <p:spPr bwMode="auto">
          <a:xfrm>
            <a:off x="7705725" y="6553200"/>
            <a:ext cx="1150938" cy="0"/>
          </a:xfrm>
          <a:prstGeom prst="straightConnector1">
            <a:avLst/>
          </a:prstGeom>
          <a:noFill/>
          <a:ln w="38100" algn="ctr">
            <a:solidFill>
              <a:srgbClr val="FF9900"/>
            </a:solidFill>
            <a:round/>
            <a:headEnd/>
            <a:tailEnd type="arrow" w="med" len="med"/>
          </a:ln>
        </p:spPr>
      </p:cxnSp>
      <p:sp>
        <p:nvSpPr>
          <p:cNvPr id="260221" name="TextBox 22"/>
          <p:cNvSpPr txBox="1">
            <a:spLocks noChangeArrowheads="1"/>
          </p:cNvSpPr>
          <p:nvPr/>
        </p:nvSpPr>
        <p:spPr bwMode="auto">
          <a:xfrm>
            <a:off x="1079500" y="1223963"/>
            <a:ext cx="294183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latin typeface="HY중고딕" pitchFamily="18" charset="-127"/>
                <a:ea typeface="HY중고딕" pitchFamily="18" charset="-127"/>
              </a:rPr>
              <a:t>1. </a:t>
            </a:r>
            <a:r>
              <a:rPr lang="ko-KR" altLang="en-US" sz="2000" smtClean="0">
                <a:latin typeface="HY중고딕" pitchFamily="18" charset="-127"/>
                <a:ea typeface="HY중고딕" pitchFamily="18" charset="-127"/>
              </a:rPr>
              <a:t>내</a:t>
            </a:r>
            <a:r>
              <a:rPr lang="ko-KR" altLang="en-US" sz="2000">
                <a:latin typeface="HY중고딕" pitchFamily="18" charset="-127"/>
                <a:ea typeface="HY중고딕" pitchFamily="18" charset="-127"/>
              </a:rPr>
              <a:t>부</a:t>
            </a:r>
            <a:r>
              <a:rPr lang="ko-KR" altLang="en-US" sz="2000" smtClean="0">
                <a:latin typeface="HY중고딕" pitchFamily="18" charset="-127"/>
                <a:ea typeface="HY중고딕" pitchFamily="18" charset="-127"/>
              </a:rPr>
              <a:t>조인</a:t>
            </a:r>
            <a:r>
              <a:rPr lang="en-US" altLang="ko-KR" sz="2000" smtClean="0">
                <a:latin typeface="HY중고딕" pitchFamily="18" charset="-127"/>
                <a:ea typeface="HY중고딕" pitchFamily="18" charset="-127"/>
              </a:rPr>
              <a:t>(EQUI</a:t>
            </a:r>
            <a:r>
              <a:rPr lang="ko-KR" altLang="en-US" sz="2000" smtClean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HY중고딕" pitchFamily="18" charset="-127"/>
              </a:rPr>
              <a:t>조인</a:t>
            </a:r>
            <a:r>
              <a:rPr lang="en-US" altLang="ko-KR" sz="2000">
                <a:latin typeface="HY중고딕" pitchFamily="18" charset="-127"/>
                <a:ea typeface="HY중고딕" pitchFamily="18" charset="-127"/>
              </a:rPr>
              <a:t>)</a:t>
            </a:r>
            <a:endParaRPr lang="ko-KR" altLang="en-US" sz="20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60222" name="TextBox 23"/>
          <p:cNvSpPr txBox="1">
            <a:spLocks noChangeArrowheads="1"/>
          </p:cNvSpPr>
          <p:nvPr/>
        </p:nvSpPr>
        <p:spPr bwMode="auto">
          <a:xfrm>
            <a:off x="1079500" y="5307013"/>
            <a:ext cx="21875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latin typeface="HY중고딕" pitchFamily="18" charset="-127"/>
                <a:ea typeface="HY중고딕" pitchFamily="18" charset="-127"/>
              </a:rPr>
              <a:t>2. </a:t>
            </a:r>
            <a:r>
              <a:rPr lang="ko-KR" altLang="en-US" sz="2000">
                <a:latin typeface="HY중고딕" pitchFamily="18" charset="-127"/>
                <a:ea typeface="HY중고딕" pitchFamily="18" charset="-127"/>
              </a:rPr>
              <a:t>왼쪽 외부 조인</a:t>
            </a:r>
          </a:p>
        </p:txBody>
      </p:sp>
      <p:sp>
        <p:nvSpPr>
          <p:cNvPr id="260223" name="TextBox 24"/>
          <p:cNvSpPr txBox="1">
            <a:spLocks noChangeArrowheads="1"/>
          </p:cNvSpPr>
          <p:nvPr/>
        </p:nvSpPr>
        <p:spPr bwMode="auto">
          <a:xfrm>
            <a:off x="682625" y="1663700"/>
            <a:ext cx="4000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R</a:t>
            </a:r>
            <a:endParaRPr lang="ko-KR" altLang="en-US" sz="24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60224" name="TextBox 25"/>
          <p:cNvSpPr txBox="1">
            <a:spLocks noChangeArrowheads="1"/>
          </p:cNvSpPr>
          <p:nvPr/>
        </p:nvSpPr>
        <p:spPr bwMode="auto">
          <a:xfrm>
            <a:off x="4549775" y="1663700"/>
            <a:ext cx="4000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S</a:t>
            </a:r>
            <a:endParaRPr lang="ko-KR" altLang="en-US" sz="24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60225" name="TextBox 26"/>
          <p:cNvSpPr txBox="1">
            <a:spLocks noChangeArrowheads="1"/>
          </p:cNvSpPr>
          <p:nvPr/>
        </p:nvSpPr>
        <p:spPr bwMode="auto">
          <a:xfrm>
            <a:off x="682625" y="5761038"/>
            <a:ext cx="4000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R</a:t>
            </a:r>
            <a:endParaRPr lang="ko-KR" altLang="en-US" sz="24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60226" name="TextBox 27"/>
          <p:cNvSpPr txBox="1">
            <a:spLocks noChangeArrowheads="1"/>
          </p:cNvSpPr>
          <p:nvPr/>
        </p:nvSpPr>
        <p:spPr bwMode="auto">
          <a:xfrm>
            <a:off x="4549775" y="5761038"/>
            <a:ext cx="4000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S</a:t>
            </a:r>
            <a:endParaRPr lang="ko-KR" altLang="en-US" sz="24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60227" name="TextBox 28"/>
          <p:cNvSpPr txBox="1">
            <a:spLocks noChangeArrowheads="1"/>
          </p:cNvSpPr>
          <p:nvPr/>
        </p:nvSpPr>
        <p:spPr bwMode="auto">
          <a:xfrm>
            <a:off x="1008063" y="3455988"/>
            <a:ext cx="34163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SELECT A, B, C, D, E 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FROM   R, S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WHERE  R.C = S.C;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60228" name="TextBox 29"/>
          <p:cNvSpPr txBox="1">
            <a:spLocks noChangeArrowheads="1"/>
          </p:cNvSpPr>
          <p:nvPr/>
        </p:nvSpPr>
        <p:spPr bwMode="auto">
          <a:xfrm>
            <a:off x="1008063" y="7632700"/>
            <a:ext cx="495520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R.A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R.B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R.C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S.D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S.E 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FROM   R, S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WHERE  R.C = S.C(+);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60229" name="TextBox 30"/>
          <p:cNvSpPr txBox="1">
            <a:spLocks noChangeArrowheads="1"/>
          </p:cNvSpPr>
          <p:nvPr/>
        </p:nvSpPr>
        <p:spPr bwMode="auto">
          <a:xfrm>
            <a:off x="6696844" y="7632700"/>
            <a:ext cx="649408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SELECT R.A, R.B, R.C, S.D, S.E </a:t>
            </a:r>
            <a:endParaRPr lang="en-US" altLang="ko-KR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R LEFT 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OUTER JOIN S ON(R.C = S.C);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2" name="TextBox 30"/>
          <p:cNvSpPr txBox="1">
            <a:spLocks noChangeArrowheads="1"/>
          </p:cNvSpPr>
          <p:nvPr/>
        </p:nvSpPr>
        <p:spPr bwMode="auto">
          <a:xfrm>
            <a:off x="6192838" y="3640564"/>
            <a:ext cx="572464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SELECT A, B, C, D, E 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FROM  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R INNER 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JOIN S ON(R.C = S.C);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3988" y="1492250"/>
            <a:ext cx="11528425" cy="861218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ChangeArrowheads="1"/>
          </p:cNvSpPr>
          <p:nvPr/>
        </p:nvSpPr>
        <p:spPr bwMode="blackWhite">
          <a:xfrm>
            <a:off x="1117600" y="47942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OUTER JOIN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1079500" y="1655763"/>
          <a:ext cx="2520279" cy="1584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093"/>
                <a:gridCol w="840093"/>
                <a:gridCol w="840093"/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4968875" y="1655763"/>
          <a:ext cx="2592288" cy="1584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/>
                <a:gridCol w="864096"/>
                <a:gridCol w="864096"/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c3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8929688" y="1655763"/>
          <a:ext cx="4176465" cy="1584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293"/>
                <a:gridCol w="835293"/>
                <a:gridCol w="835293"/>
                <a:gridCol w="835293"/>
                <a:gridCol w="835293"/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A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B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D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E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null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null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c3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1079500" y="5757863"/>
          <a:ext cx="2520279" cy="1584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093"/>
                <a:gridCol w="840093"/>
                <a:gridCol w="840093"/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4968875" y="5757863"/>
          <a:ext cx="2592288" cy="1584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/>
                <a:gridCol w="864096"/>
                <a:gridCol w="864096"/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c3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8929688" y="5757863"/>
          <a:ext cx="4176465" cy="2112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293"/>
                <a:gridCol w="835293"/>
                <a:gridCol w="835293"/>
                <a:gridCol w="835293"/>
                <a:gridCol w="835293"/>
              </a:tblGrid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A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B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C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D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solidFill>
                            <a:schemeClr val="tx1"/>
                          </a:solidFill>
                          <a:latin typeface="HY중고딕" pitchFamily="18" charset="-127"/>
                          <a:ea typeface="HY중고딕" pitchFamily="18" charset="-127"/>
                        </a:rPr>
                        <a:t>E</a:t>
                      </a:r>
                      <a:endParaRPr lang="ko-KR" altLang="en-US" sz="2400">
                        <a:solidFill>
                          <a:schemeClr val="tx1"/>
                        </a:solidFill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e1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a2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b2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null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null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8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null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null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c3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d2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mtClean="0">
                          <a:latin typeface="HY중고딕" pitchFamily="18" charset="-127"/>
                          <a:ea typeface="HY중고딕" pitchFamily="18" charset="-127"/>
                        </a:rPr>
                        <a:t>e2</a:t>
                      </a:r>
                      <a:endParaRPr lang="ko-KR" altLang="en-US" sz="2400">
                        <a:latin typeface="HY중고딕" pitchFamily="18" charset="-127"/>
                        <a:ea typeface="HY중고딕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</a:tr>
            </a:tbl>
          </a:graphicData>
        </a:graphic>
      </p:graphicFrame>
      <p:cxnSp>
        <p:nvCxnSpPr>
          <p:cNvPr id="261253" name="직선 화살표 연결선 15"/>
          <p:cNvCxnSpPr>
            <a:cxnSpLocks noChangeShapeType="1"/>
          </p:cNvCxnSpPr>
          <p:nvPr/>
        </p:nvCxnSpPr>
        <p:spPr bwMode="auto">
          <a:xfrm>
            <a:off x="3744913" y="6624638"/>
            <a:ext cx="1079500" cy="0"/>
          </a:xfrm>
          <a:prstGeom prst="straightConnector1">
            <a:avLst/>
          </a:prstGeom>
          <a:noFill/>
          <a:ln w="38100" algn="ctr">
            <a:solidFill>
              <a:srgbClr val="FF9900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261254" name="직선 화살표 연결선 16"/>
          <p:cNvCxnSpPr>
            <a:cxnSpLocks noChangeShapeType="1"/>
          </p:cNvCxnSpPr>
          <p:nvPr/>
        </p:nvCxnSpPr>
        <p:spPr bwMode="auto">
          <a:xfrm>
            <a:off x="3744913" y="2447925"/>
            <a:ext cx="1079500" cy="0"/>
          </a:xfrm>
          <a:prstGeom prst="straightConnector1">
            <a:avLst/>
          </a:prstGeom>
          <a:noFill/>
          <a:ln w="38100" algn="ctr">
            <a:solidFill>
              <a:srgbClr val="FF9900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261255" name="직선 화살표 연결선 18"/>
          <p:cNvCxnSpPr>
            <a:cxnSpLocks noChangeShapeType="1"/>
          </p:cNvCxnSpPr>
          <p:nvPr/>
        </p:nvCxnSpPr>
        <p:spPr bwMode="auto">
          <a:xfrm>
            <a:off x="7705725" y="2447925"/>
            <a:ext cx="1150938" cy="0"/>
          </a:xfrm>
          <a:prstGeom prst="straightConnector1">
            <a:avLst/>
          </a:prstGeom>
          <a:noFill/>
          <a:ln w="38100" algn="ctr">
            <a:solidFill>
              <a:srgbClr val="FF9900"/>
            </a:solidFill>
            <a:round/>
            <a:headEnd/>
            <a:tailEnd type="arrow" w="med" len="med"/>
          </a:ln>
        </p:spPr>
      </p:cxnSp>
      <p:cxnSp>
        <p:nvCxnSpPr>
          <p:cNvPr id="261256" name="직선 화살표 연결선 19"/>
          <p:cNvCxnSpPr>
            <a:cxnSpLocks noChangeShapeType="1"/>
          </p:cNvCxnSpPr>
          <p:nvPr/>
        </p:nvCxnSpPr>
        <p:spPr bwMode="auto">
          <a:xfrm>
            <a:off x="7705725" y="6553200"/>
            <a:ext cx="1150938" cy="0"/>
          </a:xfrm>
          <a:prstGeom prst="straightConnector1">
            <a:avLst/>
          </a:prstGeom>
          <a:noFill/>
          <a:ln w="38100" algn="ctr">
            <a:solidFill>
              <a:srgbClr val="FF9900"/>
            </a:solidFill>
            <a:round/>
            <a:headEnd/>
            <a:tailEnd type="arrow" w="med" len="med"/>
          </a:ln>
        </p:spPr>
      </p:cxnSp>
      <p:sp>
        <p:nvSpPr>
          <p:cNvPr id="261257" name="TextBox 20"/>
          <p:cNvSpPr txBox="1">
            <a:spLocks noChangeArrowheads="1"/>
          </p:cNvSpPr>
          <p:nvPr/>
        </p:nvSpPr>
        <p:spPr bwMode="auto">
          <a:xfrm>
            <a:off x="1079500" y="1223963"/>
            <a:ext cx="24399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latin typeface="HY중고딕" pitchFamily="18" charset="-127"/>
                <a:ea typeface="HY중고딕" pitchFamily="18" charset="-127"/>
              </a:rPr>
              <a:t>3. </a:t>
            </a:r>
            <a:r>
              <a:rPr lang="ko-KR" altLang="en-US" sz="2000">
                <a:latin typeface="HY중고딕" pitchFamily="18" charset="-127"/>
                <a:ea typeface="HY중고딕" pitchFamily="18" charset="-127"/>
              </a:rPr>
              <a:t>오른쪽 외부 조인</a:t>
            </a:r>
          </a:p>
        </p:txBody>
      </p:sp>
      <p:sp>
        <p:nvSpPr>
          <p:cNvPr id="261258" name="TextBox 21"/>
          <p:cNvSpPr txBox="1">
            <a:spLocks noChangeArrowheads="1"/>
          </p:cNvSpPr>
          <p:nvPr/>
        </p:nvSpPr>
        <p:spPr bwMode="auto">
          <a:xfrm>
            <a:off x="1079500" y="5307013"/>
            <a:ext cx="21875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>
                <a:latin typeface="HY중고딕" pitchFamily="18" charset="-127"/>
                <a:ea typeface="HY중고딕" pitchFamily="18" charset="-127"/>
              </a:rPr>
              <a:t>4. </a:t>
            </a:r>
            <a:r>
              <a:rPr lang="ko-KR" altLang="en-US" sz="2000">
                <a:latin typeface="HY중고딕" pitchFamily="18" charset="-127"/>
                <a:ea typeface="HY중고딕" pitchFamily="18" charset="-127"/>
              </a:rPr>
              <a:t>완전 외부 조인</a:t>
            </a:r>
          </a:p>
        </p:txBody>
      </p:sp>
      <p:sp>
        <p:nvSpPr>
          <p:cNvPr id="261259" name="TextBox 22"/>
          <p:cNvSpPr txBox="1">
            <a:spLocks noChangeArrowheads="1"/>
          </p:cNvSpPr>
          <p:nvPr/>
        </p:nvSpPr>
        <p:spPr bwMode="auto">
          <a:xfrm>
            <a:off x="682625" y="1663700"/>
            <a:ext cx="4000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R</a:t>
            </a:r>
            <a:endParaRPr lang="ko-KR" altLang="en-US" sz="24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61260" name="TextBox 23"/>
          <p:cNvSpPr txBox="1">
            <a:spLocks noChangeArrowheads="1"/>
          </p:cNvSpPr>
          <p:nvPr/>
        </p:nvSpPr>
        <p:spPr bwMode="auto">
          <a:xfrm>
            <a:off x="4549775" y="1663700"/>
            <a:ext cx="4000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S</a:t>
            </a:r>
            <a:endParaRPr lang="ko-KR" altLang="en-US" sz="24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61261" name="TextBox 24"/>
          <p:cNvSpPr txBox="1">
            <a:spLocks noChangeArrowheads="1"/>
          </p:cNvSpPr>
          <p:nvPr/>
        </p:nvSpPr>
        <p:spPr bwMode="auto">
          <a:xfrm>
            <a:off x="682625" y="5761038"/>
            <a:ext cx="4000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R</a:t>
            </a:r>
            <a:endParaRPr lang="ko-KR" altLang="en-US" sz="24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61262" name="TextBox 25"/>
          <p:cNvSpPr txBox="1">
            <a:spLocks noChangeArrowheads="1"/>
          </p:cNvSpPr>
          <p:nvPr/>
        </p:nvSpPr>
        <p:spPr bwMode="auto">
          <a:xfrm>
            <a:off x="4549775" y="5761038"/>
            <a:ext cx="4000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S</a:t>
            </a:r>
            <a:endParaRPr lang="ko-KR" altLang="en-US" sz="24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261263" name="TextBox 26"/>
          <p:cNvSpPr txBox="1">
            <a:spLocks noChangeArrowheads="1"/>
          </p:cNvSpPr>
          <p:nvPr/>
        </p:nvSpPr>
        <p:spPr bwMode="auto">
          <a:xfrm>
            <a:off x="1008063" y="3529013"/>
            <a:ext cx="495520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R.A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R.B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S.C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S.D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S.E 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FROM   R, S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WHERE  R.C(+) = S.C;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61264" name="TextBox 27"/>
          <p:cNvSpPr txBox="1">
            <a:spLocks noChangeArrowheads="1"/>
          </p:cNvSpPr>
          <p:nvPr/>
        </p:nvSpPr>
        <p:spPr bwMode="auto">
          <a:xfrm>
            <a:off x="6696844" y="3529013"/>
            <a:ext cx="664797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SELECT R.A, R.B, S.C, S.D, S.E </a:t>
            </a:r>
            <a:endParaRPr lang="en-US" altLang="ko-KR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R RIGHT 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OUTER JOIN S ON(R.C = S.C);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61265" name="TextBox 28"/>
          <p:cNvSpPr txBox="1">
            <a:spLocks noChangeArrowheads="1"/>
          </p:cNvSpPr>
          <p:nvPr/>
        </p:nvSpPr>
        <p:spPr bwMode="auto">
          <a:xfrm>
            <a:off x="1008063" y="7488238"/>
            <a:ext cx="341632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SELECT A, B, C, D, E 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FROM   R, S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WHERE  R.C(+) = S.C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UNION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SELECT A, B, C, D, E 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FROM   R, S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WHERE 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R.C 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= S.C(+);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2" name="TextBox 27"/>
          <p:cNvSpPr txBox="1">
            <a:spLocks noChangeArrowheads="1"/>
          </p:cNvSpPr>
          <p:nvPr/>
        </p:nvSpPr>
        <p:spPr bwMode="auto">
          <a:xfrm>
            <a:off x="6696844" y="8280995"/>
            <a:ext cx="649408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SELECT R.A, R.B, S.C, S.D, S.E </a:t>
            </a:r>
            <a:endParaRPr lang="en-US" altLang="ko-KR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R FULL 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OUTER JOIN S ON(R.C = S.C);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/>
          <p:cNvSpPr>
            <a:spLocks noChangeArrowheads="1"/>
          </p:cNvSpPr>
          <p:nvPr/>
        </p:nvSpPr>
        <p:spPr bwMode="blackWhite">
          <a:xfrm>
            <a:off x="1117600" y="47942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OUTER JOIN</a:t>
            </a:r>
          </a:p>
        </p:txBody>
      </p:sp>
      <p:sp>
        <p:nvSpPr>
          <p:cNvPr id="421922" name="Rectangle 34"/>
          <p:cNvSpPr>
            <a:spLocks noChangeArrowheads="1"/>
          </p:cNvSpPr>
          <p:nvPr/>
        </p:nvSpPr>
        <p:spPr bwMode="blackWhite">
          <a:xfrm>
            <a:off x="1119188" y="1079500"/>
            <a:ext cx="12091987" cy="81168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두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Table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을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Join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할 때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Join</a:t>
            </a:r>
            <a:r>
              <a:rPr lang="ko-KR" altLang="en-US" sz="2400" err="1">
                <a:latin typeface="HY중고딕" pitchFamily="18" charset="-127"/>
                <a:ea typeface="HY중고딕" pitchFamily="18" charset="-127"/>
              </a:rPr>
              <a:t>조건식을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만족시키지 못하는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Row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는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  검색에서 빠지게 되는데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, 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이러한 누락된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Row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들이 검색되도록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  하는 방법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조인에서 </a:t>
            </a:r>
            <a:r>
              <a:rPr lang="ko-KR" altLang="en-US" sz="2400" u="sng">
                <a:latin typeface="HY중고딕" pitchFamily="18" charset="-127"/>
                <a:ea typeface="HY중고딕" pitchFamily="18" charset="-127"/>
              </a:rPr>
              <a:t>부족한 쪽에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"(+)" 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연산자 기호를 사용한다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(+)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연산자는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NULL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행을 생성하여 조인하게 한다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endParaRPr lang="en-US" altLang="ko-KR" sz="2400">
              <a:latin typeface="HY중고딕" pitchFamily="18" charset="-127"/>
              <a:ea typeface="HY중고딕" pitchFamily="18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400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주의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: - NULL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만큼이나 실수하기 쉽다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           -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안전하다고 너무 많이 사용할 경우 처리속도가 저하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endParaRPr lang="ko-KR" altLang="en-US" sz="2400">
              <a:solidFill>
                <a:srgbClr val="8000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400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- </a:t>
            </a:r>
            <a:r>
              <a:rPr lang="ko-KR" altLang="en-US" sz="2400" err="1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조건식을</a:t>
            </a:r>
            <a:r>
              <a:rPr lang="ko-KR" altLang="en-US" sz="2400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 만족시키지 못하는 데이터도 검색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SELECT table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명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.column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명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, table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명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.column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명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 . . . 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      FROM table1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명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, table2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명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   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WHERE table1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명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.column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명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=  table2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명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.column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명</a:t>
            </a:r>
            <a:r>
              <a:rPr lang="en-US" altLang="ko-KR" sz="2400" smtClean="0">
                <a:latin typeface="HY중고딕" pitchFamily="18" charset="-127"/>
                <a:ea typeface="HY중고딕" pitchFamily="18" charset="-127"/>
              </a:rPr>
              <a:t>(+);</a:t>
            </a:r>
            <a:endParaRPr lang="en-US" altLang="ko-KR" sz="2400">
              <a:latin typeface="HY중고딕" pitchFamily="18" charset="-127"/>
              <a:ea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835" name="Rectangle 3"/>
          <p:cNvSpPr>
            <a:spLocks noChangeArrowheads="1"/>
          </p:cNvSpPr>
          <p:nvPr/>
        </p:nvSpPr>
        <p:spPr bwMode="blackWhite">
          <a:xfrm>
            <a:off x="1117600" y="1079500"/>
            <a:ext cx="12090400" cy="93122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전체 분류의 상품자료 수 </a:t>
            </a:r>
            <a:r>
              <a:rPr lang="ko-KR" altLang="en-US" sz="2400" err="1">
                <a:latin typeface="HY중고딕" pitchFamily="18" charset="-127"/>
                <a:ea typeface="HY중고딕" pitchFamily="18" charset="-127"/>
              </a:rPr>
              <a:t>를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검색 조회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( Alias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는 분류코드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분류명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400" err="1">
                <a:latin typeface="HY중고딕" pitchFamily="18" charset="-127"/>
                <a:ea typeface="HY중고딕" pitchFamily="18" charset="-127"/>
              </a:rPr>
              <a:t>상품자료수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)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 sz="2400">
              <a:solidFill>
                <a:srgbClr val="8000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r>
              <a:rPr lang="en-US" altLang="ko-KR" sz="2400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-1. </a:t>
            </a:r>
            <a:r>
              <a:rPr lang="ko-KR" altLang="en-US" sz="2400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분류테이블 조회</a:t>
            </a:r>
          </a:p>
          <a:p>
            <a:pPr defTabSz="282575">
              <a:defRPr/>
            </a:pPr>
            <a:r>
              <a:rPr lang="ko-KR" altLang="en-US" sz="2400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   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SELECT * FROM </a:t>
            </a:r>
            <a:r>
              <a:rPr lang="en-US" altLang="ko-KR" sz="2400" err="1">
                <a:latin typeface="HY중고딕" pitchFamily="18" charset="-127"/>
                <a:ea typeface="HY중고딕" pitchFamily="18" charset="-127"/>
              </a:rPr>
              <a:t>lprod</a:t>
            </a:r>
            <a:endParaRPr lang="en-US" altLang="ko-KR" sz="2400">
              <a:latin typeface="HY중고딕" pitchFamily="18" charset="-127"/>
              <a:ea typeface="HY중고딕" pitchFamily="18" charset="-127"/>
            </a:endParaRPr>
          </a:p>
          <a:p>
            <a:pPr defTabSz="282575">
              <a:lnSpc>
                <a:spcPct val="30000"/>
              </a:lnSpc>
              <a:defRPr/>
            </a:pPr>
            <a:endParaRPr lang="en-US" altLang="ko-KR" sz="2400"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r>
              <a:rPr lang="en-US" altLang="ko-KR" sz="2400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-2. </a:t>
            </a:r>
            <a:r>
              <a:rPr lang="ko-KR" altLang="en-US" sz="2400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일반 </a:t>
            </a:r>
            <a:r>
              <a:rPr lang="en-US" altLang="ko-KR" sz="2400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JOIN</a:t>
            </a: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SELECT    LPROD_GU        AS "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분류코드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LPROD_NM        AS "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분류명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COUNT(PROD_LGU) AS "</a:t>
            </a:r>
            <a:r>
              <a:rPr lang="ko-KR" altLang="en-US" sz="2400" b="0" err="1">
                <a:latin typeface="굴림체" pitchFamily="49" charset="-127"/>
                <a:ea typeface="굴림체" pitchFamily="49" charset="-127"/>
              </a:rPr>
              <a:t>상품자료수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FROM      LPROD</a:t>
            </a: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PROD</a:t>
            </a: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WHERE     LPROD_GU = PROD_LGU</a:t>
            </a: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GROUP BY  LPROD_GU</a:t>
            </a: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LPROD_NM;</a:t>
            </a:r>
          </a:p>
          <a:p>
            <a:pPr defTabSz="282575">
              <a:lnSpc>
                <a:spcPct val="40000"/>
              </a:lnSpc>
              <a:defRPr/>
            </a:pPr>
            <a:endParaRPr lang="en-US" altLang="ko-KR" sz="2400"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r>
              <a:rPr lang="en-US" altLang="ko-KR" sz="2400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-3. OUTER JOIN </a:t>
            </a:r>
            <a:r>
              <a:rPr lang="ko-KR" altLang="en-US" sz="2400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사용 확인</a:t>
            </a: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SELECT    LPROD_GU        AS "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분류코드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LPROD_NM        AS "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분류명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COUNT(PROD_LGU) AS "</a:t>
            </a:r>
            <a:r>
              <a:rPr lang="ko-KR" altLang="en-US" sz="2400" b="0" err="1">
                <a:latin typeface="굴림체" pitchFamily="49" charset="-127"/>
                <a:ea typeface="굴림체" pitchFamily="49" charset="-127"/>
              </a:rPr>
              <a:t>상품자료수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FROM      LPROD</a:t>
            </a: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PROD</a:t>
            </a: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WHERE     LPROD_GU = PROD_LGU(+)</a:t>
            </a: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GROUP BY  LPROD_GU</a:t>
            </a: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LPROD_NM</a:t>
            </a:r>
          </a:p>
          <a:p>
            <a:pPr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ORDER BY  LPROD_GU;</a:t>
            </a:r>
          </a:p>
        </p:txBody>
      </p:sp>
      <p:sp>
        <p:nvSpPr>
          <p:cNvPr id="263171" name="Rectangle 5"/>
          <p:cNvSpPr>
            <a:spLocks noChangeArrowheads="1"/>
          </p:cNvSpPr>
          <p:nvPr/>
        </p:nvSpPr>
        <p:spPr bwMode="blackWhite">
          <a:xfrm>
            <a:off x="1117600" y="47942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OUTER JOIN</a:t>
            </a:r>
          </a:p>
        </p:txBody>
      </p:sp>
      <p:pic>
        <p:nvPicPr>
          <p:cNvPr id="2631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96300" y="3168650"/>
            <a:ext cx="4360863" cy="27368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26317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96300" y="6192838"/>
            <a:ext cx="4392613" cy="39131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 bwMode="auto">
          <a:xfrm>
            <a:off x="8496300" y="8856663"/>
            <a:ext cx="4392613" cy="129698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ChangeArrowheads="1"/>
          </p:cNvSpPr>
          <p:nvPr/>
        </p:nvSpPr>
        <p:spPr bwMode="blackWhite">
          <a:xfrm>
            <a:off x="1117600" y="47942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OUTER JOIN</a:t>
            </a:r>
          </a:p>
        </p:txBody>
      </p:sp>
      <p:sp>
        <p:nvSpPr>
          <p:cNvPr id="1392643" name="Rectangle 3"/>
          <p:cNvSpPr>
            <a:spLocks noChangeArrowheads="1"/>
          </p:cNvSpPr>
          <p:nvPr/>
        </p:nvSpPr>
        <p:spPr bwMode="blackWhite">
          <a:xfrm>
            <a:off x="1119188" y="1139825"/>
            <a:ext cx="12091987" cy="81168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ANSI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형식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 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-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모든 행이 검색되어야 할 테이블의 위치를 기준으로 한다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-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위치에 따라서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LEFT , RIGHT, FULL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로 나눈다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- "(+)"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보다 명확하게 결과가 나온다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  - "(+)"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가 지원하지 못하는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FULL OUTER JOIN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이 된다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endParaRPr lang="en-US" altLang="ko-KR" sz="2400">
              <a:solidFill>
                <a:srgbClr val="800000"/>
              </a:solidFill>
              <a:latin typeface="HY중고딕" pitchFamily="18" charset="-127"/>
              <a:ea typeface="HY중고딕" pitchFamily="18" charset="-127"/>
            </a:endParaRPr>
          </a:p>
          <a:p>
            <a:pPr defTabSz="282575">
              <a:defRPr/>
            </a:pPr>
            <a:r>
              <a:rPr lang="en-US" altLang="ko-KR" sz="2400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-4. ANSI OUTER JOIN </a:t>
            </a:r>
            <a:r>
              <a:rPr lang="ko-KR" altLang="en-US" sz="2400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사용 확인</a:t>
            </a:r>
          </a:p>
          <a:p>
            <a:pPr>
              <a:defRPr/>
            </a:pPr>
            <a:r>
              <a:rPr lang="en-US" altLang="ko-KR" sz="2800" b="0">
                <a:latin typeface="굴림체" pitchFamily="49" charset="-127"/>
                <a:ea typeface="굴림체" pitchFamily="49" charset="-127"/>
              </a:rPr>
              <a:t>SELECT          LPROD_GU 		 AS "</a:t>
            </a:r>
            <a:r>
              <a:rPr lang="ko-KR" altLang="en-US" sz="2800" b="0">
                <a:latin typeface="굴림체" pitchFamily="49" charset="-127"/>
                <a:ea typeface="굴림체" pitchFamily="49" charset="-127"/>
              </a:rPr>
              <a:t>분류코드</a:t>
            </a:r>
            <a:r>
              <a:rPr lang="en-US" altLang="ko-KR" sz="28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800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800" b="0">
                <a:latin typeface="굴림체" pitchFamily="49" charset="-127"/>
                <a:ea typeface="굴림체" pitchFamily="49" charset="-127"/>
              </a:rPr>
              <a:t>     ,          LPROD_NM 		 AS "</a:t>
            </a:r>
            <a:r>
              <a:rPr lang="ko-KR" altLang="en-US" sz="2800" b="0">
                <a:latin typeface="굴림체" pitchFamily="49" charset="-127"/>
                <a:ea typeface="굴림체" pitchFamily="49" charset="-127"/>
              </a:rPr>
              <a:t>분류명</a:t>
            </a:r>
            <a:r>
              <a:rPr lang="en-US" altLang="ko-KR" sz="28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800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800" b="0">
                <a:latin typeface="굴림체" pitchFamily="49" charset="-127"/>
                <a:ea typeface="굴림체" pitchFamily="49" charset="-127"/>
              </a:rPr>
              <a:t>     ,          COUNT(PROD_LGU) AS "</a:t>
            </a:r>
            <a:r>
              <a:rPr lang="ko-KR" altLang="en-US" sz="2800" b="0" err="1">
                <a:latin typeface="굴림체" pitchFamily="49" charset="-127"/>
                <a:ea typeface="굴림체" pitchFamily="49" charset="-127"/>
              </a:rPr>
              <a:t>상품자료수</a:t>
            </a:r>
            <a:r>
              <a:rPr lang="en-US" altLang="ko-KR" sz="28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800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800" b="0">
                <a:latin typeface="굴림체" pitchFamily="49" charset="-127"/>
                <a:ea typeface="굴림체" pitchFamily="49" charset="-127"/>
              </a:rPr>
              <a:t>FROM            LPROD </a:t>
            </a:r>
          </a:p>
          <a:p>
            <a:pPr>
              <a:defRPr/>
            </a:pPr>
            <a:r>
              <a:rPr lang="en-US" altLang="ko-KR" sz="2800" b="0">
                <a:latin typeface="굴림체" pitchFamily="49" charset="-127"/>
                <a:ea typeface="굴림체" pitchFamily="49" charset="-127"/>
              </a:rPr>
              <a:t>LEFT OUTER JOIN PROD ON (LPROD_GU = PROD_LGU)</a:t>
            </a:r>
          </a:p>
          <a:p>
            <a:pPr>
              <a:defRPr/>
            </a:pPr>
            <a:r>
              <a:rPr lang="en-US" altLang="ko-KR" sz="2800" b="0">
                <a:latin typeface="굴림체" pitchFamily="49" charset="-127"/>
                <a:ea typeface="굴림체" pitchFamily="49" charset="-127"/>
              </a:rPr>
              <a:t>GROUP BY        LPROD_GU</a:t>
            </a:r>
          </a:p>
          <a:p>
            <a:pPr>
              <a:defRPr/>
            </a:pPr>
            <a:r>
              <a:rPr lang="en-US" altLang="ko-KR" sz="2800" b="0">
                <a:latin typeface="굴림체" pitchFamily="49" charset="-127"/>
                <a:ea typeface="굴림체" pitchFamily="49" charset="-127"/>
              </a:rPr>
              <a:t>     ,          LPROD_NM</a:t>
            </a:r>
          </a:p>
          <a:p>
            <a:pPr>
              <a:defRPr/>
            </a:pPr>
            <a:r>
              <a:rPr lang="en-US" altLang="ko-KR" sz="2800" b="0">
                <a:latin typeface="굴림체" pitchFamily="49" charset="-127"/>
                <a:ea typeface="굴림체" pitchFamily="49" charset="-127"/>
              </a:rPr>
              <a:t>ORDER BY        LPROD_GU;</a:t>
            </a: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467" name="Rectangle 3"/>
          <p:cNvSpPr>
            <a:spLocks noChangeArrowheads="1"/>
          </p:cNvSpPr>
          <p:nvPr/>
        </p:nvSpPr>
        <p:spPr bwMode="blackWhite">
          <a:xfrm>
            <a:off x="1117600" y="1079500"/>
            <a:ext cx="12090400" cy="92424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전체상품의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월 입고수량을 검색 조회</a:t>
            </a:r>
          </a:p>
          <a:p>
            <a:pPr defTabSz="282575">
              <a:lnSpc>
                <a:spcPct val="9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 Alias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는 상품코드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입고수량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4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-1.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일반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JOIN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SELECT      PROD.PROD_ID           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PROD.PROD_NAME         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SUM(BUYPROD.BUY_QTY)   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입고수량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FROM        PROD, BUYPROD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WHERE       PROD.PROD_ID = BUYPROD.BUY_PROD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AND         BUY_DATE BETWEEN '2005-01-01' AND '2005-01-31'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GROUP BY    PROD.PROD_ID, PROD.PROD_NAME;</a:t>
            </a:r>
          </a:p>
          <a:p>
            <a:pPr lvl="1">
              <a:defRPr/>
            </a:pP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4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-2. OUTER JOIN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사용 확인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SELECT      PROD.PROD_ID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PROD.PROD_NAME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SUM(BUYPROD.BUY_QTY)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입고수량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    PROD</a:t>
            </a:r>
          </a:p>
          <a:p>
            <a:pPr lvl="1">
              <a:defRPr/>
            </a:pP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LEFT OUTER JOIN BUYPROD ON(PROD.PROD_ID = BUYPROD.BUY_PROD) 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GROUP 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BY    PROD.PROD_ID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PROD.PROD_NAME</a:t>
            </a:r>
          </a:p>
          <a:p>
            <a:pPr lvl="1">
              <a:defRPr/>
            </a:pP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HAVING BUYPROD.BUY_DATE BETWEEN '2005-01-01' AND '2005-01-31'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ORDER BY    PROD.PROD_ID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PROD.PROD_NAME;</a:t>
            </a:r>
          </a:p>
        </p:txBody>
      </p:sp>
      <p:sp>
        <p:nvSpPr>
          <p:cNvPr id="265219" name="Rectangle 6"/>
          <p:cNvSpPr>
            <a:spLocks noChangeArrowheads="1"/>
          </p:cNvSpPr>
          <p:nvPr/>
        </p:nvSpPr>
        <p:spPr bwMode="blackWhite">
          <a:xfrm>
            <a:off x="1117600" y="47942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OUTER JOIN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666" name="Rectangle 2"/>
          <p:cNvSpPr>
            <a:spLocks noChangeArrowheads="1"/>
          </p:cNvSpPr>
          <p:nvPr/>
        </p:nvSpPr>
        <p:spPr bwMode="blackWhite">
          <a:xfrm>
            <a:off x="1117600" y="1079500"/>
            <a:ext cx="12090400" cy="65897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2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번 쿼리는 전체상품의 결과가 조회되지 않았다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서브쿼리를 사용하거나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ANSI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조인을 사용하여 해결 해야 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4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-3. ANSI  OUTER JOIN</a:t>
            </a: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SELECT      PROD.PROD_ID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PROD.PROD_NAME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SUM(BUYPROD.BUY_QTY)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입고수량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FROM        PROD LEFT OUTER JOIN BUYPROD </a:t>
            </a: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ON          ( PROD.PROD_ID = BUYPROD.BUY_PROD</a:t>
            </a: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AND         BUYPROD.BUY_DATE BETWEEN '2005-01-01' AND '2005-01-31' )</a:t>
            </a: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GROUP BY    PROD.PROD_ID</a:t>
            </a: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PROD.PROD_NAME</a:t>
            </a: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ORDER BY    PROD.PROD_ID</a:t>
            </a: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PROD.PROD_NAME;</a:t>
            </a:r>
          </a:p>
        </p:txBody>
      </p:sp>
      <p:sp>
        <p:nvSpPr>
          <p:cNvPr id="266243" name="Rectangle 3"/>
          <p:cNvSpPr>
            <a:spLocks noChangeArrowheads="1"/>
          </p:cNvSpPr>
          <p:nvPr/>
        </p:nvSpPr>
        <p:spPr bwMode="blackWhite">
          <a:xfrm>
            <a:off x="1117600" y="47942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OUTER JOIN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859" name="Rectangle 3"/>
          <p:cNvSpPr>
            <a:spLocks noChangeArrowheads="1"/>
          </p:cNvSpPr>
          <p:nvPr/>
        </p:nvSpPr>
        <p:spPr bwMode="blackWhite">
          <a:xfrm>
            <a:off x="1117600" y="1079500"/>
            <a:ext cx="12090400" cy="60213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전체상품의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월 입고수량을 검색 조회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 Alias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는 상품코드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입고수량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-4. OUTER JOIN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사용 확인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(NULL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값 제거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SELECT      PROD.PROD_ID 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상품코드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  PROD.PROD_NAME 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상품명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  SUM( NVL(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BUYPROD.buy_qty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, 0) ) 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입고수량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FROM        PROD LEFT OUTER JOIN BUYPROD 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ON          (PROD.PROD_ID = BUYPROD.BUY_PROD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AND         BUYPROD.BUY_DATE BETWEEN '2005-01-01' AND '2005-01-31' )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GROUP BY    PROD.PROD_ID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  PROD.PROD_NAME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ORDER BY    PROD.PROD_ID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  PROD.PROD_NAME;</a:t>
            </a:r>
          </a:p>
        </p:txBody>
      </p:sp>
      <p:sp>
        <p:nvSpPr>
          <p:cNvPr id="267267" name="Rectangle 5"/>
          <p:cNvSpPr>
            <a:spLocks noChangeArrowheads="1"/>
          </p:cNvSpPr>
          <p:nvPr/>
        </p:nvSpPr>
        <p:spPr bwMode="blackWhite">
          <a:xfrm>
            <a:off x="1117600" y="47942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OUTER JOIN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491" name="Rectangle 3"/>
          <p:cNvSpPr>
            <a:spLocks noChangeArrowheads="1"/>
          </p:cNvSpPr>
          <p:nvPr/>
        </p:nvSpPr>
        <p:spPr bwMode="blackWhite">
          <a:xfrm>
            <a:off x="1117600" y="1079500"/>
            <a:ext cx="12090400" cy="61356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전체 회원의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4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월의 구매현황 조회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성명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구매수량의 합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일반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JOIN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SELECT      MEMBER.MEM_ID         AS "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ID"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  MEMBER.MEM_NAME       AS "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성명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  SUM(CART.CART_QTY)    AS "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구매수량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FROM        member, CART 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WHERE       MEMBER.MEM_ID  = CART.CART_MEMBER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AND         SUBSTR(CART.CART_NO,1, 6) = '200504'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GROUP BY    MEMBER.MEM_ID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  MEMBER.MEM_NAME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ORDER BY    MEMBER.MEM_ID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  MEMBER.MEM_NAME;</a:t>
            </a:r>
          </a:p>
        </p:txBody>
      </p:sp>
      <p:sp>
        <p:nvSpPr>
          <p:cNvPr id="831493" name="Rectangle 5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6696075"/>
            <a:ext cx="12091987" cy="8604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OUTER JOIN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사용 확인</a:t>
            </a: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(NULL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값 제거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68292" name="Rectangle 7"/>
          <p:cNvSpPr>
            <a:spLocks noChangeArrowheads="1"/>
          </p:cNvSpPr>
          <p:nvPr/>
        </p:nvSpPr>
        <p:spPr bwMode="blackWhite">
          <a:xfrm>
            <a:off x="1117600" y="47942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OUTER JOIN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76938" y="6913563"/>
            <a:ext cx="7750175" cy="31686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SELECT           MEMBER.MEM_ID        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ID"</a:t>
            </a: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     MEMBER.MEM_NAME      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성명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     SUM(NVL(CART.CART_QTY,0))   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구매수량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FROM             MEMBER</a:t>
            </a: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RIGHT OUTER JOIN CART ON(MEMBER.MEM_ID  = CART.CART_MEMBER)</a:t>
            </a: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AND              SUBSTR(CART.CART_NO,1, 6) = '200504'</a:t>
            </a: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GROUP BY         MEMBER.MEM_ID</a:t>
            </a: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     MEMBER.MEM_NAME</a:t>
            </a: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ORDER BY         MEMBER.MEM_ID</a:t>
            </a:r>
          </a:p>
          <a:p>
            <a:pPr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     MEMBER.MEM_NAME;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906" name="Rectangle 2"/>
          <p:cNvSpPr>
            <a:spLocks noChangeArrowheads="1"/>
          </p:cNvSpPr>
          <p:nvPr/>
        </p:nvSpPr>
        <p:spPr bwMode="blackWhite">
          <a:xfrm>
            <a:off x="1119188" y="1079500"/>
            <a:ext cx="12091987" cy="91217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전체 상품의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일의 입고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출고현황 조회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상품코드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입고수량의 합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판매수량의 합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120000"/>
              </a:lnSpc>
              <a:defRPr/>
            </a:pP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입고 확인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(</a:t>
            </a:r>
            <a:r>
              <a:rPr lang="en-US" altLang="ko-KR" sz="24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Equi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Join)</a:t>
            </a:r>
            <a:endParaRPr lang="en-US" altLang="ko-KR" sz="240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SELECT      PROD.PROD_ID        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PROD.PROD_NAME      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SUM(BUYPROD.BUY_QTY)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입고수량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FROM        PROD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BUYPROD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WHERE       PROD.PROD_ID = BUYPROD.BUY_PROD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AND         BUYPROD.BUY_DATE = '20050505'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GROUP BY    PROD.PROD_ID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PROD.PROD_NAME;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판매 확인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(Inner Join)</a:t>
            </a:r>
            <a:endParaRPr lang="en-US" altLang="ko-KR" sz="240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SELECT      PROD.PROD_ID         AS "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  PROD.PROD_NAME       AS "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  SUM(CART.CART_QTY)   AS "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판매수량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FROM        PROD 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INNER JOIN  CART 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ON          (PROD.PROD_ID = CART.CART_PROD)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WHERE       CART.CART_NO LIKE '20050505%'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GROUP BY    PROD.PROD_ID</a:t>
            </a:r>
          </a:p>
          <a:p>
            <a:pPr lvl="1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   PROD.PROD_NAME;</a:t>
            </a:r>
          </a:p>
        </p:txBody>
      </p:sp>
      <p:sp>
        <p:nvSpPr>
          <p:cNvPr id="269315" name="Rectangle 4"/>
          <p:cNvSpPr>
            <a:spLocks noChangeArrowheads="1"/>
          </p:cNvSpPr>
          <p:nvPr/>
        </p:nvSpPr>
        <p:spPr bwMode="blackWhite">
          <a:xfrm>
            <a:off x="1117600" y="47942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OUTER JOIN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930" name="Rectangle 2"/>
          <p:cNvSpPr>
            <a:spLocks noChangeArrowheads="1"/>
          </p:cNvSpPr>
          <p:nvPr/>
        </p:nvSpPr>
        <p:spPr bwMode="blackWhite">
          <a:xfrm>
            <a:off x="1119188" y="1079500"/>
            <a:ext cx="12091987" cy="75612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전체 상품의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일의 입고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출고현황 조회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상품코드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입고수량의 합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판매수량의 합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13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일반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JOIN 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SELECT      PROD.PROD_ID        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PROD.PROD_NAME      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SUM(NVL(BUYPROD.BUY_QTY,0))   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입고수량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SUM(NVL(CART.CART_QTY,0))   AS "</a:t>
            </a:r>
            <a:r>
              <a:rPr lang="ko-KR" altLang="en-US" sz="2000" b="0">
                <a:latin typeface="굴림체" pitchFamily="49" charset="-127"/>
                <a:ea typeface="굴림체" pitchFamily="49" charset="-127"/>
              </a:rPr>
              <a:t>판매수량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FROM        PROD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BUYPROD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CART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WHERE       PROD.PROD_ID = BUYPROD.BUY_PROD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AND         PROD.PROD_ID = CART.CART_PROD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AND         BUYPROD.BUY_DATE = '20050505'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AND         SUBSTR(CART.CART_NO,1,8) = '20050505'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GROUP BY    PROD.PROD_ID</a:t>
            </a:r>
          </a:p>
          <a:p>
            <a:pPr lvl="1">
              <a:defRPr/>
            </a:pP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     PROD.PROD_NAME;</a:t>
            </a:r>
          </a:p>
          <a:p>
            <a:pPr defTabSz="282575">
              <a:lnSpc>
                <a:spcPct val="13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020931" name="Rectangle 3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6408787"/>
            <a:ext cx="12091987" cy="9366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Tx/>
              <a:buChar char="-"/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위 </a:t>
            </a:r>
            <a:r>
              <a:rPr lang="en-US" altLang="ko-KR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Equi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Join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은 결과가 나오지 않는다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40000"/>
              </a:lnSpc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OUTER JOIN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사용 확인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(NULL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값 제거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</p:txBody>
      </p:sp>
      <p:sp>
        <p:nvSpPr>
          <p:cNvPr id="270340" name="Rectangle 4"/>
          <p:cNvSpPr>
            <a:spLocks noChangeArrowheads="1"/>
          </p:cNvSpPr>
          <p:nvPr/>
        </p:nvSpPr>
        <p:spPr bwMode="blackWhite">
          <a:xfrm>
            <a:off x="1117600" y="47942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OUTER JOIN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38238" y="7488907"/>
            <a:ext cx="12039600" cy="28622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ko-KR" b="0">
                <a:latin typeface="굴림체" pitchFamily="49" charset="-127"/>
                <a:ea typeface="굴림체" pitchFamily="49" charset="-127"/>
              </a:rPr>
              <a:t>SELECT      PROD.PROD_ID         AS "</a:t>
            </a:r>
            <a:r>
              <a:rPr lang="ko-KR" altLang="en-US" b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b="0">
                <a:latin typeface="굴림체" pitchFamily="49" charset="-127"/>
                <a:ea typeface="굴림체" pitchFamily="49" charset="-127"/>
              </a:rPr>
              <a:t>     ,      PROD.PROD_NAME       AS "</a:t>
            </a:r>
            <a:r>
              <a:rPr lang="ko-KR" altLang="en-US" b="0"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b="0">
                <a:latin typeface="굴림체" pitchFamily="49" charset="-127"/>
                <a:ea typeface="굴림체" pitchFamily="49" charset="-127"/>
              </a:rPr>
              <a:t>     ,      SUM(NVL(BUYPROD.BUY_QTY,0))    AS "</a:t>
            </a:r>
            <a:r>
              <a:rPr lang="ko-KR" altLang="en-US" b="0">
                <a:latin typeface="굴림체" pitchFamily="49" charset="-127"/>
                <a:ea typeface="굴림체" pitchFamily="49" charset="-127"/>
              </a:rPr>
              <a:t>입고수량</a:t>
            </a:r>
            <a:r>
              <a:rPr lang="en-US" altLang="ko-KR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b="0">
                <a:latin typeface="굴림체" pitchFamily="49" charset="-127"/>
                <a:ea typeface="굴림체" pitchFamily="49" charset="-127"/>
              </a:rPr>
              <a:t>     ,      SUM(NVL(CART.CART_QTY,0))   AS "</a:t>
            </a:r>
            <a:r>
              <a:rPr lang="ko-KR" altLang="en-US" b="0">
                <a:latin typeface="굴림체" pitchFamily="49" charset="-127"/>
                <a:ea typeface="굴림체" pitchFamily="49" charset="-127"/>
              </a:rPr>
              <a:t>판매수량</a:t>
            </a:r>
            <a:r>
              <a:rPr lang="en-US" altLang="ko-KR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b="0">
              <a:latin typeface="굴림체" pitchFamily="49" charset="-127"/>
              <a:ea typeface="굴림체" pitchFamily="49" charset="-127"/>
            </a:endParaRPr>
          </a:p>
          <a:p>
            <a:pPr>
              <a:defRPr/>
            </a:pPr>
            <a:r>
              <a:rPr lang="en-US" altLang="ko-KR" b="0">
                <a:latin typeface="굴림체" pitchFamily="49" charset="-127"/>
                <a:ea typeface="굴림체" pitchFamily="49" charset="-127"/>
              </a:rPr>
              <a:t>FROM        PROD</a:t>
            </a:r>
          </a:p>
          <a:p>
            <a:pPr>
              <a:defRPr/>
            </a:pPr>
            <a:r>
              <a:rPr lang="en-US" altLang="ko-KR" b="0">
                <a:latin typeface="굴림체" pitchFamily="49" charset="-127"/>
                <a:ea typeface="굴림체" pitchFamily="49" charset="-127"/>
              </a:rPr>
              <a:t>LEFT OUTER JOIN BUYPROD ON(PROD.PROD_ID = BUYPROD.BUY_PROD AND BUYPROD.BUY_DATE = '20050505')</a:t>
            </a:r>
          </a:p>
          <a:p>
            <a:pPr>
              <a:defRPr/>
            </a:pPr>
            <a:r>
              <a:rPr lang="en-US" altLang="ko-KR" b="0">
                <a:latin typeface="굴림체" pitchFamily="49" charset="-127"/>
                <a:ea typeface="굴림체" pitchFamily="49" charset="-127"/>
              </a:rPr>
              <a:t>LEFT OUTER JOIN CART    ON(PROD.PROD_ID = CART.CART_PROD   AND SUBSTR(CART.CART_NO,1,8) = '20050505')</a:t>
            </a:r>
          </a:p>
          <a:p>
            <a:pPr>
              <a:defRPr/>
            </a:pPr>
            <a:r>
              <a:rPr lang="en-US" altLang="ko-KR" b="0">
                <a:latin typeface="굴림체" pitchFamily="49" charset="-127"/>
                <a:ea typeface="굴림체" pitchFamily="49" charset="-127"/>
              </a:rPr>
              <a:t>HAVING      SUM(NVL(BUYPROD.BUY_QTY,0)) &gt; 0 OR SUM(NVL(CART.CART_QTY,0)) &gt; 0</a:t>
            </a:r>
          </a:p>
          <a:p>
            <a:pPr>
              <a:defRPr/>
            </a:pPr>
            <a:r>
              <a:rPr lang="en-US" altLang="ko-KR" b="0">
                <a:latin typeface="굴림체" pitchFamily="49" charset="-127"/>
                <a:ea typeface="굴림체" pitchFamily="49" charset="-127"/>
              </a:rPr>
              <a:t>GROUP BY    PROD.PROD_ID</a:t>
            </a:r>
          </a:p>
          <a:p>
            <a:pPr>
              <a:defRPr/>
            </a:pPr>
            <a:r>
              <a:rPr lang="en-US" altLang="ko-KR" b="0">
                <a:latin typeface="굴림체" pitchFamily="49" charset="-127"/>
                <a:ea typeface="굴림체" pitchFamily="49" charset="-127"/>
              </a:rPr>
              <a:t>     ,      PROD.PROD_NAME;</a:t>
            </a:r>
            <a:endParaRPr lang="ko-KR" altLang="en-US" b="0">
              <a:latin typeface="굴림체" pitchFamily="49" charset="-127"/>
              <a:ea typeface="굴림체" pitchFamily="49" charset="-127"/>
            </a:endParaRPr>
          </a:p>
        </p:txBody>
      </p:sp>
      <p:pic>
        <p:nvPicPr>
          <p:cNvPr id="270342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85225" y="1008063"/>
            <a:ext cx="4816475" cy="151288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70343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16800" y="3671888"/>
            <a:ext cx="6480175" cy="9366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70344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88238" y="5688013"/>
            <a:ext cx="5834062" cy="8477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5"/>
          <p:cNvSpPr>
            <a:spLocks noChangeArrowheads="1"/>
          </p:cNvSpPr>
          <p:nvPr/>
        </p:nvSpPr>
        <p:spPr bwMode="auto">
          <a:xfrm>
            <a:off x="479425" y="1204913"/>
            <a:ext cx="13374688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70000"/>
              </a:lnSpc>
              <a:buFont typeface="Wingdings" pitchFamily="2" charset="2"/>
              <a:buBlip>
                <a:blip r:embed="rId2"/>
              </a:buBlip>
            </a:pPr>
            <a:r>
              <a:rPr lang="en-US" altLang="ko-KR" sz="280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80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릴레이션 </a:t>
            </a:r>
            <a:r>
              <a:rPr lang="en-US" altLang="ko-KR" sz="280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(relation)</a:t>
            </a:r>
          </a:p>
          <a:p>
            <a:pPr marL="720725" lvl="1" indent="-263525">
              <a:lnSpc>
                <a:spcPct val="170000"/>
              </a:lnSpc>
              <a:buFont typeface="Wingdings" pitchFamily="2" charset="2"/>
              <a:buBlip>
                <a:blip r:embed="rId2"/>
              </a:buBlip>
            </a:pPr>
            <a:endParaRPr lang="en-US" altLang="ko-KR" sz="2800">
              <a:latin typeface="HY중고딕" pitchFamily="18" charset="-127"/>
              <a:ea typeface="HY중고딕" pitchFamily="18" charset="-127"/>
            </a:endParaRPr>
          </a:p>
          <a:p>
            <a:pPr marL="1163638" lvl="2" indent="-173038">
              <a:lnSpc>
                <a:spcPct val="170000"/>
              </a:lnSpc>
              <a:buFont typeface="Wingdings" pitchFamily="2" charset="2"/>
              <a:buChar char="§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테이블</a:t>
            </a:r>
          </a:p>
          <a:p>
            <a:pPr marL="1163638" lvl="2" indent="-173038">
              <a:lnSpc>
                <a:spcPct val="170000"/>
              </a:lnSpc>
              <a:buFont typeface="Wingdings" pitchFamily="2" charset="2"/>
              <a:buChar char="§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현실세계의 개체를 표현</a:t>
            </a:r>
          </a:p>
          <a:p>
            <a:pPr marL="1163638" lvl="2" indent="-173038">
              <a:lnSpc>
                <a:spcPct val="170000"/>
              </a:lnSpc>
              <a:buFont typeface="Wingdings" pitchFamily="2" charset="2"/>
              <a:buChar char="§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관계형 데이터베이스에서 정보를 구분하여 저장하는 기본 단위</a:t>
            </a:r>
          </a:p>
          <a:p>
            <a:pPr lvl="3">
              <a:lnSpc>
                <a:spcPct val="170000"/>
              </a:lnSpc>
              <a:buFont typeface="Wingdings" pitchFamily="2" charset="2"/>
              <a:buChar char="ü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STUDENT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릴레이션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: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학생에 관한 정보를 저장</a:t>
            </a:r>
          </a:p>
          <a:p>
            <a:pPr lvl="3">
              <a:lnSpc>
                <a:spcPct val="170000"/>
              </a:lnSpc>
              <a:buFont typeface="Wingdings" pitchFamily="2" charset="2"/>
              <a:buChar char="ü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SUBJECT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릴레이션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: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과목에 대한 정보를 저장</a:t>
            </a:r>
          </a:p>
          <a:p>
            <a:pPr marL="1163638" lvl="2" indent="-173038">
              <a:lnSpc>
                <a:spcPct val="170000"/>
              </a:lnSpc>
              <a:buFont typeface="Wingdings" pitchFamily="2" charset="2"/>
              <a:buChar char="§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동일한 데이터베이스 내에서는 같은 이름을 갖는 릴레이션이 존재할 수 없음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SELF JOIN</a:t>
            </a:r>
          </a:p>
        </p:txBody>
      </p:sp>
      <p:sp>
        <p:nvSpPr>
          <p:cNvPr id="457737" name="Rectangle 9"/>
          <p:cNvSpPr>
            <a:spLocks noChangeArrowheads="1"/>
          </p:cNvSpPr>
          <p:nvPr/>
        </p:nvSpPr>
        <p:spPr bwMode="blackWhite">
          <a:xfrm>
            <a:off x="1119188" y="1244600"/>
            <a:ext cx="12091987" cy="13954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Table Alias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를 사용하여 마치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개의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처럼 자신의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과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자신의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을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Join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하여 검색</a:t>
            </a:r>
          </a:p>
        </p:txBody>
      </p:sp>
      <p:sp>
        <p:nvSpPr>
          <p:cNvPr id="457744" name="Rectangle 16"/>
          <p:cNvSpPr>
            <a:spLocks noChangeArrowheads="1"/>
          </p:cNvSpPr>
          <p:nvPr/>
        </p:nvSpPr>
        <p:spPr bwMode="blackWhite">
          <a:xfrm>
            <a:off x="1119188" y="2760663"/>
            <a:ext cx="12091987" cy="69199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ID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'h001(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라준호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인 고객의 마일리지 점수보다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이상인 회원만 검색  조회</a:t>
            </a:r>
          </a:p>
          <a:p>
            <a:pPr defTabSz="282575">
              <a:lnSpc>
                <a:spcPct val="12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(Alias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는 회원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성명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 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B.MEM_ID AS "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ID"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B.MEM_NAME AS "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성명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B.MEM_MILEAGE AS "</a:t>
            </a:r>
            <a:r>
              <a:rPr lang="ko-KR" altLang="en-US" sz="2400" b="0" err="1"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FROM     MEMBER A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  MEMBER B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WHERE    A.MEM_ID = 'h001'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AND      A.MEM_MILEAGE &lt;= B.MEM_MILEAGE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;</a:t>
            </a:r>
          </a:p>
          <a:p>
            <a:endParaRPr lang="en-US" altLang="ko-KR" sz="24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endParaRPr lang="en-US" altLang="ko-KR" sz="2400" b="0" smtClean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endParaRPr lang="en-US" altLang="ko-KR" sz="24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endParaRPr lang="en-US" altLang="ko-KR" sz="2400" b="0" smtClean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endParaRPr lang="en-US" altLang="ko-KR" sz="24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endParaRPr lang="en-US" altLang="ko-KR" sz="2400" b="0" smtClean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endParaRPr lang="en-US" altLang="ko-KR" sz="24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pic>
        <p:nvPicPr>
          <p:cNvPr id="271366" name="Picture 6" descr="C:\Users\SONGJU~1\AppData\Local\Temp\SNAGHTML21350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16924" y="6394385"/>
            <a:ext cx="5655901" cy="31107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56" name="Rectangle 4"/>
          <p:cNvSpPr>
            <a:spLocks noChangeArrowheads="1"/>
          </p:cNvSpPr>
          <p:nvPr/>
        </p:nvSpPr>
        <p:spPr bwMode="blackWhite">
          <a:xfrm>
            <a:off x="1119188" y="1200150"/>
            <a:ext cx="12091987" cy="56515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거래처코드가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'P30203(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참존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)'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과 동일지역에 속한 거래처만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검색 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조회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(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Alias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는 거래처코드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거래처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주소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SELECT B.BUYER_ID                           AS 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거래처코드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B.BUYER_NAME                         AS </a:t>
            </a:r>
            <a:r>
              <a:rPr lang="ko-KR" altLang="en-US" sz="2400" b="0" err="1">
                <a:latin typeface="굴림체" pitchFamily="49" charset="-127"/>
                <a:ea typeface="굴림체" pitchFamily="49" charset="-127"/>
              </a:rPr>
              <a:t>거래처명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B.BUYER_ADD1 || ' ' || B.BUYER_ADD2  AS 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주소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FROM   BUYER A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, BUYER B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WHERE  A.BUYER_ID = 'P30203'</a:t>
            </a:r>
          </a:p>
          <a:p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AND    SUBSTR(A.BUYER_ADD1, 1, 2) = SUBSTR(B.BUYER_ADD1, 1, 2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);</a:t>
            </a:r>
          </a:p>
          <a:p>
            <a:endParaRPr lang="en-US" altLang="ko-KR" sz="22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endParaRPr lang="en-US" altLang="ko-KR" sz="2200" b="0" smtClean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endParaRPr lang="en-US" altLang="ko-KR" sz="22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endParaRPr lang="en-US" altLang="ko-KR" sz="2200" b="0" smtClean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endParaRPr lang="en-US" altLang="ko-KR" sz="22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72387" name="Rectangle 5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SELF JOIN</a:t>
            </a:r>
          </a:p>
        </p:txBody>
      </p:sp>
      <p:pic>
        <p:nvPicPr>
          <p:cNvPr id="272391" name="Picture 7" descr="C:\Users\SONGJU~1\AppData\Local\Temp\SNAGHTML2918c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0260" y="5760715"/>
            <a:ext cx="11573041" cy="38164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JOIN GROUP BY</a:t>
            </a:r>
          </a:p>
        </p:txBody>
      </p:sp>
      <p:sp>
        <p:nvSpPr>
          <p:cNvPr id="832515" name="Rectangle 3"/>
          <p:cNvSpPr>
            <a:spLocks noChangeArrowheads="1"/>
          </p:cNvSpPr>
          <p:nvPr/>
        </p:nvSpPr>
        <p:spPr bwMode="blackWhite">
          <a:xfrm>
            <a:off x="1119188" y="1244600"/>
            <a:ext cx="12091987" cy="7953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주로 통계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분석자료를 검색하기 위해 자주 활용</a:t>
            </a:r>
          </a:p>
        </p:txBody>
      </p:sp>
      <p:sp>
        <p:nvSpPr>
          <p:cNvPr id="832516" name="Rectangle 4"/>
          <p:cNvSpPr>
            <a:spLocks noChangeArrowheads="1"/>
          </p:cNvSpPr>
          <p:nvPr/>
        </p:nvSpPr>
        <p:spPr bwMode="blackWhite">
          <a:xfrm>
            <a:off x="1119188" y="2160588"/>
            <a:ext cx="12091987" cy="80406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ID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 r001 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인 고객의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월별 구매현황 조회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회원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성명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주민등록번호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구매월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구매총액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    MEMBER.MEM_ID                                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ID"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   MEMBER.MEM_NAME                              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성명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   MEMBER.MEM_REGNO1 || '-' || MEMBER.MEM_REGNO2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주민등록번호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   SUBSTR(CART.CART_NO, 1, 6)                    AS "</a:t>
            </a:r>
            <a:r>
              <a:rPr lang="ko-KR" altLang="en-US" sz="2400" b="0" err="1" smtClean="0">
                <a:latin typeface="굴림체" pitchFamily="49" charset="-127"/>
                <a:ea typeface="굴림체" pitchFamily="49" charset="-127"/>
              </a:rPr>
              <a:t>구매월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   SUM(CART.CART_QTY * PROD.PROD_SALE)          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구매총액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    MEMBER, CART, PROD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     MEMBER.MEM_ID = 'r001'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AND         MEMBER.MEM_ID = CART.CART_MEMBER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AND         CART.CART_NO LIKE '2005%'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AND         CART.CART_PROD = PROD.PROD_ID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GROUP BY    MEMBER.MEM_ID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   MEMBER.MEM_NAME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   MEMBER.MEM_REGNO1 || '-' || MEMBER.MEM_REGNO2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   SUBSTR(CART.CART_NO, 1, 6);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981" name="Rectangle 5"/>
          <p:cNvSpPr>
            <a:spLocks noChangeArrowheads="1"/>
          </p:cNvSpPr>
          <p:nvPr/>
        </p:nvSpPr>
        <p:spPr bwMode="blackWhite">
          <a:xfrm>
            <a:off x="1119188" y="1200150"/>
            <a:ext cx="12091987" cy="61214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거래처의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월의 거래처별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일자별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매입현황 조회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거래처명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매입일자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매입금액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 BUYER.BUYER_NAME                        AS "</a:t>
            </a:r>
            <a:r>
              <a:rPr lang="ko-KR" altLang="en-US" sz="2400" b="0" err="1" smtClean="0"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BUYPROD.BUY_DATE                       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매입일자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SUM(BUYPROD.BUY_QTY * BUYPROD.BUY_COST)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매입금액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 BUYPROD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BUYER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PROD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  BUYPROD.BUY_DATE BETWEEN '2005-01-01' AND '2005-01-31'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AND      BUYPROD.BUY_PROD = PROD.PROD_ID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AND      PROD.PROD_BUYER = BUYER.BUYER_ID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GROUP BY BUYER.BUYER_NAME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BUYPROD.BUY_DATE;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74435" name="Rectangle 6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JOIN GROUP BY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6164" y="7920955"/>
            <a:ext cx="121013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(BUYER_NAME)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을 알아내기 위해서는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..</a:t>
            </a:r>
          </a:p>
          <a:p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  1) BUYPROD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테이블의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BUY_PROD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컬럼과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PROD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테이블의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PROD_ID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컬럼을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통해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PROD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테이블의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PROD_BUYER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를 알아내고</a:t>
            </a:r>
            <a:endParaRPr lang="en-US" altLang="ko-KR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  2) PROD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테이블의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PROD_BUYER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컬럼과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BUYER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테이블의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BUYER_ID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컬럼을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통해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BUYER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테이블의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BUYER_NAME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을 알아냄 </a:t>
            </a:r>
            <a:endParaRPr lang="ko-KR" altLang="en-US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18" name="Rectangle 14"/>
          <p:cNvSpPr>
            <a:spLocks noChangeArrowheads="1"/>
          </p:cNvSpPr>
          <p:nvPr/>
        </p:nvSpPr>
        <p:spPr bwMode="blackWhite">
          <a:xfrm>
            <a:off x="1119188" y="1244600"/>
            <a:ext cx="12091987" cy="91471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상품의 판매 총합계 현황을 조회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상품코드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판매수량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판매금액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1.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문자열 비교 검색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 PROD.PROD_ID              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PROD.PROD_NAME            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SUM(CART.CART_QTY)        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판매수량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SUM(CART.CART_QTY * PROD.PROD_SALE)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판매금액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 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CART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 PROD.PROD_ID = CART.CART_PROD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   SUBSTR(CART.CART_NO, 1, 4) =  '2005'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GROUP BY PROD.PROD_ID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PROD.PROD_NAME;</a:t>
            </a:r>
          </a:p>
          <a:p>
            <a:endParaRPr lang="en-US" altLang="ko-KR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</a:rPr>
              <a:t>2. LIKE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</a:rPr>
              <a:t>문 비교 검색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 PROD.PROD_ID              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PROD.PROD_NAME            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SUM(CART.CART_QTY)        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판매수량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SUM(CART.CART_QTY * PROD.PROD_SALE)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판매금액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 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CART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 PROD.PROD_ID = CART.CART_PROD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   CART.CART_NO LIKE '2005%'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GROUP BY PROD.PROD_ID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PROD.PROD_NAME;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75459" name="Rectangle 2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JOIN GROUP BY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028" name="Rectangle 4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17625"/>
            <a:ext cx="12091987" cy="45354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- 2005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 월별 매입 현황을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(Alias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매입월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매입수량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매입금액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매입수량*상품테이블의 매입가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SELECT   TO_CHAR(BUYPROD.BUY_DATE,'MM')                                AS "</a:t>
            </a:r>
            <a:r>
              <a:rPr lang="ko-KR" altLang="en-US" sz="2200" b="0" err="1" smtClean="0">
                <a:latin typeface="굴림체" pitchFamily="49" charset="-127"/>
                <a:ea typeface="굴림체" pitchFamily="49" charset="-127"/>
              </a:rPr>
              <a:t>매입월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 SUM(BUYPROD.BUY_QTY)                                          AS "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매입수량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 TO_CHAR(SUM(BUYPROD.BUY_QTY * PROD.PROD_COST),'L999,999,999') AS "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매입금액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FROM     BUYPROD, PROD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WHERE    BUYPROD.BUY_PROD = PROD.PROD_ID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AND      EXTRACT(YEAR FROM BUYPROD.BUY_DATE) = 2005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GROUP BY TO_CHAR(BUYPROD.BUY_DATE,'MM') 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ORDER BY </a:t>
            </a:r>
            <a:r>
              <a:rPr lang="ko-KR" altLang="en-US" sz="2200" b="0" err="1" smtClean="0">
                <a:latin typeface="굴림체" pitchFamily="49" charset="-127"/>
                <a:ea typeface="굴림체" pitchFamily="49" charset="-127"/>
              </a:rPr>
              <a:t>매입월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ASC;</a:t>
            </a:r>
            <a:endParaRPr lang="en-US" altLang="ko-KR" sz="22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025029" name="Rectangle 5">
            <a:hlinkClick r:id="rId3"/>
          </p:cNvPr>
          <p:cNvSpPr>
            <a:spLocks noChangeArrowheads="1"/>
          </p:cNvSpPr>
          <p:nvPr/>
        </p:nvSpPr>
        <p:spPr bwMode="blackWhite">
          <a:xfrm>
            <a:off x="1119188" y="5969000"/>
            <a:ext cx="12091987" cy="44227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- 2005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 월별 판매 현황을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(Alias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판매월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판매수량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판매금액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판매수량*상품테이블의 판매가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)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76484" name="Rectangle 6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JOIN GROUP BY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96244" y="6984851"/>
            <a:ext cx="1070036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SELECT   SUBSTR(CART.CART_NO,5,2)                                    AS "</a:t>
            </a:r>
            <a:r>
              <a:rPr lang="ko-KR" altLang="en-US" sz="2000" b="0" err="1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판매월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SUM(CART.CART_QTY)                                          AS "</a:t>
            </a:r>
            <a:r>
              <a:rPr lang="ko-KR" altLang="en-US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판매수량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TO_CHAR(SUM(CART.CART_QTY * PROD.PROD_SALE),'L999,999,999') AS "</a:t>
            </a:r>
            <a:r>
              <a:rPr lang="ko-KR" altLang="en-US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판매가</a:t>
            </a:r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  CART</a:t>
            </a:r>
          </a:p>
          <a:p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 PROD</a:t>
            </a:r>
          </a:p>
          <a:p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   CART.CART_PROD = PROD.PROD_ID</a:t>
            </a:r>
          </a:p>
          <a:p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AND      SUBSTR(CART.CART_NO,1,4) = '2005'</a:t>
            </a:r>
          </a:p>
          <a:p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GROUP BY SUBSTR(CART.CART_NO,5,2)</a:t>
            </a:r>
          </a:p>
          <a:p>
            <a:r>
              <a:rPr lang="en-US" altLang="ko-KR" sz="20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ORDER BY SUBSTR(CART.CART_NO,5,2) ASC;</a:t>
            </a:r>
            <a:endParaRPr lang="ko-KR" altLang="en-US" sz="20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JOIN GROUP BY</a:t>
            </a:r>
          </a:p>
        </p:txBody>
      </p:sp>
      <p:sp>
        <p:nvSpPr>
          <p:cNvPr id="277507" name="Rectangle 21"/>
          <p:cNvSpPr>
            <a:spLocks noChangeArrowheads="1"/>
          </p:cNvSpPr>
          <p:nvPr/>
        </p:nvSpPr>
        <p:spPr bwMode="blackWhite">
          <a:xfrm>
            <a:off x="1119188" y="1320800"/>
            <a:ext cx="6427787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Char char="v"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HAVING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절  정리</a:t>
            </a:r>
          </a:p>
        </p:txBody>
      </p:sp>
      <p:sp>
        <p:nvSpPr>
          <p:cNvPr id="422934" name="Rectangle 22"/>
          <p:cNvSpPr>
            <a:spLocks noChangeArrowheads="1"/>
          </p:cNvSpPr>
          <p:nvPr/>
        </p:nvSpPr>
        <p:spPr bwMode="blackWhite">
          <a:xfrm>
            <a:off x="1119188" y="1985963"/>
            <a:ext cx="12091987" cy="71358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GROUP BY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에서만 사용 가능하고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COUNT(*), SUM()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등의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GROUP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함수에 조건을 줄 수 있다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- Having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절 기술 시 처리 순서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1. Row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들이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Group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되어 진다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2. Group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 대해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Group Function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 적용된다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3. Having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절을 만족하는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Group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을 선택한다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SELECT column1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column2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…, group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함수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FROM table1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…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GROUP BY column1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column2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…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HAVING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그룹조건식</a:t>
            </a: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51" name="Rectangle 3"/>
          <p:cNvSpPr>
            <a:spLocks noChangeArrowheads="1"/>
          </p:cNvSpPr>
          <p:nvPr/>
        </p:nvSpPr>
        <p:spPr bwMode="blackWhite">
          <a:xfrm>
            <a:off x="1117600" y="479425"/>
            <a:ext cx="12090400" cy="98425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판매된 상품 중에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 이상의 판매회수가 있는 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상품 조회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상품코드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판매횟수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40000"/>
              </a:lnSpc>
              <a:buFont typeface="Wingdings" pitchFamily="2" charset="2"/>
              <a:buNone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- GROUP BY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와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HAVING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을 이용하여 해당 조회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 PROD.PROD_ID 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상품코드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PROD.PROD_NAME 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상품명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COUNT(*)  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판매횟수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 PROD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CART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  PROD.PROD_ID = CART.CART_PROD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AND      SUBSTR(CART.CART_NO, 1, 4) = '2005'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GROUP BY PROD.PROD_ID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PROD.PROD_NAME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HAVING COUNT(*) &gt;= 5;</a:t>
            </a:r>
          </a:p>
          <a:p>
            <a:pPr lvl="1"/>
            <a:endParaRPr lang="en-US" altLang="ko-KR" sz="2400" b="0" smtClean="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70000"/>
              </a:lnSpc>
              <a:defRPr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--------------------------------------------------------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A.PROD_ID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A.PROD_NAME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A.PAN_COUNT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판매횟수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(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SELECT   PROD.PROD_ID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,   PROD.PROD_NAME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,   COUNT(*) AS "PAN_COUNT"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FROM     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,   CART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WHERE    PROD.PROD_ID = CART.CART_PROD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AND      SUBSTR(CART.CART_NO, 1, 4) = '2005'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GROUP BY PROD.PROD_ID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,   PROD.PROD_NAME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) A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A.PAN_COUNT &gt;= 5;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6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Char char="v"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HAVING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절  정리</a:t>
            </a:r>
          </a:p>
        </p:txBody>
      </p:sp>
      <p:sp>
        <p:nvSpPr>
          <p:cNvPr id="459784" name="Rectangle 8"/>
          <p:cNvSpPr>
            <a:spLocks noChangeArrowheads="1"/>
          </p:cNvSpPr>
          <p:nvPr/>
        </p:nvSpPr>
        <p:spPr bwMode="blackWhite">
          <a:xfrm>
            <a:off x="1119188" y="1287463"/>
            <a:ext cx="12091987" cy="78565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상품분류가  컴퓨터제품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('P101')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인 상품의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일자별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판매 조회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판매일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판매금액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(5,000,000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초과의 경우만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판매수량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- HAVING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을 이용하여 해당 조회</a:t>
            </a:r>
          </a:p>
          <a:p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 SUBSTR(CART.CART_NO,1,8)                          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판매일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 TO_CHAR(SUM(CART.CART_QTY * PROD.PROD_SALE),'L999,999,999')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판매금액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 SUM(CART.CART_QTY)                                  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판매수량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  PROD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 CART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  CART.CART_NO LIKE '2005%'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    PROD.PROD_ID = CART.CART_PROD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    PROD.PROD_LGU = 'P101'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GROUP BY  SUBSTR(CART.CART_NO,1,8)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HAVING    SUM(CART.CART_QTY * PROD.PROD_SALE) &gt; 5000000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ORDER BY  SUBSTR(CART.CART_NO,1,8);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72470" y="6043617"/>
            <a:ext cx="5591595" cy="270843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00" i="1" smtClean="0"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sz="1000" i="1" smtClean="0">
                <a:latin typeface="굴림체" pitchFamily="49" charset="-127"/>
                <a:ea typeface="굴림체" pitchFamily="49" charset="-127"/>
              </a:rPr>
              <a:t>실전</a:t>
            </a:r>
            <a:r>
              <a:rPr lang="en-US" altLang="ko-KR" sz="1000" i="1" smtClean="0">
                <a:latin typeface="굴림체" pitchFamily="49" charset="-127"/>
                <a:ea typeface="굴림체" pitchFamily="49" charset="-127"/>
              </a:rPr>
              <a:t>!!---</a:t>
            </a:r>
            <a:endParaRPr lang="ko-KR" altLang="en-US" sz="1000" i="1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000" i="1" smtClean="0">
                <a:latin typeface="굴림체" pitchFamily="49" charset="-127"/>
                <a:ea typeface="굴림체" pitchFamily="49" charset="-127"/>
              </a:rPr>
              <a:t>-- 2005</a:t>
            </a:r>
            <a:r>
              <a:rPr lang="ko-KR" altLang="en-US" sz="1000" i="1" smtClean="0">
                <a:latin typeface="굴림체" pitchFamily="49" charset="-127"/>
                <a:ea typeface="굴림체" pitchFamily="49" charset="-127"/>
              </a:rPr>
              <a:t>년도  회원 직업 별 판매금액을 </a:t>
            </a:r>
            <a:r>
              <a:rPr lang="ko-KR" altLang="en-US" sz="1000" i="1" err="1" smtClean="0">
                <a:latin typeface="굴림체" pitchFamily="49" charset="-127"/>
                <a:ea typeface="굴림체" pitchFamily="49" charset="-127"/>
              </a:rPr>
              <a:t>통계낸</a:t>
            </a:r>
            <a:r>
              <a:rPr lang="ko-KR" altLang="en-US" sz="1000" i="1" smtClean="0">
                <a:latin typeface="굴림체" pitchFamily="49" charset="-127"/>
                <a:ea typeface="굴림체" pitchFamily="49" charset="-127"/>
              </a:rPr>
              <a:t> 후 </a:t>
            </a:r>
            <a:r>
              <a:rPr lang="en-US" altLang="ko-KR" sz="1000" i="1" smtClean="0">
                <a:latin typeface="굴림체" pitchFamily="49" charset="-127"/>
                <a:ea typeface="굴림체" pitchFamily="49" charset="-127"/>
              </a:rPr>
              <a:t>TOP 5</a:t>
            </a:r>
            <a:r>
              <a:rPr lang="ko-KR" altLang="en-US" sz="1000" i="1" smtClean="0">
                <a:latin typeface="굴림체" pitchFamily="49" charset="-127"/>
                <a:ea typeface="굴림체" pitchFamily="49" charset="-127"/>
              </a:rPr>
              <a:t>를 금일 오후 </a:t>
            </a:r>
            <a:r>
              <a:rPr lang="en-US" altLang="ko-KR" sz="1000" i="1" smtClean="0">
                <a:latin typeface="굴림체" pitchFamily="49" charset="-127"/>
                <a:ea typeface="굴림체" pitchFamily="49" charset="-127"/>
              </a:rPr>
              <a:t>15</a:t>
            </a:r>
            <a:r>
              <a:rPr lang="ko-KR" altLang="en-US" sz="1000" i="1" smtClean="0">
                <a:latin typeface="굴림체" pitchFamily="49" charset="-127"/>
                <a:ea typeface="굴림체" pitchFamily="49" charset="-127"/>
              </a:rPr>
              <a:t>시까지 보고하세요</a:t>
            </a:r>
            <a:r>
              <a:rPr lang="en-US" altLang="ko-KR" sz="1000" i="1" smtClean="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1000" i="1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000" i="1" smtClean="0">
                <a:latin typeface="굴림체" pitchFamily="49" charset="-127"/>
                <a:ea typeface="굴림체" pitchFamily="49" charset="-127"/>
              </a:rPr>
              <a:t>-- </a:t>
            </a:r>
            <a:r>
              <a:rPr lang="ko-KR" altLang="en-US" sz="1000" i="1" smtClean="0">
                <a:latin typeface="굴림체" pitchFamily="49" charset="-127"/>
                <a:ea typeface="굴림체" pitchFamily="49" charset="-127"/>
              </a:rPr>
              <a:t>단</a:t>
            </a:r>
            <a:r>
              <a:rPr lang="en-US" altLang="ko-KR" sz="1000" i="1" smtClean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000" i="1" smtClean="0">
                <a:latin typeface="굴림체" pitchFamily="49" charset="-127"/>
                <a:ea typeface="굴림체" pitchFamily="49" charset="-127"/>
              </a:rPr>
              <a:t>지역은 대전으로 한정</a:t>
            </a:r>
            <a:r>
              <a:rPr lang="en-US" altLang="ko-KR" sz="1000" i="1" smtClean="0">
                <a:latin typeface="굴림체" pitchFamily="49" charset="-127"/>
                <a:ea typeface="굴림체" pitchFamily="49" charset="-127"/>
              </a:rPr>
              <a:t>.  </a:t>
            </a:r>
            <a:endParaRPr lang="ko-KR" altLang="en-US" sz="1000" i="1" smtClean="0">
              <a:latin typeface="굴림체" pitchFamily="49" charset="-127"/>
              <a:ea typeface="굴림체" pitchFamily="49" charset="-127"/>
            </a:endParaRPr>
          </a:p>
          <a:p>
            <a:endParaRPr lang="ko-KR" altLang="en-US" sz="100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SELECT   MEM_JOB                 AS "</a:t>
            </a:r>
            <a:r>
              <a:rPr lang="ko-KR" altLang="en-US" sz="1000" smtClean="0">
                <a:latin typeface="굴림체" pitchFamily="49" charset="-127"/>
                <a:ea typeface="굴림체" pitchFamily="49" charset="-127"/>
              </a:rPr>
              <a:t>직업</a:t>
            </a:r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1000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     ,   SUBSTR(CART_NO,1,4)     AS "</a:t>
            </a:r>
            <a:r>
              <a:rPr lang="ko-KR" altLang="en-US" sz="1000" smtClean="0">
                <a:latin typeface="굴림체" pitchFamily="49" charset="-127"/>
                <a:ea typeface="굴림체" pitchFamily="49" charset="-127"/>
              </a:rPr>
              <a:t>연도</a:t>
            </a:r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100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     ,   SUBSTR(MEM_ADD1,1,2)    AS "</a:t>
            </a:r>
            <a:r>
              <a:rPr lang="ko-KR" altLang="en-US" sz="1000" smtClean="0">
                <a:latin typeface="굴림체" pitchFamily="49" charset="-127"/>
                <a:ea typeface="굴림체" pitchFamily="49" charset="-127"/>
              </a:rPr>
              <a:t>지역</a:t>
            </a:r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100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     ,   SUM(PROD_SALE*CART_QTY) AS "</a:t>
            </a:r>
            <a:r>
              <a:rPr lang="ko-KR" altLang="en-US" sz="1000" smtClean="0">
                <a:latin typeface="굴림체" pitchFamily="49" charset="-127"/>
                <a:ea typeface="굴림체" pitchFamily="49" charset="-127"/>
              </a:rPr>
              <a:t>판매금액</a:t>
            </a:r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100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FROM     MEMBER, CART, PROD</a:t>
            </a:r>
          </a:p>
          <a:p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WHERE    MEM_ID = CART_MEMBER</a:t>
            </a:r>
          </a:p>
          <a:p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AND      PROD_ID = CART_PROD</a:t>
            </a:r>
          </a:p>
          <a:p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GROUP BY MEM_JOB</a:t>
            </a:r>
          </a:p>
          <a:p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     ,   SUBSTR(CART_NO,1,4)</a:t>
            </a:r>
          </a:p>
          <a:p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     ,   SUBSTR(MEM_ADD1,1,2)</a:t>
            </a:r>
          </a:p>
          <a:p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HAVING   SUBSTR(CART_NO,1,4) = '2005'</a:t>
            </a:r>
          </a:p>
          <a:p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AND      SUBSTR(MEM_ADD1,1,2) = '</a:t>
            </a:r>
            <a:r>
              <a:rPr lang="ko-KR" altLang="en-US" sz="1000" smtClean="0">
                <a:latin typeface="굴림체" pitchFamily="49" charset="-127"/>
                <a:ea typeface="굴림체" pitchFamily="49" charset="-127"/>
              </a:rPr>
              <a:t>대전</a:t>
            </a:r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100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000" smtClean="0">
                <a:latin typeface="굴림체" pitchFamily="49" charset="-127"/>
                <a:ea typeface="굴림체" pitchFamily="49" charset="-127"/>
              </a:rPr>
              <a:t>ORDER BY SUM(PROD_SALE*CART_QTY) DESC;</a:t>
            </a:r>
            <a:endParaRPr lang="ko-KR" altLang="en-US" sz="100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076" name="Rectangle 4"/>
          <p:cNvSpPr>
            <a:spLocks noChangeArrowheads="1"/>
          </p:cNvSpPr>
          <p:nvPr/>
        </p:nvSpPr>
        <p:spPr bwMode="blackWhite">
          <a:xfrm>
            <a:off x="1119188" y="1312863"/>
            <a:ext cx="12091987" cy="85105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판매일자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판매총액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(5,000,000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초과의 경우만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),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판매수량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(50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초과 의 경우만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),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판매횟수를  조회하시오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defRPr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단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판매회수가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8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개 이상인 판매일자만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조회</a:t>
            </a:r>
          </a:p>
          <a:p>
            <a:pPr defTabSz="282575">
              <a:buFont typeface="Wingdings" pitchFamily="2" charset="2"/>
              <a:buNone/>
              <a:defRPr/>
            </a:pP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HAVING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을 이용하여 해당 조회</a:t>
            </a:r>
          </a:p>
          <a:p>
            <a:endParaRPr lang="ko-KR" altLang="en-US" sz="2000" smtClean="0"/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 SUBSTR(CART.CART_NO,1,8)           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판매일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SUM(CART.CART_QTY * PROD.PROD_SALE)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판매금액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SUM(CART.CART_QTY)                 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판매수량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COUNT(*)                           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판매횟수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 PROD INNER JOIN CART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ON       (PROD.PROD_ID = CART.CART_PROD)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  CART.CART_NO LIKE '2005%'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GROUP BY SUBSTR(CART.CART_NO,1,8)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HAVING   SUM(CART.CART_QTY * PROD.PROD_SALE) &gt; 5000000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AND      SUM(CART.CART_QTY) &gt; 50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AND      COUNT(*) &gt;= 8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ORDER BY SUBSTR(CART.CART_NO,1,8);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80579" name="Rectangle 5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Char char="v"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HAVING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절  정리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ChangeArrowheads="1"/>
          </p:cNvSpPr>
          <p:nvPr/>
        </p:nvSpPr>
        <p:spPr bwMode="auto">
          <a:xfrm>
            <a:off x="479425" y="1204913"/>
            <a:ext cx="13374688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70000"/>
              </a:lnSpc>
              <a:buFont typeface="Wingdings" pitchFamily="2" charset="2"/>
              <a:buBlip>
                <a:blip r:embed="rId2"/>
              </a:buBlip>
            </a:pPr>
            <a:r>
              <a:rPr lang="en-US" altLang="ko-KR" sz="280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80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튜플 </a:t>
            </a:r>
            <a:r>
              <a:rPr lang="en-US" altLang="ko-KR" sz="280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(tuple)</a:t>
            </a:r>
          </a:p>
          <a:p>
            <a:pPr marL="720725" lvl="1" indent="-263525">
              <a:lnSpc>
                <a:spcPct val="170000"/>
              </a:lnSpc>
              <a:buFont typeface="Wingdings" pitchFamily="2" charset="2"/>
              <a:buBlip>
                <a:blip r:embed="rId2"/>
              </a:buBlip>
            </a:pPr>
            <a:endParaRPr lang="en-US" altLang="ko-KR" sz="2800">
              <a:latin typeface="HY중고딕" pitchFamily="18" charset="-127"/>
              <a:ea typeface="HY중고딕" pitchFamily="18" charset="-127"/>
            </a:endParaRPr>
          </a:p>
          <a:p>
            <a:pPr marL="1163638" lvl="2" indent="-173038">
              <a:lnSpc>
                <a:spcPct val="170000"/>
              </a:lnSpc>
              <a:buFont typeface="Wingdings" pitchFamily="2" charset="2"/>
              <a:buChar char="§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개체에 속한 구성원들 개개의 정보를 표현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레코드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)</a:t>
            </a:r>
          </a:p>
          <a:p>
            <a:pPr marL="1163638" lvl="2" indent="-173038">
              <a:lnSpc>
                <a:spcPct val="170000"/>
              </a:lnSpc>
              <a:buFont typeface="Wingdings" pitchFamily="2" charset="2"/>
              <a:buNone/>
            </a:pP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 ⇒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예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) ‘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학생’은 개체를 나타내는 이름이고 ‘김철수’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, ‘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박선하’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, ‘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안미희’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, ..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등은 ‘학생’ 개체의 구성원</a:t>
            </a:r>
          </a:p>
          <a:p>
            <a:pPr marL="1163638" lvl="2" indent="-173038">
              <a:lnSpc>
                <a:spcPct val="170000"/>
              </a:lnSpc>
              <a:buFont typeface="Wingdings" pitchFamily="2" charset="2"/>
              <a:buChar char="§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한 릴레이션에 포함된 튜플의 개수는 시간에 따라 변할 수 있으며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한 릴레이션은 여러 개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수십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~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수십만 개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)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의 튜플을 포함할 수 있음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10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서브쿼리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Subquery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460811" name="Rectangle 11"/>
          <p:cNvSpPr>
            <a:spLocks noChangeArrowheads="1"/>
          </p:cNvSpPr>
          <p:nvPr/>
        </p:nvSpPr>
        <p:spPr bwMode="blackWhite">
          <a:xfrm>
            <a:off x="1119188" y="1320800"/>
            <a:ext cx="12091987" cy="63484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SQL 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구문 안에  또 다른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Select  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구문이 있는 것을 말한다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800" err="1">
                <a:latin typeface="HY중고딕" pitchFamily="18" charset="-127"/>
                <a:ea typeface="굴림체" pitchFamily="49" charset="-127"/>
              </a:rPr>
              <a:t>Subquery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가 없다면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SQL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구문은 너무 많은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Join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을 해야 하거나 </a:t>
            </a:r>
            <a:br>
              <a:rPr lang="ko-KR" altLang="en-US" sz="28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   구문이 복잡해진다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800" err="1">
                <a:latin typeface="HY중고딕" pitchFamily="18" charset="-127"/>
                <a:ea typeface="굴림체" pitchFamily="49" charset="-127"/>
              </a:rPr>
              <a:t>Subquery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는 괄호로 묶는다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 연산자와 사용할 경우 오른쪽에 배치한다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FROM 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절에 사용하는 경우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View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와 같이 독립된 테이블처럼 활용되어</a:t>
            </a:r>
            <a:br>
              <a:rPr lang="ko-KR" altLang="en-US" sz="28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inline view 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라고 부른다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 Main query 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와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Sub query 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사이의 </a:t>
            </a:r>
            <a:r>
              <a:rPr lang="ko-KR" altLang="en-US" sz="2800" err="1">
                <a:latin typeface="HY중고딕" pitchFamily="18" charset="-127"/>
                <a:ea typeface="굴림체" pitchFamily="49" charset="-127"/>
              </a:rPr>
              <a:t>참조성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 여부에 따라 </a:t>
            </a:r>
            <a:br>
              <a:rPr lang="ko-KR" altLang="en-US" sz="28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   연관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(Correlated) 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또는 </a:t>
            </a:r>
            <a:r>
              <a:rPr lang="ko-KR" altLang="en-US" sz="2800" err="1">
                <a:latin typeface="HY중고딕" pitchFamily="18" charset="-127"/>
                <a:ea typeface="굴림체" pitchFamily="49" charset="-127"/>
              </a:rPr>
              <a:t>비연관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(</a:t>
            </a:r>
            <a:r>
              <a:rPr lang="en-US" altLang="ko-KR" sz="2800" err="1">
                <a:latin typeface="HY중고딕" pitchFamily="18" charset="-127"/>
                <a:ea typeface="굴림체" pitchFamily="49" charset="-127"/>
              </a:rPr>
              <a:t>Noncorrelated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) 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서브쿼리로 구분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 반환하는 행의 수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800" err="1">
                <a:latin typeface="HY중고딕" pitchFamily="18" charset="-127"/>
                <a:ea typeface="굴림체" pitchFamily="49" charset="-127"/>
              </a:rPr>
              <a:t>컬럼수에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 따라 </a:t>
            </a:r>
            <a:r>
              <a:rPr lang="ko-KR" altLang="en-US" sz="2800" err="1">
                <a:latin typeface="HY중고딕" pitchFamily="18" charset="-127"/>
                <a:ea typeface="굴림체" pitchFamily="49" charset="-127"/>
              </a:rPr>
              <a:t>단일행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/</a:t>
            </a:r>
            <a:r>
              <a:rPr lang="ko-KR" altLang="en-US" sz="2800" err="1">
                <a:latin typeface="HY중고딕" pitchFamily="18" charset="-127"/>
                <a:ea typeface="굴림체" pitchFamily="49" charset="-127"/>
              </a:rPr>
              <a:t>다중행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800" err="1">
                <a:latin typeface="HY중고딕" pitchFamily="18" charset="-127"/>
                <a:ea typeface="굴림체" pitchFamily="49" charset="-127"/>
              </a:rPr>
              <a:t>단일컬럼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/</a:t>
            </a:r>
            <a:r>
              <a:rPr lang="ko-KR" altLang="en-US" sz="2800" err="1">
                <a:latin typeface="HY중고딕" pitchFamily="18" charset="-127"/>
                <a:ea typeface="굴림체" pitchFamily="49" charset="-127"/>
              </a:rPr>
              <a:t>다중컬럼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/>
            </a:r>
            <a:br>
              <a:rPr lang="ko-KR" altLang="en-US" sz="28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800" err="1">
                <a:latin typeface="HY중고딕" pitchFamily="18" charset="-127"/>
                <a:ea typeface="굴림체" pitchFamily="49" charset="-127"/>
              </a:rPr>
              <a:t>으로</a:t>
            </a:r>
            <a:r>
              <a:rPr lang="ko-KR" altLang="en-US" sz="2800">
                <a:latin typeface="HY중고딕" pitchFamily="18" charset="-127"/>
                <a:ea typeface="굴림체" pitchFamily="49" charset="-127"/>
              </a:rPr>
              <a:t> 구분하며 대체적으로 연산자의 특성을 이해하면 쉽다</a:t>
            </a:r>
            <a:r>
              <a:rPr lang="en-US" altLang="ko-KR" sz="2800">
                <a:latin typeface="HY중고딕" pitchFamily="18" charset="-127"/>
                <a:ea typeface="굴림체" pitchFamily="49" charset="-127"/>
              </a:rPr>
              <a:t>.</a:t>
            </a:r>
            <a:endParaRPr lang="en-US" altLang="ko-KR" sz="28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" name="포인트가 5개인 별 1"/>
          <p:cNvSpPr/>
          <p:nvPr/>
        </p:nvSpPr>
        <p:spPr bwMode="auto">
          <a:xfrm>
            <a:off x="1119188" y="4392563"/>
            <a:ext cx="432048" cy="432048"/>
          </a:xfrm>
          <a:prstGeom prst="star5">
            <a:avLst/>
          </a:prstGeom>
          <a:solidFill>
            <a:srgbClr val="FF0066"/>
          </a:solidFill>
          <a:ln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11401425" y="10321290"/>
            <a:ext cx="3000375" cy="720090"/>
          </a:xfrm>
          <a:prstGeom prst="rect">
            <a:avLst/>
          </a:prstGeom>
        </p:spPr>
        <p:txBody>
          <a:bodyPr lIns="144018" tIns="72009" rIns="144018" bIns="72009"/>
          <a:lstStyle/>
          <a:p>
            <a:fld id="{DDBFB158-8CAF-4450-8525-F22C857C9093}" type="slidenum">
              <a:rPr lang="en-US" altLang="ko-KR"/>
              <a:pPr/>
              <a:t>281</a:t>
            </a:fld>
            <a:endParaRPr lang="en-US" altLang="ko-KR"/>
          </a:p>
        </p:txBody>
      </p:sp>
      <p:sp>
        <p:nvSpPr>
          <p:cNvPr id="116738" name="Text Box 2"/>
          <p:cNvSpPr txBox="1">
            <a:spLocks noChangeArrowheads="1"/>
          </p:cNvSpPr>
          <p:nvPr/>
        </p:nvSpPr>
        <p:spPr bwMode="auto">
          <a:xfrm>
            <a:off x="300037" y="97513"/>
            <a:ext cx="2797945" cy="422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b="1"/>
              <a:t> 7. </a:t>
            </a:r>
            <a:r>
              <a:rPr lang="ko-KR" altLang="en-US" b="1"/>
              <a:t>서브쿼리</a:t>
            </a:r>
            <a:r>
              <a:rPr lang="en-US" altLang="ko-KR" b="1"/>
              <a:t>(Subquery) </a:t>
            </a:r>
          </a:p>
        </p:txBody>
      </p:sp>
      <p:sp>
        <p:nvSpPr>
          <p:cNvPr id="116739" name="Text Box 3"/>
          <p:cNvSpPr txBox="1">
            <a:spLocks noChangeArrowheads="1"/>
          </p:cNvSpPr>
          <p:nvPr/>
        </p:nvSpPr>
        <p:spPr bwMode="auto">
          <a:xfrm>
            <a:off x="540068" y="720090"/>
            <a:ext cx="4049891" cy="483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/>
              <a:t> 7.1 </a:t>
            </a:r>
            <a:r>
              <a:rPr lang="ko-KR" altLang="en-US" sz="2200"/>
              <a:t>서브쿼리</a:t>
            </a:r>
            <a:r>
              <a:rPr lang="en-US" altLang="ko-KR" sz="2200"/>
              <a:t>(</a:t>
            </a:r>
            <a:r>
              <a:rPr lang="en-US" altLang="ko-KR" sz="2200" err="1"/>
              <a:t>Subquery</a:t>
            </a:r>
            <a:r>
              <a:rPr lang="en-US" altLang="ko-KR" sz="2200"/>
              <a:t>)</a:t>
            </a:r>
            <a:r>
              <a:rPr lang="ko-KR" altLang="en-US" sz="2200"/>
              <a:t>란 </a:t>
            </a:r>
            <a:r>
              <a:rPr lang="en-US" altLang="ko-KR" sz="2200"/>
              <a:t>? </a:t>
            </a:r>
          </a:p>
        </p:txBody>
      </p:sp>
      <p:sp>
        <p:nvSpPr>
          <p:cNvPr id="116742" name="Text Box 6"/>
          <p:cNvSpPr txBox="1">
            <a:spLocks noChangeArrowheads="1"/>
          </p:cNvSpPr>
          <p:nvPr/>
        </p:nvSpPr>
        <p:spPr bwMode="auto">
          <a:xfrm>
            <a:off x="480061" y="4560570"/>
            <a:ext cx="2092624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Guidelines</a:t>
            </a:r>
          </a:p>
        </p:txBody>
      </p:sp>
      <p:sp>
        <p:nvSpPr>
          <p:cNvPr id="116743" name="Rectangle 7"/>
          <p:cNvSpPr>
            <a:spLocks noChangeArrowheads="1"/>
          </p:cNvSpPr>
          <p:nvPr/>
        </p:nvSpPr>
        <p:spPr bwMode="auto">
          <a:xfrm>
            <a:off x="480060" y="5160645"/>
            <a:ext cx="13561695" cy="1320165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◈ SUBQUERY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는 괄호로 묶어야 합니다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  ◈ SUBQUERY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는 연산자의 오른쪽에 나타나야 합니다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◈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두 종류의 비교 연산자들이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SUBQUERY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에 사용 됩니다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단일 행 연산자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(=,&gt;, &gt;=, &lt;, &lt;=, &lt;&gt;, !=)     -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복수 행 연산자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(IN, NOT IN, ANY, ALL, EXISTS)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16744" name="Text Box 8"/>
          <p:cNvSpPr txBox="1">
            <a:spLocks noChangeArrowheads="1"/>
          </p:cNvSpPr>
          <p:nvPr/>
        </p:nvSpPr>
        <p:spPr bwMode="auto">
          <a:xfrm>
            <a:off x="480061" y="6720840"/>
            <a:ext cx="2092624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Guidelines</a:t>
            </a:r>
          </a:p>
        </p:txBody>
      </p:sp>
      <p:sp>
        <p:nvSpPr>
          <p:cNvPr id="116745" name="Rectangle 9"/>
          <p:cNvSpPr>
            <a:spLocks noChangeArrowheads="1"/>
          </p:cNvSpPr>
          <p:nvPr/>
        </p:nvSpPr>
        <p:spPr bwMode="auto">
          <a:xfrm>
            <a:off x="480060" y="7320915"/>
            <a:ext cx="13561695" cy="2760345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 ◈ </a:t>
            </a:r>
            <a:r>
              <a:rPr lang="ko-KR" altLang="en-US" sz="1900" u="sng">
                <a:solidFill>
                  <a:srgbClr val="800080"/>
                </a:solidFill>
                <a:latin typeface="굴림체" pitchFamily="49" charset="-127"/>
                <a:ea typeface="굴림체" pitchFamily="49" charset="-127"/>
              </a:rPr>
              <a:t>단일 행</a:t>
            </a:r>
            <a:r>
              <a:rPr lang="en-US" altLang="ko-KR" sz="1900" u="sng">
                <a:solidFill>
                  <a:srgbClr val="800080"/>
                </a:solidFill>
                <a:latin typeface="굴림체" pitchFamily="49" charset="-127"/>
                <a:ea typeface="굴림체" pitchFamily="49" charset="-127"/>
              </a:rPr>
              <a:t>(Sing-Row) </a:t>
            </a:r>
            <a:r>
              <a:rPr lang="ko-KR" altLang="en-US" sz="1900" u="sng">
                <a:solidFill>
                  <a:srgbClr val="800080"/>
                </a:solidFill>
                <a:latin typeface="굴림체" pitchFamily="49" charset="-127"/>
                <a:ea typeface="굴림체" pitchFamily="49" charset="-127"/>
              </a:rPr>
              <a:t>서브쿼리</a:t>
            </a:r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: SELECT</a:t>
            </a:r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문장으로부터 오직 하나의 행만을 검색하는 질의입니다 </a:t>
            </a:r>
            <a:b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</a:br>
            <a:endParaRPr lang="ko-KR" altLang="en-US" sz="1900">
              <a:solidFill>
                <a:srgbClr val="00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 ◈ </a:t>
            </a:r>
            <a:r>
              <a:rPr lang="ko-KR" altLang="en-US" sz="1900" u="sng">
                <a:solidFill>
                  <a:srgbClr val="800080"/>
                </a:solidFill>
                <a:latin typeface="굴림체" pitchFamily="49" charset="-127"/>
                <a:ea typeface="굴림체" pitchFamily="49" charset="-127"/>
              </a:rPr>
              <a:t>다중 행</a:t>
            </a:r>
            <a:r>
              <a:rPr lang="en-US" altLang="ko-KR" sz="1900" u="sng">
                <a:solidFill>
                  <a:srgbClr val="800080"/>
                </a:solidFill>
                <a:latin typeface="굴림체" pitchFamily="49" charset="-127"/>
                <a:ea typeface="굴림체" pitchFamily="49" charset="-127"/>
              </a:rPr>
              <a:t>(Multiple-Row) </a:t>
            </a:r>
            <a:r>
              <a:rPr lang="ko-KR" altLang="en-US" sz="1900" u="sng">
                <a:solidFill>
                  <a:srgbClr val="800080"/>
                </a:solidFill>
                <a:latin typeface="굴림체" pitchFamily="49" charset="-127"/>
                <a:ea typeface="굴림체" pitchFamily="49" charset="-127"/>
              </a:rPr>
              <a:t>서브쿼리</a:t>
            </a:r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: SELECT</a:t>
            </a:r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문장으로부터 하나 이상의 행을 검색하는 질의입니다</a:t>
            </a:r>
            <a:b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</a:br>
            <a:endParaRPr lang="ko-KR" altLang="en-US" sz="1900">
              <a:solidFill>
                <a:srgbClr val="00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 ◈ </a:t>
            </a:r>
            <a:r>
              <a:rPr lang="ko-KR" altLang="en-US" sz="1900" u="sng">
                <a:solidFill>
                  <a:srgbClr val="800080"/>
                </a:solidFill>
                <a:latin typeface="굴림체" pitchFamily="49" charset="-127"/>
                <a:ea typeface="굴림체" pitchFamily="49" charset="-127"/>
              </a:rPr>
              <a:t>다중 열</a:t>
            </a:r>
            <a:r>
              <a:rPr lang="en-US" altLang="ko-KR" sz="1900" u="sng">
                <a:solidFill>
                  <a:srgbClr val="800080"/>
                </a:solidFill>
                <a:latin typeface="굴림체" pitchFamily="49" charset="-127"/>
                <a:ea typeface="굴림체" pitchFamily="49" charset="-127"/>
              </a:rPr>
              <a:t>(Multiple-Column) </a:t>
            </a:r>
            <a:r>
              <a:rPr lang="ko-KR" altLang="en-US" sz="1900" u="sng">
                <a:solidFill>
                  <a:srgbClr val="800080"/>
                </a:solidFill>
                <a:latin typeface="굴림체" pitchFamily="49" charset="-127"/>
                <a:ea typeface="굴림체" pitchFamily="49" charset="-127"/>
              </a:rPr>
              <a:t>서브쿼리</a:t>
            </a:r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: SELECT</a:t>
            </a:r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문장으로부터 하나 이상의 </a:t>
            </a:r>
            <a:r>
              <a:rPr lang="ko-KR" altLang="en-US" sz="1900" err="1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컬럼을</a:t>
            </a:r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 검색하는</a:t>
            </a:r>
            <a:r>
              <a:rPr lang="ko-KR" altLang="en-US" sz="1900">
                <a:solidFill>
                  <a:srgbClr val="000000"/>
                </a:solidFill>
                <a:latin typeface="Times New Roman"/>
                <a:ea typeface="굴림체" pitchFamily="49" charset="-127"/>
              </a:rPr>
              <a:t> </a:t>
            </a:r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질의입니다</a:t>
            </a:r>
            <a:b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</a:br>
            <a:endParaRPr lang="ko-KR" altLang="en-US" sz="1900">
              <a:solidFill>
                <a:srgbClr val="00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 ◈ </a:t>
            </a:r>
            <a:r>
              <a:rPr lang="en-US" altLang="ko-KR" sz="1900" u="sng">
                <a:solidFill>
                  <a:srgbClr val="800080"/>
                </a:solidFill>
                <a:latin typeface="굴림체" pitchFamily="49" charset="-127"/>
                <a:ea typeface="굴림체" pitchFamily="49" charset="-127"/>
              </a:rPr>
              <a:t>FROM</a:t>
            </a:r>
            <a:r>
              <a:rPr lang="ko-KR" altLang="en-US" sz="1900" u="sng">
                <a:solidFill>
                  <a:srgbClr val="800080"/>
                </a:solidFill>
                <a:latin typeface="굴림체" pitchFamily="49" charset="-127"/>
                <a:ea typeface="굴림체" pitchFamily="49" charset="-127"/>
              </a:rPr>
              <a:t>절상의 서브쿼리</a:t>
            </a:r>
            <a:r>
              <a:rPr lang="en-US" altLang="ko-KR" sz="1900" u="sng">
                <a:solidFill>
                  <a:srgbClr val="800080"/>
                </a:solidFill>
                <a:latin typeface="굴림체" pitchFamily="49" charset="-127"/>
                <a:ea typeface="굴림체" pitchFamily="49" charset="-127"/>
              </a:rPr>
              <a:t>(INLINE VIEW)</a:t>
            </a:r>
            <a:r>
              <a:rPr lang="en-US" altLang="ko-KR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 : FROM</a:t>
            </a:r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절상에 오는 서브쿼리로 </a:t>
            </a:r>
            <a:r>
              <a:rPr lang="en-US" altLang="ko-KR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VIEW</a:t>
            </a:r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처럼 작용 합니다</a:t>
            </a:r>
            <a:r>
              <a:rPr lang="en-US" altLang="ko-KR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.</a:t>
            </a:r>
            <a:br>
              <a:rPr lang="en-US" altLang="ko-KR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</a:br>
            <a:endParaRPr lang="en-US" altLang="ko-KR" sz="1900">
              <a:solidFill>
                <a:srgbClr val="00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 ◈ </a:t>
            </a:r>
            <a:r>
              <a:rPr lang="ko-KR" altLang="en-US" sz="1900" u="sng">
                <a:solidFill>
                  <a:srgbClr val="800080"/>
                </a:solidFill>
                <a:latin typeface="굴림체" pitchFamily="49" charset="-127"/>
                <a:ea typeface="굴림체" pitchFamily="49" charset="-127"/>
              </a:rPr>
              <a:t>상관관계 서브 쿼리</a:t>
            </a:r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: </a:t>
            </a:r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바깥쪽 쿼리의 </a:t>
            </a:r>
            <a:r>
              <a:rPr lang="ko-KR" altLang="en-US" sz="1900" err="1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컬럼</a:t>
            </a:r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 중의 하나가 안쪽 서브쿼리의 조건에 이용되는</a:t>
            </a:r>
            <a:r>
              <a:rPr lang="ko-KR" altLang="en-US" sz="1900">
                <a:solidFill>
                  <a:srgbClr val="000000"/>
                </a:solidFill>
                <a:latin typeface="Times New Roman"/>
                <a:ea typeface="굴림체" pitchFamily="49" charset="-127"/>
              </a:rPr>
              <a:t>  </a:t>
            </a:r>
            <a:r>
              <a:rPr lang="ko-KR" altLang="en-US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처리 방식 입니다</a:t>
            </a:r>
            <a:r>
              <a:rPr lang="en-US" altLang="ko-KR" sz="1900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.</a:t>
            </a:r>
          </a:p>
        </p:txBody>
      </p:sp>
      <p:sp>
        <p:nvSpPr>
          <p:cNvPr id="116746" name="Text Box 10"/>
          <p:cNvSpPr txBox="1">
            <a:spLocks noChangeArrowheads="1"/>
          </p:cNvSpPr>
          <p:nvPr/>
        </p:nvSpPr>
        <p:spPr bwMode="auto">
          <a:xfrm>
            <a:off x="480061" y="1440180"/>
            <a:ext cx="2478948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</a:t>
            </a:r>
            <a:r>
              <a:rPr lang="en-US" altLang="ko-KR" sz="2200" err="1">
                <a:solidFill>
                  <a:srgbClr val="003399"/>
                </a:solidFill>
              </a:rPr>
              <a:t>Subquery</a:t>
            </a:r>
            <a:r>
              <a:rPr lang="ko-KR" altLang="en-US" sz="2200">
                <a:solidFill>
                  <a:srgbClr val="003399"/>
                </a:solidFill>
              </a:rPr>
              <a:t>란 </a:t>
            </a:r>
            <a:r>
              <a:rPr lang="en-US" altLang="ko-KR" sz="2200">
                <a:solidFill>
                  <a:srgbClr val="003399"/>
                </a:solidFill>
              </a:rPr>
              <a:t>?</a:t>
            </a:r>
          </a:p>
        </p:txBody>
      </p:sp>
      <p:sp>
        <p:nvSpPr>
          <p:cNvPr id="116747" name="Rectangle 11"/>
          <p:cNvSpPr>
            <a:spLocks noChangeArrowheads="1"/>
          </p:cNvSpPr>
          <p:nvPr/>
        </p:nvSpPr>
        <p:spPr bwMode="auto">
          <a:xfrm>
            <a:off x="480060" y="2040255"/>
            <a:ext cx="13561695" cy="216027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◈ SUBQUERY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는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다른 하나의 </a:t>
            </a:r>
            <a:r>
              <a:rPr lang="en-US" altLang="ko-KR" sz="1900" u="sng">
                <a:latin typeface="굴림체" pitchFamily="49" charset="-127"/>
                <a:ea typeface="굴림체" pitchFamily="49" charset="-127"/>
              </a:rPr>
              <a:t>SQL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문장의 절에 </a:t>
            </a:r>
            <a:r>
              <a:rPr lang="en-US" altLang="ko-KR" sz="1900" u="sng">
                <a:latin typeface="굴림체" pitchFamily="49" charset="-127"/>
                <a:ea typeface="굴림체" pitchFamily="49" charset="-127"/>
              </a:rPr>
              <a:t>NESTEDED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된 </a:t>
            </a:r>
            <a:r>
              <a:rPr lang="en-US" altLang="ko-KR" sz="1900" u="sng">
                <a:latin typeface="굴림체" pitchFamily="49" charset="-127"/>
                <a:ea typeface="굴림체" pitchFamily="49" charset="-127"/>
              </a:rPr>
              <a:t>SELECT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문장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입니다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◈ SELECT, UPDATE, DELETE, INSERT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와 같은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DML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문과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CREATE TABLE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또는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VIEW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에서 이용 될 수 있습니다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◈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알려지지 않은 조건에 근거한 값들을 검색하는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SELECT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문장을 작성하는데 유용 합니다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◈ SUBQUERY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는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MAIN QUERY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가 실행되기 이전에 한번 실행 됩니다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11401425" y="10321290"/>
            <a:ext cx="3000375" cy="720090"/>
          </a:xfrm>
          <a:prstGeom prst="rect">
            <a:avLst/>
          </a:prstGeom>
        </p:spPr>
        <p:txBody>
          <a:bodyPr lIns="144018" tIns="72009" rIns="144018" bIns="72009"/>
          <a:lstStyle/>
          <a:p>
            <a:fld id="{919688FB-438C-470F-A3E4-FCBB8144D1EE}" type="slidenum">
              <a:rPr lang="en-US" altLang="ko-KR"/>
              <a:pPr/>
              <a:t>282</a:t>
            </a:fld>
            <a:endParaRPr lang="en-US" altLang="ko-KR"/>
          </a:p>
        </p:txBody>
      </p:sp>
      <p:sp>
        <p:nvSpPr>
          <p:cNvPr id="117762" name="Text Box 1026"/>
          <p:cNvSpPr txBox="1">
            <a:spLocks noChangeArrowheads="1"/>
          </p:cNvSpPr>
          <p:nvPr/>
        </p:nvSpPr>
        <p:spPr bwMode="auto">
          <a:xfrm>
            <a:off x="300037" y="97513"/>
            <a:ext cx="2797945" cy="422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b="1"/>
              <a:t> 7. </a:t>
            </a:r>
            <a:r>
              <a:rPr lang="ko-KR" altLang="en-US" b="1"/>
              <a:t>서브쿼리</a:t>
            </a:r>
            <a:r>
              <a:rPr lang="en-US" altLang="ko-KR" b="1"/>
              <a:t>(Subquery) </a:t>
            </a:r>
          </a:p>
        </p:txBody>
      </p:sp>
      <p:sp>
        <p:nvSpPr>
          <p:cNvPr id="117763" name="Text Box 1027"/>
          <p:cNvSpPr txBox="1">
            <a:spLocks noChangeArrowheads="1"/>
          </p:cNvSpPr>
          <p:nvPr/>
        </p:nvSpPr>
        <p:spPr bwMode="auto">
          <a:xfrm>
            <a:off x="540068" y="720090"/>
            <a:ext cx="4431406" cy="483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/>
              <a:t>7.2. </a:t>
            </a:r>
            <a:r>
              <a:rPr lang="ko-KR" altLang="en-US" sz="2200"/>
              <a:t>단일 행</a:t>
            </a:r>
            <a:r>
              <a:rPr lang="en-US" altLang="ko-KR" sz="2200"/>
              <a:t>(Sing-Row) </a:t>
            </a:r>
            <a:r>
              <a:rPr lang="ko-KR" altLang="en-US" sz="2200"/>
              <a:t>서브쿼리</a:t>
            </a:r>
          </a:p>
        </p:txBody>
      </p:sp>
      <p:sp>
        <p:nvSpPr>
          <p:cNvPr id="117764" name="Text Box 1028"/>
          <p:cNvSpPr txBox="1">
            <a:spLocks noChangeArrowheads="1"/>
          </p:cNvSpPr>
          <p:nvPr/>
        </p:nvSpPr>
        <p:spPr bwMode="auto">
          <a:xfrm>
            <a:off x="480061" y="1440180"/>
            <a:ext cx="4844981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</a:t>
            </a:r>
            <a:r>
              <a:rPr lang="ko-KR" altLang="en-US" sz="2200">
                <a:solidFill>
                  <a:srgbClr val="003399"/>
                </a:solidFill>
              </a:rPr>
              <a:t>단일 행</a:t>
            </a:r>
            <a:r>
              <a:rPr lang="en-US" altLang="ko-KR" sz="2200">
                <a:solidFill>
                  <a:srgbClr val="003399"/>
                </a:solidFill>
              </a:rPr>
              <a:t>(Sing-Row) </a:t>
            </a:r>
            <a:r>
              <a:rPr lang="ko-KR" altLang="en-US" sz="2200">
                <a:solidFill>
                  <a:srgbClr val="003399"/>
                </a:solidFill>
              </a:rPr>
              <a:t>서브쿼리 란 </a:t>
            </a:r>
            <a:r>
              <a:rPr lang="en-US" altLang="ko-KR" sz="2200">
                <a:solidFill>
                  <a:srgbClr val="003399"/>
                </a:solidFill>
              </a:rPr>
              <a:t>?</a:t>
            </a:r>
          </a:p>
        </p:txBody>
      </p:sp>
      <p:sp>
        <p:nvSpPr>
          <p:cNvPr id="117765" name="Rectangle 1029"/>
          <p:cNvSpPr>
            <a:spLocks noChangeArrowheads="1"/>
          </p:cNvSpPr>
          <p:nvPr/>
        </p:nvSpPr>
        <p:spPr bwMode="auto">
          <a:xfrm>
            <a:off x="480060" y="2040255"/>
            <a:ext cx="7320915" cy="4200525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◈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오직 </a:t>
            </a:r>
            <a:r>
              <a:rPr lang="ko-KR" altLang="en-US" sz="1900" u="sng" err="1">
                <a:latin typeface="굴림체" pitchFamily="49" charset="-127"/>
                <a:ea typeface="굴림체" pitchFamily="49" charset="-127"/>
              </a:rPr>
              <a:t>한개의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 행</a:t>
            </a:r>
            <a:r>
              <a:rPr lang="en-US" altLang="ko-KR" sz="1900" u="sng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값</a:t>
            </a:r>
            <a:r>
              <a:rPr lang="en-US" altLang="ko-KR" sz="1900" u="sng">
                <a:latin typeface="굴림체" pitchFamily="49" charset="-127"/>
                <a:ea typeface="굴림체" pitchFamily="49" charset="-127"/>
              </a:rPr>
              <a:t>)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을 반환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합니다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.(Return only one row)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/>
            </a:r>
            <a:br>
              <a:rPr lang="en-US" altLang="ko-KR" sz="1900"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◈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단일 행 연산자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(=,&gt;, &gt;=, &lt;, &lt;=, &lt;&gt;, !=)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만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  사용 할 수 있습니다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SQL&gt; 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ename,job</a:t>
            </a:r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FROM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</a:t>
            </a:r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WHERE job = </a:t>
            </a:r>
            <a:r>
              <a:rPr lang="en-US" altLang="ko-KR" sz="1900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(SELECT job </a:t>
            </a:r>
            <a:br>
              <a:rPr lang="en-US" altLang="ko-KR" sz="1900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                   FROM </a:t>
            </a:r>
            <a:r>
              <a:rPr lang="en-US" altLang="ko-KR" sz="1900" err="1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emp</a:t>
            </a:r>
            <a:r>
              <a:rPr lang="en-US" altLang="ko-KR" sz="1900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 </a:t>
            </a:r>
            <a:br>
              <a:rPr lang="en-US" altLang="ko-KR" sz="1900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                   WHERE </a:t>
            </a:r>
            <a:r>
              <a:rPr lang="en-US" altLang="ko-KR" sz="1900" err="1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empno</a:t>
            </a:r>
            <a:r>
              <a:rPr lang="en-US" altLang="ko-KR" sz="1900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 = 7369)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;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위의 서브쿼리를 실행 시키면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오른쪽의 그림처럼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  <a:p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empno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가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7369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인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job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을 먼저 검색하고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..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job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이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'CLERK'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인 사원의 이름과 직업을 반환 합니다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</p:txBody>
      </p:sp>
      <p:pic>
        <p:nvPicPr>
          <p:cNvPr id="117766" name="Picture 1030" descr="C:\oramaster\imgs\oracle\sql\sing-row-subquery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0990" y="2040255"/>
            <a:ext cx="6300788" cy="6733342"/>
          </a:xfrm>
          <a:prstGeom prst="rect">
            <a:avLst/>
          </a:prstGeom>
          <a:noFill/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11401425" y="10321290"/>
            <a:ext cx="3000375" cy="720090"/>
          </a:xfrm>
          <a:prstGeom prst="rect">
            <a:avLst/>
          </a:prstGeom>
        </p:spPr>
        <p:txBody>
          <a:bodyPr lIns="144018" tIns="72009" rIns="144018" bIns="72009"/>
          <a:lstStyle/>
          <a:p>
            <a:fld id="{7B6FFA4B-6D20-49CD-B0A8-59CD4FA28D78}" type="slidenum">
              <a:rPr lang="en-US" altLang="ko-KR"/>
              <a:pPr/>
              <a:t>283</a:t>
            </a:fld>
            <a:endParaRPr lang="en-US" altLang="ko-KR"/>
          </a:p>
        </p:txBody>
      </p:sp>
      <p:sp>
        <p:nvSpPr>
          <p:cNvPr id="118786" name="Text Box 2"/>
          <p:cNvSpPr txBox="1">
            <a:spLocks noChangeArrowheads="1"/>
          </p:cNvSpPr>
          <p:nvPr/>
        </p:nvSpPr>
        <p:spPr bwMode="auto">
          <a:xfrm>
            <a:off x="300037" y="97513"/>
            <a:ext cx="2797945" cy="422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b="1"/>
              <a:t> 7. </a:t>
            </a:r>
            <a:r>
              <a:rPr lang="ko-KR" altLang="en-US" b="1"/>
              <a:t>서브쿼리</a:t>
            </a:r>
            <a:r>
              <a:rPr lang="en-US" altLang="ko-KR" b="1"/>
              <a:t>(Subquery) </a:t>
            </a:r>
          </a:p>
        </p:txBody>
      </p:sp>
      <p:sp>
        <p:nvSpPr>
          <p:cNvPr id="118787" name="Text Box 3"/>
          <p:cNvSpPr txBox="1">
            <a:spLocks noChangeArrowheads="1"/>
          </p:cNvSpPr>
          <p:nvPr/>
        </p:nvSpPr>
        <p:spPr bwMode="auto">
          <a:xfrm>
            <a:off x="540068" y="720090"/>
            <a:ext cx="4966809" cy="483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/>
              <a:t> 7.3. </a:t>
            </a:r>
            <a:r>
              <a:rPr lang="ko-KR" altLang="en-US" sz="2200"/>
              <a:t>다중 행</a:t>
            </a:r>
            <a:r>
              <a:rPr lang="en-US" altLang="ko-KR" sz="2200"/>
              <a:t>(Multiple-Row) </a:t>
            </a:r>
            <a:r>
              <a:rPr lang="ko-KR" altLang="en-US" sz="2200"/>
              <a:t>서브쿼리</a:t>
            </a:r>
          </a:p>
        </p:txBody>
      </p:sp>
      <p:sp>
        <p:nvSpPr>
          <p:cNvPr id="118788" name="Text Box 4"/>
          <p:cNvSpPr txBox="1">
            <a:spLocks noChangeArrowheads="1"/>
          </p:cNvSpPr>
          <p:nvPr/>
        </p:nvSpPr>
        <p:spPr bwMode="auto">
          <a:xfrm>
            <a:off x="480060" y="1440180"/>
            <a:ext cx="5301836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</a:t>
            </a:r>
            <a:r>
              <a:rPr lang="ko-KR" altLang="en-US" sz="2200">
                <a:solidFill>
                  <a:srgbClr val="003399"/>
                </a:solidFill>
              </a:rPr>
              <a:t>다중 행</a:t>
            </a:r>
            <a:r>
              <a:rPr lang="en-US" altLang="ko-KR" sz="2200">
                <a:solidFill>
                  <a:srgbClr val="003399"/>
                </a:solidFill>
              </a:rPr>
              <a:t>(Multiple-Row) </a:t>
            </a:r>
            <a:r>
              <a:rPr lang="ko-KR" altLang="en-US" sz="2200">
                <a:solidFill>
                  <a:srgbClr val="003399"/>
                </a:solidFill>
              </a:rPr>
              <a:t>서브쿼리 란 </a:t>
            </a:r>
            <a:r>
              <a:rPr lang="en-US" altLang="ko-KR" sz="2200">
                <a:solidFill>
                  <a:srgbClr val="003399"/>
                </a:solidFill>
              </a:rPr>
              <a:t>?</a:t>
            </a:r>
          </a:p>
        </p:txBody>
      </p:sp>
      <p:sp>
        <p:nvSpPr>
          <p:cNvPr id="118789" name="Rectangle 5"/>
          <p:cNvSpPr>
            <a:spLocks noChangeArrowheads="1"/>
          </p:cNvSpPr>
          <p:nvPr/>
        </p:nvSpPr>
        <p:spPr bwMode="auto">
          <a:xfrm>
            <a:off x="480060" y="2040255"/>
            <a:ext cx="13561695" cy="96012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◈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하나 이상의 행을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RETURN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하는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SUBQUERY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를 다중 행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SUBQUERY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라고 합니다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</a:t>
            </a:r>
            <a:br>
              <a:rPr lang="en-US" altLang="ko-KR" sz="1900"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◈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복수 행 연산자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(IN, NOT IN, ANY, ALL, EXISTS)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를 사용 할 수 있습니다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</p:txBody>
      </p:sp>
      <p:sp>
        <p:nvSpPr>
          <p:cNvPr id="118790" name="Text Box 6"/>
          <p:cNvSpPr txBox="1">
            <a:spLocks noChangeArrowheads="1"/>
          </p:cNvSpPr>
          <p:nvPr/>
        </p:nvSpPr>
        <p:spPr bwMode="auto">
          <a:xfrm>
            <a:off x="480060" y="3360420"/>
            <a:ext cx="3383042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IN </a:t>
            </a:r>
            <a:r>
              <a:rPr lang="ko-KR" altLang="en-US" sz="2200">
                <a:solidFill>
                  <a:srgbClr val="003399"/>
                </a:solidFill>
              </a:rPr>
              <a:t>연산자의 사용 예제</a:t>
            </a:r>
          </a:p>
        </p:txBody>
      </p:sp>
      <p:sp>
        <p:nvSpPr>
          <p:cNvPr id="118791" name="Rectangle 7"/>
          <p:cNvSpPr>
            <a:spLocks noChangeArrowheads="1"/>
          </p:cNvSpPr>
          <p:nvPr/>
        </p:nvSpPr>
        <p:spPr bwMode="auto">
          <a:xfrm>
            <a:off x="480060" y="3960495"/>
            <a:ext cx="5880735" cy="4680585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예제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)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부서별로 가장 급여를 많이 받는 사원의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    정보를 출력하는 예제 입니다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SQL&gt;SELECT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empno,ename,sal,deptno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FROM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</a:t>
            </a:r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WHERE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IN 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(SELECT MAX(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)</a:t>
            </a:r>
          </a:p>
          <a:p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    FROM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emp</a:t>
            </a:r>
            <a:endParaRPr lang="en-US" altLang="ko-KR" sz="1900">
              <a:solidFill>
                <a:srgbClr val="006699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    GROUP BY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)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;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       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EMPNO ENAME             SAL     DEPTNO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---------- ---------- ---------- ----------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7698 BLAKE            2850         30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7788 SCOTT            3000         20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7902 FORD             3000         20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7839 KING             5000         10</a:t>
            </a:r>
          </a:p>
        </p:txBody>
      </p:sp>
      <p:sp>
        <p:nvSpPr>
          <p:cNvPr id="118792" name="Text Box 8"/>
          <p:cNvSpPr txBox="1">
            <a:spLocks noChangeArrowheads="1"/>
          </p:cNvSpPr>
          <p:nvPr/>
        </p:nvSpPr>
        <p:spPr bwMode="auto">
          <a:xfrm>
            <a:off x="6720840" y="3360420"/>
            <a:ext cx="3680110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ANY </a:t>
            </a:r>
            <a:r>
              <a:rPr lang="ko-KR" altLang="en-US" sz="2200">
                <a:solidFill>
                  <a:srgbClr val="003399"/>
                </a:solidFill>
              </a:rPr>
              <a:t>연산자의 사용 예제</a:t>
            </a:r>
          </a:p>
        </p:txBody>
      </p:sp>
      <p:sp>
        <p:nvSpPr>
          <p:cNvPr id="118793" name="Rectangle 9"/>
          <p:cNvSpPr>
            <a:spLocks noChangeArrowheads="1"/>
          </p:cNvSpPr>
          <p:nvPr/>
        </p:nvSpPr>
        <p:spPr bwMode="auto">
          <a:xfrm>
            <a:off x="6720840" y="3960495"/>
            <a:ext cx="7320915" cy="600075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ANY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연산자는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서브쿼리의 </a:t>
            </a:r>
            <a:r>
              <a:rPr lang="ko-KR" altLang="en-US" sz="1900" u="sng" err="1">
                <a:latin typeface="굴림체" pitchFamily="49" charset="-127"/>
                <a:ea typeface="굴림체" pitchFamily="49" charset="-127"/>
              </a:rPr>
              <a:t>결과값중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 어느 하나의 값이라도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만족이 되면 결과값을 반환 합니다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SQL&gt;SELECT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ename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FROM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WHERE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!= 20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AND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&gt; ANY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(SELECT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</a:t>
            </a:r>
            <a:b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      FROM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emp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</a:t>
            </a:r>
            <a:b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      WHERE job='SALESMAN')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;  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ENAME             SAL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---------- ----------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ALLEN            1600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BLAKE            2850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CLARK            2450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KING             5000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TURNER           1500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MILLER           1300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6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개의 행이 선택되었습니다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11401425" y="10321290"/>
            <a:ext cx="3000375" cy="720090"/>
          </a:xfrm>
          <a:prstGeom prst="rect">
            <a:avLst/>
          </a:prstGeom>
        </p:spPr>
        <p:txBody>
          <a:bodyPr lIns="144018" tIns="72009" rIns="144018" bIns="72009"/>
          <a:lstStyle/>
          <a:p>
            <a:fld id="{AF69DB37-C9AE-402E-AA69-FCEF41545CE9}" type="slidenum">
              <a:rPr lang="en-US" altLang="ko-KR"/>
              <a:pPr/>
              <a:t>284</a:t>
            </a:fld>
            <a:endParaRPr lang="en-US" altLang="ko-KR"/>
          </a:p>
        </p:txBody>
      </p:sp>
      <p:sp>
        <p:nvSpPr>
          <p:cNvPr id="119812" name="Text Box 4"/>
          <p:cNvSpPr txBox="1">
            <a:spLocks noChangeArrowheads="1"/>
          </p:cNvSpPr>
          <p:nvPr/>
        </p:nvSpPr>
        <p:spPr bwMode="auto">
          <a:xfrm>
            <a:off x="480061" y="1440180"/>
            <a:ext cx="3635226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ALL </a:t>
            </a:r>
            <a:r>
              <a:rPr lang="ko-KR" altLang="en-US" sz="2200">
                <a:solidFill>
                  <a:srgbClr val="003399"/>
                </a:solidFill>
              </a:rPr>
              <a:t>연산자의 사용 예제</a:t>
            </a:r>
          </a:p>
        </p:txBody>
      </p:sp>
      <p:sp>
        <p:nvSpPr>
          <p:cNvPr id="119813" name="Rectangle 5"/>
          <p:cNvSpPr>
            <a:spLocks noChangeArrowheads="1"/>
          </p:cNvSpPr>
          <p:nvPr/>
        </p:nvSpPr>
        <p:spPr bwMode="auto">
          <a:xfrm>
            <a:off x="480060" y="2040255"/>
            <a:ext cx="6120765" cy="504063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ALL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연산자는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서브쿼리의 </a:t>
            </a:r>
            <a:r>
              <a:rPr lang="ko-KR" altLang="en-US" sz="1900" u="sng" err="1">
                <a:latin typeface="굴림체" pitchFamily="49" charset="-127"/>
                <a:ea typeface="굴림체" pitchFamily="49" charset="-127"/>
              </a:rPr>
              <a:t>결과값중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 모든 결과 값이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만족 </a:t>
            </a:r>
            <a:r>
              <a:rPr lang="ko-KR" altLang="en-US" sz="1900" u="sng" err="1">
                <a:latin typeface="굴림체" pitchFamily="49" charset="-127"/>
                <a:ea typeface="굴림체" pitchFamily="49" charset="-127"/>
              </a:rPr>
              <a:t>되야만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 결과값을 반환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합니다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SQL&gt;SELECT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ename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FROM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WHERE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!= 20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AND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&gt; ALL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(SELECT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</a:t>
            </a:r>
            <a:b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      FROM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emp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</a:t>
            </a:r>
            <a:b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      WHERE job='SALESMAN')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; 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ENAME             SAL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---------- ----------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BLAKE            2850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CLARK            2450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KING             5000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3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개의 행이 선택되었습니다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</a:p>
        </p:txBody>
      </p:sp>
      <p:sp>
        <p:nvSpPr>
          <p:cNvPr id="119814" name="Text Box 6"/>
          <p:cNvSpPr txBox="1">
            <a:spLocks noChangeArrowheads="1"/>
          </p:cNvSpPr>
          <p:nvPr/>
        </p:nvSpPr>
        <p:spPr bwMode="auto">
          <a:xfrm>
            <a:off x="6840855" y="1440180"/>
            <a:ext cx="4102790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EXISTS </a:t>
            </a:r>
            <a:r>
              <a:rPr lang="ko-KR" altLang="en-US" sz="2200">
                <a:solidFill>
                  <a:srgbClr val="003399"/>
                </a:solidFill>
              </a:rPr>
              <a:t>연산자의 사용 예제</a:t>
            </a:r>
          </a:p>
        </p:txBody>
      </p:sp>
      <p:sp>
        <p:nvSpPr>
          <p:cNvPr id="119815" name="Rectangle 7"/>
          <p:cNvSpPr>
            <a:spLocks noChangeArrowheads="1"/>
          </p:cNvSpPr>
          <p:nvPr/>
        </p:nvSpPr>
        <p:spPr bwMode="auto">
          <a:xfrm>
            <a:off x="6840855" y="2040255"/>
            <a:ext cx="7320915" cy="6840855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EXISTS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연산자를 사용하면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서브쿼리의 데이터가 존재하는가의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여부를 먼저 따져 존재하는 값들만을 결과로 반환해 줍니다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 SUBQUERY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에서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적어도 </a:t>
            </a:r>
            <a:r>
              <a:rPr lang="en-US" altLang="ko-KR" sz="1900" u="sng">
                <a:latin typeface="굴림체" pitchFamily="49" charset="-127"/>
                <a:ea typeface="굴림체" pitchFamily="49" charset="-127"/>
              </a:rPr>
              <a:t>1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개의 행을 </a:t>
            </a:r>
            <a:r>
              <a:rPr lang="en-US" altLang="ko-KR" sz="1900" u="sng">
                <a:latin typeface="굴림체" pitchFamily="49" charset="-127"/>
                <a:ea typeface="굴림체" pitchFamily="49" charset="-127"/>
              </a:rPr>
              <a:t>RETURN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하면 논리식은 참이고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그렇지 않으면 거짓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입니다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예제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)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사원을 관리할 수 있는 사원의 정보를 보여 줍니다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ename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sal</a:t>
            </a:r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e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WHERE EXISTS 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(SELECT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empno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</a:t>
            </a:r>
            <a:b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FROM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emp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</a:t>
            </a:r>
            <a:b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WHERE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e.empno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= mgr)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EMPNO ENAME             SAL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---------- ---------- ----------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7566 JONES            2975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7698 BLAKE            2850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7782 CLARK            2450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7788 SCOTT            3000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7839 KING             5000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7902 FORD             3000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6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개의 행이 선택되었습니다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</a:p>
        </p:txBody>
      </p:sp>
      <p:sp>
        <p:nvSpPr>
          <p:cNvPr id="119816" name="Text Box 8"/>
          <p:cNvSpPr txBox="1">
            <a:spLocks noChangeArrowheads="1"/>
          </p:cNvSpPr>
          <p:nvPr/>
        </p:nvSpPr>
        <p:spPr bwMode="auto">
          <a:xfrm>
            <a:off x="300037" y="97513"/>
            <a:ext cx="2797945" cy="422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b="1"/>
              <a:t> 7. </a:t>
            </a:r>
            <a:r>
              <a:rPr lang="ko-KR" altLang="en-US" b="1"/>
              <a:t>서브쿼리</a:t>
            </a:r>
            <a:r>
              <a:rPr lang="en-US" altLang="ko-KR" b="1"/>
              <a:t>(Subquery) </a:t>
            </a:r>
          </a:p>
        </p:txBody>
      </p:sp>
      <p:sp>
        <p:nvSpPr>
          <p:cNvPr id="119817" name="Text Box 9"/>
          <p:cNvSpPr txBox="1">
            <a:spLocks noChangeArrowheads="1"/>
          </p:cNvSpPr>
          <p:nvPr/>
        </p:nvSpPr>
        <p:spPr bwMode="auto">
          <a:xfrm>
            <a:off x="540068" y="720090"/>
            <a:ext cx="4966809" cy="483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/>
              <a:t> 7.3. </a:t>
            </a:r>
            <a:r>
              <a:rPr lang="ko-KR" altLang="en-US" sz="2200"/>
              <a:t>다중 행</a:t>
            </a:r>
            <a:r>
              <a:rPr lang="en-US" altLang="ko-KR" sz="2200"/>
              <a:t>(Multiple-Row) </a:t>
            </a:r>
            <a:r>
              <a:rPr lang="ko-KR" altLang="en-US" sz="2200"/>
              <a:t>서브쿼리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11401425" y="10321290"/>
            <a:ext cx="3000375" cy="720090"/>
          </a:xfrm>
          <a:prstGeom prst="rect">
            <a:avLst/>
          </a:prstGeom>
        </p:spPr>
        <p:txBody>
          <a:bodyPr lIns="144018" tIns="72009" rIns="144018" bIns="72009"/>
          <a:lstStyle/>
          <a:p>
            <a:fld id="{9B4799FF-5B41-414D-A124-2B386A6365C8}" type="slidenum">
              <a:rPr lang="en-US" altLang="ko-KR"/>
              <a:pPr/>
              <a:t>285</a:t>
            </a:fld>
            <a:endParaRPr lang="en-US" altLang="ko-KR"/>
          </a:p>
        </p:txBody>
      </p:sp>
      <p:sp>
        <p:nvSpPr>
          <p:cNvPr id="120834" name="Text Box 2"/>
          <p:cNvSpPr txBox="1">
            <a:spLocks noChangeArrowheads="1"/>
          </p:cNvSpPr>
          <p:nvPr/>
        </p:nvSpPr>
        <p:spPr bwMode="auto">
          <a:xfrm>
            <a:off x="300037" y="97513"/>
            <a:ext cx="2797945" cy="422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b="1"/>
              <a:t> 7. </a:t>
            </a:r>
            <a:r>
              <a:rPr lang="ko-KR" altLang="en-US" b="1"/>
              <a:t>서브쿼리</a:t>
            </a:r>
            <a:r>
              <a:rPr lang="en-US" altLang="ko-KR" b="1"/>
              <a:t>(Subquery) </a:t>
            </a:r>
          </a:p>
        </p:txBody>
      </p:sp>
      <p:sp>
        <p:nvSpPr>
          <p:cNvPr id="120835" name="Text Box 3"/>
          <p:cNvSpPr txBox="1">
            <a:spLocks noChangeArrowheads="1"/>
          </p:cNvSpPr>
          <p:nvPr/>
        </p:nvSpPr>
        <p:spPr bwMode="auto">
          <a:xfrm>
            <a:off x="540068" y="720090"/>
            <a:ext cx="5422062" cy="483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/>
              <a:t> 7.4. </a:t>
            </a:r>
            <a:r>
              <a:rPr lang="ko-KR" altLang="en-US" sz="2200"/>
              <a:t>다중 열</a:t>
            </a:r>
            <a:r>
              <a:rPr lang="en-US" altLang="ko-KR" sz="2200"/>
              <a:t>(Multiple-Column) </a:t>
            </a:r>
            <a:r>
              <a:rPr lang="ko-KR" altLang="en-US" sz="2200"/>
              <a:t>서브쿼리</a:t>
            </a:r>
          </a:p>
        </p:txBody>
      </p:sp>
      <p:sp>
        <p:nvSpPr>
          <p:cNvPr id="120836" name="Text Box 4"/>
          <p:cNvSpPr txBox="1">
            <a:spLocks noChangeArrowheads="1"/>
          </p:cNvSpPr>
          <p:nvPr/>
        </p:nvSpPr>
        <p:spPr bwMode="auto">
          <a:xfrm>
            <a:off x="480061" y="1440180"/>
            <a:ext cx="5757089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</a:t>
            </a:r>
            <a:r>
              <a:rPr lang="ko-KR" altLang="en-US" sz="2200">
                <a:solidFill>
                  <a:srgbClr val="003399"/>
                </a:solidFill>
              </a:rPr>
              <a:t>다중 열</a:t>
            </a:r>
            <a:r>
              <a:rPr lang="en-US" altLang="ko-KR" sz="2200">
                <a:solidFill>
                  <a:srgbClr val="003399"/>
                </a:solidFill>
              </a:rPr>
              <a:t>(Multiple-Column) </a:t>
            </a:r>
            <a:r>
              <a:rPr lang="ko-KR" altLang="en-US" sz="2200">
                <a:solidFill>
                  <a:srgbClr val="003399"/>
                </a:solidFill>
              </a:rPr>
              <a:t>서브쿼리 란 </a:t>
            </a:r>
            <a:r>
              <a:rPr lang="en-US" altLang="ko-KR" sz="2200">
                <a:solidFill>
                  <a:srgbClr val="003399"/>
                </a:solidFill>
              </a:rPr>
              <a:t>?</a:t>
            </a:r>
          </a:p>
        </p:txBody>
      </p:sp>
      <p:sp>
        <p:nvSpPr>
          <p:cNvPr id="120837" name="Rectangle 5"/>
          <p:cNvSpPr>
            <a:spLocks noChangeArrowheads="1"/>
          </p:cNvSpPr>
          <p:nvPr/>
        </p:nvSpPr>
        <p:spPr bwMode="auto">
          <a:xfrm>
            <a:off x="480060" y="2040255"/>
            <a:ext cx="13561695" cy="48006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◈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다중 열 서브쿼리란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서브쿼리의 결과값이 </a:t>
            </a:r>
            <a:r>
              <a:rPr lang="ko-KR" altLang="en-US" sz="1900" u="sng" err="1">
                <a:latin typeface="굴림체" pitchFamily="49" charset="-127"/>
                <a:ea typeface="굴림체" pitchFamily="49" charset="-127"/>
              </a:rPr>
              <a:t>두개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 이상의 </a:t>
            </a:r>
            <a:r>
              <a:rPr lang="ko-KR" altLang="en-US" sz="1900" u="sng" err="1">
                <a:latin typeface="굴림체" pitchFamily="49" charset="-127"/>
                <a:ea typeface="굴림체" pitchFamily="49" charset="-127"/>
              </a:rPr>
              <a:t>컬럼을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 반환하는 서브쿼리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입니다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</a:p>
        </p:txBody>
      </p:sp>
      <p:sp>
        <p:nvSpPr>
          <p:cNvPr id="120838" name="Text Box 6"/>
          <p:cNvSpPr txBox="1">
            <a:spLocks noChangeArrowheads="1"/>
          </p:cNvSpPr>
          <p:nvPr/>
        </p:nvSpPr>
        <p:spPr bwMode="auto">
          <a:xfrm>
            <a:off x="480060" y="2760345"/>
            <a:ext cx="4351256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 </a:t>
            </a:r>
            <a:r>
              <a:rPr lang="en-US" altLang="ko-KR" sz="2200" err="1">
                <a:solidFill>
                  <a:srgbClr val="003399"/>
                </a:solidFill>
              </a:rPr>
              <a:t>Pairwise</a:t>
            </a:r>
            <a:r>
              <a:rPr lang="en-US" altLang="ko-KR" sz="2200">
                <a:solidFill>
                  <a:srgbClr val="003399"/>
                </a:solidFill>
              </a:rPr>
              <a:t>(</a:t>
            </a:r>
            <a:r>
              <a:rPr lang="ko-KR" altLang="en-US" sz="2200" err="1">
                <a:solidFill>
                  <a:srgbClr val="003399"/>
                </a:solidFill>
              </a:rPr>
              <a:t>쌍비교</a:t>
            </a:r>
            <a:r>
              <a:rPr lang="en-US" altLang="ko-KR" sz="2200">
                <a:solidFill>
                  <a:srgbClr val="003399"/>
                </a:solidFill>
              </a:rPr>
              <a:t>) </a:t>
            </a:r>
            <a:r>
              <a:rPr lang="en-US" altLang="ko-KR" sz="2200" err="1">
                <a:solidFill>
                  <a:srgbClr val="003399"/>
                </a:solidFill>
              </a:rPr>
              <a:t>Subquery</a:t>
            </a:r>
            <a:r>
              <a:rPr lang="en-US" altLang="ko-KR" sz="2200">
                <a:solidFill>
                  <a:srgbClr val="003399"/>
                </a:solidFill>
              </a:rPr>
              <a:t> </a:t>
            </a:r>
          </a:p>
        </p:txBody>
      </p:sp>
      <p:sp>
        <p:nvSpPr>
          <p:cNvPr id="120839" name="Rectangle 7"/>
          <p:cNvSpPr>
            <a:spLocks noChangeArrowheads="1"/>
          </p:cNvSpPr>
          <p:nvPr/>
        </p:nvSpPr>
        <p:spPr bwMode="auto">
          <a:xfrm>
            <a:off x="480060" y="3360420"/>
            <a:ext cx="6480810" cy="504063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◈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서브쿼리가 한번 실행되면서 모든 조건을 검색해서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/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 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주 쿼리로 넘겨 줍니다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ex) 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deptno</a:t>
            </a:r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FROM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</a:t>
            </a:r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WHERE 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(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) IN ( SELECT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deptno</a:t>
            </a:r>
            <a:endParaRPr lang="en-US" altLang="ko-KR" sz="1900">
              <a:solidFill>
                <a:srgbClr val="006699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               FROM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emp</a:t>
            </a:r>
            <a:endParaRPr lang="en-US" altLang="ko-KR" sz="1900">
              <a:solidFill>
                <a:srgbClr val="006699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               WHERE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= 30</a:t>
            </a:r>
          </a:p>
          <a:p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               AND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comm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is NOT NULL );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                      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EMPNO        SAL     DEPTNO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---------- ---------- ----------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7521       1250         30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7654       1250         30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7844       1500         30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7499       1600         30</a:t>
            </a:r>
          </a:p>
        </p:txBody>
      </p:sp>
      <p:sp>
        <p:nvSpPr>
          <p:cNvPr id="120840" name="Text Box 8"/>
          <p:cNvSpPr txBox="1">
            <a:spLocks noChangeArrowheads="1"/>
          </p:cNvSpPr>
          <p:nvPr/>
        </p:nvSpPr>
        <p:spPr bwMode="auto">
          <a:xfrm>
            <a:off x="7200900" y="2760345"/>
            <a:ext cx="5163978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 </a:t>
            </a:r>
            <a:r>
              <a:rPr lang="en-US" altLang="ko-KR" sz="2200" err="1">
                <a:solidFill>
                  <a:srgbClr val="003399"/>
                </a:solidFill>
              </a:rPr>
              <a:t>Nonpairwise</a:t>
            </a:r>
            <a:r>
              <a:rPr lang="en-US" altLang="ko-KR" sz="2200">
                <a:solidFill>
                  <a:srgbClr val="003399"/>
                </a:solidFill>
              </a:rPr>
              <a:t>(</a:t>
            </a:r>
            <a:r>
              <a:rPr lang="ko-KR" altLang="en-US" sz="2200" err="1">
                <a:solidFill>
                  <a:srgbClr val="003399"/>
                </a:solidFill>
              </a:rPr>
              <a:t>비쌍비교</a:t>
            </a:r>
            <a:r>
              <a:rPr lang="en-US" altLang="ko-KR" sz="2200">
                <a:solidFill>
                  <a:srgbClr val="003399"/>
                </a:solidFill>
              </a:rPr>
              <a:t>) </a:t>
            </a:r>
            <a:r>
              <a:rPr lang="en-US" altLang="ko-KR" sz="2200" err="1">
                <a:solidFill>
                  <a:srgbClr val="003399"/>
                </a:solidFill>
              </a:rPr>
              <a:t>Subquery</a:t>
            </a:r>
            <a:r>
              <a:rPr lang="en-US" altLang="ko-KR" sz="2200">
                <a:solidFill>
                  <a:srgbClr val="003399"/>
                </a:solidFill>
              </a:rPr>
              <a:t> </a:t>
            </a:r>
          </a:p>
        </p:txBody>
      </p:sp>
      <p:sp>
        <p:nvSpPr>
          <p:cNvPr id="120841" name="Rectangle 9"/>
          <p:cNvSpPr>
            <a:spLocks noChangeArrowheads="1"/>
          </p:cNvSpPr>
          <p:nvPr/>
        </p:nvSpPr>
        <p:spPr bwMode="auto">
          <a:xfrm>
            <a:off x="7200900" y="3360420"/>
            <a:ext cx="6840855" cy="5880735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◈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서브쿼리가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여러 </a:t>
            </a:r>
            <a:r>
              <a:rPr lang="ko-KR" altLang="en-US" sz="1900" u="sng" err="1">
                <a:latin typeface="굴림체" pitchFamily="49" charset="-127"/>
                <a:ea typeface="굴림체" pitchFamily="49" charset="-127"/>
              </a:rPr>
              <a:t>조건별로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 사용 되어서 결과값을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  </a:t>
            </a:r>
            <a:r>
              <a:rPr lang="ko-KR" altLang="en-US" sz="1900" u="sng">
                <a:latin typeface="굴림체" pitchFamily="49" charset="-127"/>
                <a:ea typeface="굴림체" pitchFamily="49" charset="-127"/>
              </a:rPr>
              <a:t>주 쿼리로 넘겨 줍니다</a:t>
            </a:r>
            <a:r>
              <a:rPr lang="en-US" altLang="ko-KR" sz="1900" u="sng">
                <a:latin typeface="굴림체" pitchFamily="49" charset="-127"/>
                <a:ea typeface="굴림체" pitchFamily="49" charset="-127"/>
              </a:rPr>
              <a:t>.</a:t>
            </a:r>
          </a:p>
          <a:p>
            <a:endParaRPr lang="en-US" altLang="ko-KR" sz="1900" u="sng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ex) 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deptno</a:t>
            </a:r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FROM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</a:t>
            </a:r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WHERE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IN ( SELECT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sal</a:t>
            </a:r>
            <a:endParaRPr lang="en-US" altLang="ko-KR" sz="1900">
              <a:solidFill>
                <a:srgbClr val="006699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     FROM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emp</a:t>
            </a:r>
            <a:endParaRPr lang="en-US" altLang="ko-KR" sz="1900">
              <a:solidFill>
                <a:srgbClr val="006699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     WHERE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= 30</a:t>
            </a:r>
          </a:p>
          <a:p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       AND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comm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is NOT NULL )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AND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IN ( SELECT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deptno</a:t>
            </a:r>
            <a:endParaRPr lang="en-US" altLang="ko-KR" sz="1900">
              <a:solidFill>
                <a:srgbClr val="006699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        FROM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emp</a:t>
            </a:r>
            <a:endParaRPr lang="en-US" altLang="ko-KR" sz="1900">
              <a:solidFill>
                <a:srgbClr val="006699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        WHERE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= 30 </a:t>
            </a:r>
          </a:p>
          <a:p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                       AND </a:t>
            </a:r>
            <a:r>
              <a:rPr lang="en-US" altLang="ko-KR" sz="1900" err="1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comm</a:t>
            </a:r>
            <a:r>
              <a:rPr lang="en-US" altLang="ko-KR" sz="1900">
                <a:solidFill>
                  <a:srgbClr val="006699"/>
                </a:solidFill>
                <a:latin typeface="굴림체" pitchFamily="49" charset="-127"/>
                <a:ea typeface="굴림체" pitchFamily="49" charset="-127"/>
              </a:rPr>
              <a:t> is NOT NULL );</a:t>
            </a:r>
          </a:p>
          <a:p>
            <a:endParaRPr lang="en-US" altLang="ko-KR" sz="1900">
              <a:solidFill>
                <a:srgbClr val="006699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EMPNO        SAL     DEPTNO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---------- ---------- ----------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7521       1250         30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7654       1250         30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7844       1500         30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7499       1600         30</a:t>
            </a:r>
          </a:p>
        </p:txBody>
      </p:sp>
      <p:sp>
        <p:nvSpPr>
          <p:cNvPr id="120842" name="Text Box 10"/>
          <p:cNvSpPr txBox="1">
            <a:spLocks noChangeArrowheads="1"/>
          </p:cNvSpPr>
          <p:nvPr/>
        </p:nvSpPr>
        <p:spPr bwMode="auto">
          <a:xfrm>
            <a:off x="480061" y="8881110"/>
            <a:ext cx="4180183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Null Values in a </a:t>
            </a:r>
            <a:r>
              <a:rPr lang="en-US" altLang="ko-KR" sz="2200" err="1">
                <a:solidFill>
                  <a:srgbClr val="003399"/>
                </a:solidFill>
              </a:rPr>
              <a:t>Subquery</a:t>
            </a:r>
            <a:r>
              <a:rPr lang="en-US" altLang="ko-KR" sz="2200">
                <a:solidFill>
                  <a:srgbClr val="003399"/>
                </a:solidFill>
              </a:rPr>
              <a:t> </a:t>
            </a:r>
          </a:p>
        </p:txBody>
      </p:sp>
      <p:sp>
        <p:nvSpPr>
          <p:cNvPr id="120843" name="Rectangle 11"/>
          <p:cNvSpPr>
            <a:spLocks noChangeArrowheads="1"/>
          </p:cNvSpPr>
          <p:nvPr/>
        </p:nvSpPr>
        <p:spPr bwMode="auto">
          <a:xfrm>
            <a:off x="480060" y="9481185"/>
            <a:ext cx="13561695" cy="48006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◈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서브쿼리에서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null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값이 반환되면 주 쿼리 에서는 어떠한 행도 반환되지 않습니다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11401425" y="10321290"/>
            <a:ext cx="3000375" cy="720090"/>
          </a:xfrm>
          <a:prstGeom prst="rect">
            <a:avLst/>
          </a:prstGeom>
        </p:spPr>
        <p:txBody>
          <a:bodyPr lIns="144018" tIns="72009" rIns="144018" bIns="72009"/>
          <a:lstStyle/>
          <a:p>
            <a:fld id="{41B1B0FF-5E16-4F5E-9E2D-C9149B03811B}" type="slidenum">
              <a:rPr lang="en-US" altLang="ko-KR"/>
              <a:pPr/>
              <a:t>286</a:t>
            </a:fld>
            <a:endParaRPr lang="en-US" altLang="ko-KR"/>
          </a:p>
        </p:txBody>
      </p:sp>
      <p:sp>
        <p:nvSpPr>
          <p:cNvPr id="89092" name="Text Box 4"/>
          <p:cNvSpPr txBox="1">
            <a:spLocks noChangeArrowheads="1"/>
          </p:cNvSpPr>
          <p:nvPr/>
        </p:nvSpPr>
        <p:spPr bwMode="auto">
          <a:xfrm>
            <a:off x="300037" y="97513"/>
            <a:ext cx="2797945" cy="422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b="1"/>
              <a:t> 7. </a:t>
            </a:r>
            <a:r>
              <a:rPr lang="ko-KR" altLang="en-US" b="1"/>
              <a:t>서브쿼리</a:t>
            </a:r>
            <a:r>
              <a:rPr lang="en-US" altLang="ko-KR" b="1"/>
              <a:t>(Subquery) </a:t>
            </a:r>
          </a:p>
        </p:txBody>
      </p:sp>
      <p:sp>
        <p:nvSpPr>
          <p:cNvPr id="89093" name="Text Box 5"/>
          <p:cNvSpPr txBox="1">
            <a:spLocks noChangeArrowheads="1"/>
          </p:cNvSpPr>
          <p:nvPr/>
        </p:nvSpPr>
        <p:spPr bwMode="auto">
          <a:xfrm>
            <a:off x="540067" y="720090"/>
            <a:ext cx="8414868" cy="483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/>
              <a:t> 7.5. FROM</a:t>
            </a:r>
            <a:r>
              <a:rPr lang="ko-KR" altLang="en-US" sz="2200"/>
              <a:t>절상의 서브쿼리</a:t>
            </a:r>
            <a:r>
              <a:rPr lang="en-US" altLang="ko-KR" sz="2200"/>
              <a:t>(INLINE VIEW)</a:t>
            </a:r>
            <a:r>
              <a:rPr lang="ko-KR" altLang="en-US" sz="2200"/>
              <a:t>와 상관관계 서브쿼리 </a:t>
            </a:r>
          </a:p>
        </p:txBody>
      </p:sp>
      <p:sp>
        <p:nvSpPr>
          <p:cNvPr id="89094" name="Text Box 6"/>
          <p:cNvSpPr txBox="1">
            <a:spLocks noChangeArrowheads="1"/>
          </p:cNvSpPr>
          <p:nvPr/>
        </p:nvSpPr>
        <p:spPr bwMode="auto">
          <a:xfrm>
            <a:off x="480061" y="1440180"/>
            <a:ext cx="6018379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FROM</a:t>
            </a:r>
            <a:r>
              <a:rPr lang="ko-KR" altLang="en-US" sz="2200">
                <a:solidFill>
                  <a:srgbClr val="003399"/>
                </a:solidFill>
              </a:rPr>
              <a:t>절상의 서브쿼리</a:t>
            </a:r>
            <a:r>
              <a:rPr lang="en-US" altLang="ko-KR" sz="2200">
                <a:solidFill>
                  <a:srgbClr val="003399"/>
                </a:solidFill>
              </a:rPr>
              <a:t>(INLINE VIEW) </a:t>
            </a:r>
            <a:r>
              <a:rPr lang="ko-KR" altLang="en-US" sz="2200">
                <a:solidFill>
                  <a:srgbClr val="003399"/>
                </a:solidFill>
              </a:rPr>
              <a:t>란 </a:t>
            </a:r>
            <a:r>
              <a:rPr lang="en-US" altLang="ko-KR" sz="2200">
                <a:solidFill>
                  <a:srgbClr val="003399"/>
                </a:solidFill>
              </a:rPr>
              <a:t>?</a:t>
            </a:r>
          </a:p>
        </p:txBody>
      </p:sp>
      <p:sp>
        <p:nvSpPr>
          <p:cNvPr id="89095" name="Rectangle 7"/>
          <p:cNvSpPr>
            <a:spLocks noChangeArrowheads="1"/>
          </p:cNvSpPr>
          <p:nvPr/>
        </p:nvSpPr>
        <p:spPr bwMode="auto">
          <a:xfrm>
            <a:off x="480060" y="2040255"/>
            <a:ext cx="6840855" cy="696087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◈ SUBQUERY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는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FROM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절에서도 사용이 가능 합니다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  <a:br>
              <a:rPr lang="en-US" altLang="ko-KR" sz="1900"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/>
            </a:r>
            <a:br>
              <a:rPr lang="en-US" altLang="ko-KR" sz="1900"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◈ INLINE VIEW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란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FROM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절상에 오는 서브쿼리로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VIEW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처럼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 작용 합니다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예제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)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급여가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20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부서의 평균 급여보다 크고 사원을 관리하는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   사원으로서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20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부서에 속하지 않은 사원의 정보를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   보여주는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SQL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문 입니다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b.empno,b.ename,b.job,b.sal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b.deptno</a:t>
            </a:r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FROM (SELECT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</a:t>
            </a:r>
            <a:br>
              <a:rPr lang="en-US" altLang="ko-KR" sz="1900"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FROM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WHERE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&gt;(SELECT AVG(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) </a:t>
            </a:r>
            <a:br>
              <a:rPr lang="en-US" altLang="ko-KR" sz="1900"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                    FROM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</a:t>
            </a:r>
            <a:br>
              <a:rPr lang="en-US" altLang="ko-KR" sz="1900"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                    WHERE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= 20)) a, </a:t>
            </a:r>
            <a:br>
              <a:rPr lang="en-US" altLang="ko-KR" sz="1900"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b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WHERE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a.empno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=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b.empno</a:t>
            </a:r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AND b.mgr is NOT NULL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AND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b.deptno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!= 20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EMPNO ENAME      JOB              SAL     DEPTNO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---------- ---------- --------- ---------- ----------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7698 BLAKE      MANAGER         2850         30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7782 CLARK      MANAGER         2450         10 </a:t>
            </a:r>
          </a:p>
        </p:txBody>
      </p:sp>
      <p:sp>
        <p:nvSpPr>
          <p:cNvPr id="89096" name="Text Box 8"/>
          <p:cNvSpPr txBox="1">
            <a:spLocks noChangeArrowheads="1"/>
          </p:cNvSpPr>
          <p:nvPr/>
        </p:nvSpPr>
        <p:spPr bwMode="auto">
          <a:xfrm>
            <a:off x="7560946" y="1440180"/>
            <a:ext cx="3022366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</a:t>
            </a:r>
            <a:r>
              <a:rPr lang="ko-KR" altLang="en-US" sz="2200">
                <a:solidFill>
                  <a:srgbClr val="003399"/>
                </a:solidFill>
              </a:rPr>
              <a:t>상관관계 서브쿼리 </a:t>
            </a:r>
          </a:p>
        </p:txBody>
      </p:sp>
      <p:sp>
        <p:nvSpPr>
          <p:cNvPr id="89097" name="Rectangle 9"/>
          <p:cNvSpPr>
            <a:spLocks noChangeArrowheads="1"/>
          </p:cNvSpPr>
          <p:nvPr/>
        </p:nvSpPr>
        <p:spPr bwMode="auto">
          <a:xfrm>
            <a:off x="7560945" y="2040255"/>
            <a:ext cx="6600825" cy="696087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◈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상관관계 서브쿼리란 바깥쪽 쿼리의 </a:t>
            </a:r>
            <a:r>
              <a:rPr lang="ko-KR" altLang="en-US" sz="1900" err="1">
                <a:latin typeface="굴림체" pitchFamily="49" charset="-127"/>
                <a:ea typeface="굴림체" pitchFamily="49" charset="-127"/>
              </a:rPr>
              <a:t>컬럼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중의 하나가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 안쪽 서브쿼리의 조건에 이용되는 처리 방식 입니다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/>
            </a:r>
            <a:br>
              <a:rPr lang="en-US" altLang="ko-KR" sz="1900"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◈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이는 주 쿼리에서 서브 쿼리를 참조하고 이 값을 다시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 주 쿼리로 반환한다는 것입니다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/>
            </a:r>
            <a:br>
              <a:rPr lang="en-US" altLang="ko-KR" sz="1900">
                <a:latin typeface="굴림체" pitchFamily="49" charset="-127"/>
                <a:ea typeface="굴림체" pitchFamily="49" charset="-127"/>
              </a:rPr>
            </a:br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예제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)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사원을 관리할 수 있는 사원의 평균급여보다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    급여를 많이 받는 사원의 정보를 출력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endParaRPr lang="ko-KR" altLang="en-US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ename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sal</a:t>
            </a:r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FROM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e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WHERE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&gt; (SELECT AVG(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)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sal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</a:t>
            </a:r>
            <a:br>
              <a:rPr lang="en-US" altLang="ko-KR" sz="1900"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      FROM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</a:t>
            </a:r>
            <a:br>
              <a:rPr lang="en-US" altLang="ko-KR" sz="1900"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      WHERE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e.empno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= mgr)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EMPNO ENAME             SAL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---------- ---------- ----------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7698 BLAKE            2850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7782 CLARK            2450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7788 SCOTT            3000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7839 KING             5000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7902 FORD             3000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11401425" y="10321290"/>
            <a:ext cx="3000375" cy="720090"/>
          </a:xfrm>
          <a:prstGeom prst="rect">
            <a:avLst/>
          </a:prstGeom>
        </p:spPr>
        <p:txBody>
          <a:bodyPr lIns="144018" tIns="72009" rIns="144018" bIns="72009"/>
          <a:lstStyle/>
          <a:p>
            <a:fld id="{BB5C034A-AD54-411D-8F65-F1401B86E575}" type="slidenum">
              <a:rPr lang="en-US" altLang="ko-KR"/>
              <a:pPr/>
              <a:t>287</a:t>
            </a:fld>
            <a:endParaRPr lang="en-US" altLang="ko-KR"/>
          </a:p>
        </p:txBody>
      </p:sp>
      <p:sp>
        <p:nvSpPr>
          <p:cNvPr id="137218" name="Text Box 2"/>
          <p:cNvSpPr txBox="1">
            <a:spLocks noChangeArrowheads="1"/>
          </p:cNvSpPr>
          <p:nvPr/>
        </p:nvSpPr>
        <p:spPr bwMode="auto">
          <a:xfrm>
            <a:off x="300037" y="97513"/>
            <a:ext cx="2797945" cy="422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b="1"/>
              <a:t> 7. </a:t>
            </a:r>
            <a:r>
              <a:rPr lang="ko-KR" altLang="en-US" b="1"/>
              <a:t>서브쿼리</a:t>
            </a:r>
            <a:r>
              <a:rPr lang="en-US" altLang="ko-KR" b="1"/>
              <a:t>(Subquery) </a:t>
            </a:r>
          </a:p>
        </p:txBody>
      </p:sp>
      <p:sp>
        <p:nvSpPr>
          <p:cNvPr id="137219" name="Text Box 3"/>
          <p:cNvSpPr txBox="1">
            <a:spLocks noChangeArrowheads="1"/>
          </p:cNvSpPr>
          <p:nvPr/>
        </p:nvSpPr>
        <p:spPr bwMode="auto">
          <a:xfrm>
            <a:off x="540068" y="720090"/>
            <a:ext cx="5995103" cy="483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/>
              <a:t> 7.6. </a:t>
            </a:r>
            <a:r>
              <a:rPr lang="ko-KR" altLang="en-US" sz="2200"/>
              <a:t>집합 쿼리</a:t>
            </a:r>
            <a:r>
              <a:rPr lang="en-US" altLang="ko-KR" sz="2200"/>
              <a:t>(UNION, INTERSECT, MINUS)</a:t>
            </a:r>
          </a:p>
        </p:txBody>
      </p:sp>
      <p:sp>
        <p:nvSpPr>
          <p:cNvPr id="137220" name="Text Box 4"/>
          <p:cNvSpPr txBox="1">
            <a:spLocks noChangeArrowheads="1"/>
          </p:cNvSpPr>
          <p:nvPr/>
        </p:nvSpPr>
        <p:spPr bwMode="auto">
          <a:xfrm>
            <a:off x="480060" y="1440180"/>
            <a:ext cx="5801140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</a:t>
            </a:r>
            <a:r>
              <a:rPr lang="ko-KR" altLang="en-US" sz="2200">
                <a:solidFill>
                  <a:srgbClr val="003399"/>
                </a:solidFill>
              </a:rPr>
              <a:t>집합 쿼리</a:t>
            </a:r>
            <a:r>
              <a:rPr lang="en-US" altLang="ko-KR" sz="2200">
                <a:solidFill>
                  <a:srgbClr val="003399"/>
                </a:solidFill>
              </a:rPr>
              <a:t>(UNION, INTERSECT, MINUS) </a:t>
            </a:r>
          </a:p>
        </p:txBody>
      </p:sp>
      <p:sp>
        <p:nvSpPr>
          <p:cNvPr id="137221" name="Rectangle 5"/>
          <p:cNvSpPr>
            <a:spLocks noChangeArrowheads="1"/>
          </p:cNvSpPr>
          <p:nvPr/>
        </p:nvSpPr>
        <p:spPr bwMode="auto">
          <a:xfrm>
            <a:off x="480060" y="2040255"/>
            <a:ext cx="13561695" cy="1320165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◈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집합 연산자를 사용시 집합을 구성할 컬러의 데이터 타입이 동일해야 합니다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◈ UNION :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합집합       ◈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UNION ALL: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공통원소 </a:t>
            </a:r>
            <a:r>
              <a:rPr lang="ko-KR" altLang="en-US" sz="1900" err="1">
                <a:latin typeface="굴림체" pitchFamily="49" charset="-127"/>
                <a:ea typeface="굴림체" pitchFamily="49" charset="-127"/>
              </a:rPr>
              <a:t>두번씩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다 포함한 합집합 </a:t>
            </a:r>
          </a:p>
          <a:p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◈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INTERSECT: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교집합    ◈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MINUS:</a:t>
            </a:r>
            <a:r>
              <a:rPr lang="ko-KR" altLang="en-US" sz="1900" err="1">
                <a:latin typeface="굴림체" pitchFamily="49" charset="-127"/>
                <a:ea typeface="굴림체" pitchFamily="49" charset="-127"/>
              </a:rPr>
              <a:t>차집합</a:t>
            </a:r>
            <a:endParaRPr lang="ko-KR" altLang="en-US" sz="19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37222" name="Text Box 6"/>
          <p:cNvSpPr txBox="1">
            <a:spLocks noChangeArrowheads="1"/>
          </p:cNvSpPr>
          <p:nvPr/>
        </p:nvSpPr>
        <p:spPr bwMode="auto">
          <a:xfrm>
            <a:off x="480061" y="3720465"/>
            <a:ext cx="1635204" cy="480060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UNION </a:t>
            </a:r>
          </a:p>
        </p:txBody>
      </p:sp>
      <p:sp>
        <p:nvSpPr>
          <p:cNvPr id="137223" name="Rectangle 7"/>
          <p:cNvSpPr>
            <a:spLocks noChangeArrowheads="1"/>
          </p:cNvSpPr>
          <p:nvPr/>
        </p:nvSpPr>
        <p:spPr bwMode="auto">
          <a:xfrm>
            <a:off x="480060" y="4320540"/>
            <a:ext cx="6600825" cy="552069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◈ UNION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은 두 테이블의 결합을 나타내며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, </a:t>
            </a:r>
            <a:br>
              <a:rPr lang="en-US" altLang="ko-KR" sz="1900">
                <a:latin typeface="굴림체" pitchFamily="49" charset="-127"/>
                <a:ea typeface="굴림체" pitchFamily="49" charset="-127"/>
              </a:rPr>
            </a:b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결합시키는 두 테이블의 중복되지 않은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 값들을 반환 합니다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SQL&gt;SELECT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FROM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</a:t>
            </a:r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UNION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FROM dept;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DEPTNO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----------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 10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 20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 30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 40</a:t>
            </a:r>
          </a:p>
        </p:txBody>
      </p:sp>
      <p:sp>
        <p:nvSpPr>
          <p:cNvPr id="137224" name="Text Box 8"/>
          <p:cNvSpPr txBox="1">
            <a:spLocks noChangeArrowheads="1"/>
          </p:cNvSpPr>
          <p:nvPr/>
        </p:nvSpPr>
        <p:spPr bwMode="auto">
          <a:xfrm>
            <a:off x="7560945" y="3720465"/>
            <a:ext cx="2247025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UNION ALL </a:t>
            </a:r>
          </a:p>
        </p:txBody>
      </p:sp>
      <p:sp>
        <p:nvSpPr>
          <p:cNvPr id="137225" name="Rectangle 9"/>
          <p:cNvSpPr>
            <a:spLocks noChangeArrowheads="1"/>
          </p:cNvSpPr>
          <p:nvPr/>
        </p:nvSpPr>
        <p:spPr bwMode="auto">
          <a:xfrm>
            <a:off x="7560945" y="4320540"/>
            <a:ext cx="6600825" cy="552069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◈ UNION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과 같으나 두 테이블의 중복되는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 값까지 반환 합니다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SQL&gt;SELECT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FROM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</a:t>
            </a:r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UNION ALL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FROM dept;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DEPTNO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---------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20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30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30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20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10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20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10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30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....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11401425" y="10321290"/>
            <a:ext cx="3000375" cy="720090"/>
          </a:xfrm>
          <a:prstGeom prst="rect">
            <a:avLst/>
          </a:prstGeom>
        </p:spPr>
        <p:txBody>
          <a:bodyPr lIns="144018" tIns="72009" rIns="144018" bIns="72009"/>
          <a:lstStyle/>
          <a:p>
            <a:fld id="{76752E08-D535-43CD-B3A2-487C1F304C8D}" type="slidenum">
              <a:rPr lang="en-US" altLang="ko-KR"/>
              <a:pPr/>
              <a:t>288</a:t>
            </a:fld>
            <a:endParaRPr lang="en-US" altLang="ko-KR"/>
          </a:p>
        </p:txBody>
      </p:sp>
      <p:sp>
        <p:nvSpPr>
          <p:cNvPr id="138242" name="Text Box 2"/>
          <p:cNvSpPr txBox="1">
            <a:spLocks noChangeArrowheads="1"/>
          </p:cNvSpPr>
          <p:nvPr/>
        </p:nvSpPr>
        <p:spPr bwMode="auto">
          <a:xfrm>
            <a:off x="300037" y="97513"/>
            <a:ext cx="2797945" cy="422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b="1"/>
              <a:t> 7. </a:t>
            </a:r>
            <a:r>
              <a:rPr lang="ko-KR" altLang="en-US" b="1"/>
              <a:t>서브쿼리</a:t>
            </a:r>
            <a:r>
              <a:rPr lang="en-US" altLang="ko-KR" b="1"/>
              <a:t>(Subquery) </a:t>
            </a:r>
          </a:p>
        </p:txBody>
      </p:sp>
      <p:sp>
        <p:nvSpPr>
          <p:cNvPr id="138244" name="Text Box 4"/>
          <p:cNvSpPr txBox="1">
            <a:spLocks noChangeArrowheads="1"/>
          </p:cNvSpPr>
          <p:nvPr/>
        </p:nvSpPr>
        <p:spPr bwMode="auto">
          <a:xfrm>
            <a:off x="480061" y="1440180"/>
            <a:ext cx="2323457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INTERSECT </a:t>
            </a:r>
          </a:p>
        </p:txBody>
      </p:sp>
      <p:sp>
        <p:nvSpPr>
          <p:cNvPr id="138245" name="Rectangle 5"/>
          <p:cNvSpPr>
            <a:spLocks noChangeArrowheads="1"/>
          </p:cNvSpPr>
          <p:nvPr/>
        </p:nvSpPr>
        <p:spPr bwMode="auto">
          <a:xfrm>
            <a:off x="480060" y="2040255"/>
            <a:ext cx="6600825" cy="552069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◈ INTERSECT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는 두 행의 집합중 공통된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 행을 반환 합니다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SQL&gt;SELECT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FROM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</a:t>
            </a:r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INTERSECT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FROM dept;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DEPTNO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----------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 10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 20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 30</a:t>
            </a:r>
          </a:p>
        </p:txBody>
      </p:sp>
      <p:sp>
        <p:nvSpPr>
          <p:cNvPr id="138246" name="Text Box 6"/>
          <p:cNvSpPr txBox="1">
            <a:spLocks noChangeArrowheads="1"/>
          </p:cNvSpPr>
          <p:nvPr/>
        </p:nvSpPr>
        <p:spPr bwMode="auto">
          <a:xfrm>
            <a:off x="7440931" y="1440180"/>
            <a:ext cx="1555619" cy="483979"/>
          </a:xfrm>
          <a:prstGeom prst="rect">
            <a:avLst/>
          </a:prstGeom>
          <a:solidFill>
            <a:srgbClr val="F6F9F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6F9FC">
                <a:gamma/>
                <a:shade val="60000"/>
                <a:invGamma/>
              </a:srgbClr>
            </a:prstShdw>
          </a:effectLst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>
                <a:solidFill>
                  <a:srgbClr val="003399"/>
                </a:solidFill>
              </a:rPr>
              <a:t>☞ MINUS</a:t>
            </a:r>
          </a:p>
        </p:txBody>
      </p:sp>
      <p:sp>
        <p:nvSpPr>
          <p:cNvPr id="138247" name="Rectangle 7"/>
          <p:cNvSpPr>
            <a:spLocks noChangeArrowheads="1"/>
          </p:cNvSpPr>
          <p:nvPr/>
        </p:nvSpPr>
        <p:spPr bwMode="auto">
          <a:xfrm>
            <a:off x="7440930" y="2040255"/>
            <a:ext cx="6600825" cy="552069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lIns="144018" tIns="72009" rIns="144018" bIns="72009"/>
          <a:lstStyle/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◈ MINUS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는 첫번째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SELECT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문에 의해 반환되는 </a:t>
            </a:r>
            <a:r>
              <a:rPr lang="ko-KR" altLang="en-US" sz="1900" err="1">
                <a:latin typeface="굴림체" pitchFamily="49" charset="-127"/>
                <a:ea typeface="굴림체" pitchFamily="49" charset="-127"/>
              </a:rPr>
              <a:t>행중에서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 </a:t>
            </a:r>
            <a:r>
              <a:rPr lang="ko-KR" altLang="en-US" sz="1900" err="1">
                <a:latin typeface="굴림체" pitchFamily="49" charset="-127"/>
                <a:ea typeface="굴림체" pitchFamily="49" charset="-127"/>
              </a:rPr>
              <a:t>두번째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SELECT</a:t>
            </a: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문에 의해 반환되는 행에 </a:t>
            </a:r>
            <a:br>
              <a:rPr lang="ko-KR" altLang="en-US" sz="1900">
                <a:latin typeface="굴림체" pitchFamily="49" charset="-127"/>
                <a:ea typeface="굴림체" pitchFamily="49" charset="-127"/>
              </a:rPr>
            </a:br>
            <a:r>
              <a:rPr lang="ko-KR" altLang="en-US" sz="1900">
                <a:latin typeface="굴림체" pitchFamily="49" charset="-127"/>
                <a:ea typeface="굴림체" pitchFamily="49" charset="-127"/>
              </a:rPr>
              <a:t>   존재하지 않는 행들을 보여 줍니다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. 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SQL&gt;SELECT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FROM dept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MINUS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SELECT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deptno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FROM </a:t>
            </a:r>
            <a:r>
              <a:rPr lang="en-US" altLang="ko-KR" sz="1900" err="1">
                <a:latin typeface="굴림체" pitchFamily="49" charset="-127"/>
                <a:ea typeface="굴림체" pitchFamily="49" charset="-127"/>
              </a:rPr>
              <a:t>emp</a:t>
            </a:r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;</a:t>
            </a:r>
          </a:p>
          <a:p>
            <a:endParaRPr lang="en-US" altLang="ko-KR" sz="19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DEPTNO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----------</a:t>
            </a:r>
          </a:p>
          <a:p>
            <a:r>
              <a:rPr lang="en-US" altLang="ko-KR" sz="1900">
                <a:latin typeface="굴림체" pitchFamily="49" charset="-127"/>
                <a:ea typeface="굴림체" pitchFamily="49" charset="-127"/>
              </a:rPr>
              <a:t>        40</a:t>
            </a:r>
          </a:p>
        </p:txBody>
      </p:sp>
      <p:sp>
        <p:nvSpPr>
          <p:cNvPr id="138248" name="Text Box 8"/>
          <p:cNvSpPr txBox="1">
            <a:spLocks noChangeArrowheads="1"/>
          </p:cNvSpPr>
          <p:nvPr/>
        </p:nvSpPr>
        <p:spPr bwMode="auto">
          <a:xfrm>
            <a:off x="540068" y="720090"/>
            <a:ext cx="5995103" cy="483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44018" tIns="72009" rIns="144018" bIns="72009">
            <a:spAutoFit/>
          </a:bodyPr>
          <a:lstStyle/>
          <a:p>
            <a:r>
              <a:rPr lang="en-US" altLang="ko-KR" sz="2200"/>
              <a:t> 7.6. </a:t>
            </a:r>
            <a:r>
              <a:rPr lang="ko-KR" altLang="en-US" sz="2200"/>
              <a:t>집합 쿼리</a:t>
            </a:r>
            <a:r>
              <a:rPr lang="en-US" altLang="ko-KR" sz="2200"/>
              <a:t>(UNION, INTERSECT, MINUS)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100" name="Rectangle 4"/>
          <p:cNvSpPr>
            <a:spLocks noChangeArrowheads="1"/>
          </p:cNvSpPr>
          <p:nvPr/>
        </p:nvSpPr>
        <p:spPr bwMode="blackWhite">
          <a:xfrm>
            <a:off x="1119188" y="1312863"/>
            <a:ext cx="12091987" cy="73755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상품코드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분류명을 조회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실제 상기 내용의 경우는 </a:t>
            </a:r>
            <a:r>
              <a:rPr lang="en-US" altLang="ko-KR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Subquery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가 필요치는 않다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70000"/>
              </a:lnSpc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(Inner Join)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    P.PROD_ID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   P.PROD_NAME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   L.LPROD_NM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    PROD P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INNER JOIN  LPROD L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ON         (P.PROD_LGU = L.LPROD_GU);</a:t>
            </a:r>
            <a:endParaRPr lang="en-US" altLang="ko-KR" sz="24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endParaRPr lang="en-US" altLang="ko-KR" sz="2000" smtClean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defRPr/>
            </a:pPr>
            <a:endParaRPr lang="en-US" altLang="ko-KR" sz="2000" smtClean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en-US" altLang="ko-KR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Subquery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)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    PROD.PROD_ID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   PROD.PROD_NAME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  (SELECT LPROD.LPROD_NM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		   FROM LPROD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    WHERE PROD.PROD_LGU = LPROD.LPROD_GU)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PROD;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82627" name="Rectangle 6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서브쿼리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(Subquery)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/>
          <p:cNvSpPr>
            <a:spLocks noChangeArrowheads="1"/>
          </p:cNvSpPr>
          <p:nvPr/>
        </p:nvSpPr>
        <p:spPr bwMode="auto">
          <a:xfrm>
            <a:off x="479425" y="1204913"/>
            <a:ext cx="13374688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70000"/>
              </a:lnSpc>
              <a:buFont typeface="Wingdings" pitchFamily="2" charset="2"/>
              <a:buBlip>
                <a:blip r:embed="rId2"/>
              </a:buBlip>
            </a:pPr>
            <a:r>
              <a:rPr lang="en-US" altLang="ko-KR" sz="280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80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속성 </a:t>
            </a:r>
            <a:r>
              <a:rPr lang="en-US" altLang="ko-KR" sz="280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(attribute)</a:t>
            </a:r>
          </a:p>
          <a:p>
            <a:pPr marL="720725" lvl="1" indent="-263525">
              <a:lnSpc>
                <a:spcPct val="170000"/>
              </a:lnSpc>
              <a:buFont typeface="Wingdings" pitchFamily="2" charset="2"/>
              <a:buBlip>
                <a:blip r:embed="rId2"/>
              </a:buBlip>
            </a:pPr>
            <a:endParaRPr lang="en-US" altLang="ko-KR" sz="2800">
              <a:latin typeface="HY중고딕" pitchFamily="18" charset="-127"/>
              <a:ea typeface="HY중고딕" pitchFamily="18" charset="-127"/>
            </a:endParaRPr>
          </a:p>
          <a:p>
            <a:pPr marL="1163638" lvl="2" indent="-173038">
              <a:lnSpc>
                <a:spcPct val="170000"/>
              </a:lnSpc>
              <a:buFont typeface="Wingdings" pitchFamily="2" charset="2"/>
              <a:buChar char="§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릴레이션에서 관리하는 구체적인 정보 항목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필드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)</a:t>
            </a:r>
          </a:p>
          <a:p>
            <a:pPr marL="1163638" lvl="2" indent="-173038">
              <a:lnSpc>
                <a:spcPct val="170000"/>
              </a:lnSpc>
              <a:buFont typeface="Wingdings" pitchFamily="2" charset="2"/>
              <a:buChar char="§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현실세계의 개체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예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: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학생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교수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과목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,...)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들은 많은 속성들을 갖는데 그 중에서 관리해야 할 필요가 있는 속성들만을 선택하여 릴레이션에 포함시킴</a:t>
            </a:r>
          </a:p>
          <a:p>
            <a:pPr marL="1163638" lvl="2" indent="-173038">
              <a:lnSpc>
                <a:spcPct val="170000"/>
              </a:lnSpc>
              <a:buFont typeface="Wingdings" pitchFamily="2" charset="2"/>
              <a:buChar char="§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속성 역시 고유한 이름을 가지며 동일 릴레이션 내에서는 같은 이름의 속성이 존재할 수 없음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124" name="Rectangle 4"/>
          <p:cNvSpPr>
            <a:spLocks noChangeArrowheads="1"/>
          </p:cNvSpPr>
          <p:nvPr/>
        </p:nvSpPr>
        <p:spPr bwMode="blackWhite">
          <a:xfrm>
            <a:off x="1119188" y="1314450"/>
            <a:ext cx="12091987" cy="46545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 판매가가 상품평균판매가 보다 큰 상품을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검색하시오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?  (Alias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는 상품명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판매가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평균판매가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A.PROD_NAME                       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TO_CHAR(A.PROD_SALE,'999,999,999')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판매가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TO_CHAR(B.AVG_SALE, '999,999,999')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평균판매가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PROD A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(SELECT AVG(PROD_SALE) AS "AVG_SALE“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FROM PROD) B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 A.PROD_SALE &gt; B.AVG_SALE;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83651" name="Rectangle 7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서브쿼리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(Subquery)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003" name="Rectangle 3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50950"/>
            <a:ext cx="12091987" cy="46021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에서 마일리지가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평균마일리지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보다 큰 회원을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 (Alias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회원명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평균마일리지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M.MEM_NAME      AS "</a:t>
            </a:r>
            <a:r>
              <a:rPr lang="ko-KR" altLang="en-US" sz="2400" b="0" err="1" smtClean="0">
                <a:latin typeface="굴림체" pitchFamily="49" charset="-127"/>
                <a:ea typeface="굴림체" pitchFamily="49" charset="-127"/>
              </a:rPr>
              <a:t>회원명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M.MEM_MILEAGE   AS "</a:t>
            </a:r>
            <a:r>
              <a:rPr lang="ko-KR" altLang="en-US" sz="2400" b="0" err="1" smtClean="0"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A.AVG_MILEAGE   AS "</a:t>
            </a:r>
            <a:r>
              <a:rPr lang="ko-KR" altLang="en-US" sz="2400" b="0" err="1" smtClean="0">
                <a:latin typeface="굴림체" pitchFamily="49" charset="-127"/>
                <a:ea typeface="굴림체" pitchFamily="49" charset="-127"/>
              </a:rPr>
              <a:t>평균마일리지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MEMBER M,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(SELECT AVG(MEM_MILEAGE) AVG_MILEAGE FROM MEMBER) A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 M.MEM_MILEAGE &gt; A.AVG_MILEAGE;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84675" name="Rectangle 4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서브쿼리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(Subquery)</a:t>
            </a:r>
          </a:p>
        </p:txBody>
      </p:sp>
      <p:sp>
        <p:nvSpPr>
          <p:cNvPr id="1408005" name="Rectangle 5">
            <a:hlinkClick r:id="rId2"/>
          </p:cNvPr>
          <p:cNvSpPr>
            <a:spLocks noChangeArrowheads="1"/>
          </p:cNvSpPr>
          <p:nvPr/>
        </p:nvSpPr>
        <p:spPr bwMode="blackWhite">
          <a:xfrm>
            <a:off x="1128713" y="6080125"/>
            <a:ext cx="12091987" cy="41957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위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평균마일리지는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명의 정보가 빠져있다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.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수정하시오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(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마일리지는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천단위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구분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평균마일리지는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소숫점이하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자리로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 : NULL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인 사람도 처리</a:t>
            </a: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b="0" smtClean="0">
              <a:latin typeface="HY중고딕" pitchFamily="18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M.MEM_NAME                                AS "</a:t>
            </a:r>
            <a:r>
              <a:rPr lang="ko-KR" altLang="en-US" sz="2400" b="0" err="1" smtClean="0">
                <a:latin typeface="굴림체" pitchFamily="49" charset="-127"/>
                <a:ea typeface="굴림체" pitchFamily="49" charset="-127"/>
              </a:rPr>
              <a:t>회원명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M.MEM_MILEAGE                             AS "</a:t>
            </a:r>
            <a:r>
              <a:rPr lang="ko-KR" altLang="en-US" sz="2400" b="0" err="1" smtClean="0"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TO_CHAR(A.AVG_MILEAGE,'999,999,999.00')   AS "</a:t>
            </a:r>
            <a:r>
              <a:rPr lang="ko-KR" altLang="en-US" sz="2400" b="0" err="1" smtClean="0">
                <a:latin typeface="굴림체" pitchFamily="49" charset="-127"/>
                <a:ea typeface="굴림체" pitchFamily="49" charset="-127"/>
              </a:rPr>
              <a:t>평균마일리지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MEMBER M,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(SELECT ROUND(AVG(NVL(MEM_MILEAGE,0)),2) AVG_MILEAGE FROM MEMBER) A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 M.MEM_MILEAGE &gt; A.AVG_MILEAGE;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563" name="Rectangle 3"/>
          <p:cNvSpPr>
            <a:spLocks noChangeArrowheads="1"/>
          </p:cNvSpPr>
          <p:nvPr/>
        </p:nvSpPr>
        <p:spPr bwMode="blackWhite">
          <a:xfrm>
            <a:off x="1117600" y="6000750"/>
            <a:ext cx="12090400" cy="37099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 판매가가 상품평균판매가 보다 큰 상품을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검색하시오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?  (Alias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는 상품명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판매가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PROD.PROD_NAME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PROD.PROD_SALE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판매가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PROD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 PROD.PROD_SALE &gt;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				(SELECT AVG(PROD.PROD_SALE) FROM PROD);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lvl="1"/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834564" name="Rectangle 4"/>
          <p:cNvSpPr>
            <a:spLocks noChangeArrowheads="1"/>
          </p:cNvSpPr>
          <p:nvPr/>
        </p:nvSpPr>
        <p:spPr bwMode="blackWhite">
          <a:xfrm>
            <a:off x="1119188" y="1244600"/>
            <a:ext cx="12091987" cy="46355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 smtClean="0">
                <a:latin typeface="HY중고딕" pitchFamily="18" charset="-127"/>
                <a:ea typeface="굴림체" pitchFamily="49" charset="-127"/>
              </a:rPr>
              <a:t>단일행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err="1" smtClean="0">
                <a:latin typeface="HY중고딕" pitchFamily="18" charset="-127"/>
                <a:ea typeface="굴림체" pitchFamily="49" charset="-127"/>
              </a:rPr>
              <a:t>Subquery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 : </a:t>
            </a:r>
            <a:r>
              <a:rPr lang="en-US" altLang="ko-KR" sz="2000" err="1" smtClean="0">
                <a:latin typeface="HY중고딕" pitchFamily="18" charset="-127"/>
                <a:ea typeface="굴림체" pitchFamily="49" charset="-127"/>
              </a:rPr>
              <a:t>Subquery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결과가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개의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Row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나오는 것을 말한다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사용가능 연산자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: =, &lt;&gt;, &gt;, &gt;=, &lt;, &lt;=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SELECT 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column1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…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FROM  table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WHERE 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  연산자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 SELECT column2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…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                                                 FROM  table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                                             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WHERE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조건식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);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89796" name="Rectangle 8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서브쿼리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(Subquery)</a:t>
            </a:r>
          </a:p>
        </p:txBody>
      </p:sp>
      <p:sp>
        <p:nvSpPr>
          <p:cNvPr id="5" name="직사각형 4"/>
          <p:cNvSpPr/>
          <p:nvPr/>
        </p:nvSpPr>
        <p:spPr bwMode="auto">
          <a:xfrm>
            <a:off x="4752628" y="8526823"/>
            <a:ext cx="6480720" cy="936104"/>
          </a:xfrm>
          <a:prstGeom prst="rect">
            <a:avLst/>
          </a:prstGeom>
          <a:noFill/>
          <a:ln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00900" y="8929067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solidFill>
                  <a:srgbClr val="FF0066"/>
                </a:solidFill>
              </a:rPr>
              <a:t>Query1</a:t>
            </a:r>
            <a:endParaRPr lang="ko-KR" altLang="en-US" sz="2400">
              <a:solidFill>
                <a:srgbClr val="FF006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84876" y="7128867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solidFill>
                  <a:srgbClr val="FF0066"/>
                </a:solidFill>
              </a:rPr>
              <a:t>Query2</a:t>
            </a:r>
            <a:endParaRPr lang="ko-KR" altLang="en-US" sz="2400">
              <a:solidFill>
                <a:srgbClr val="FF0066"/>
              </a:solidFill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53805" y="2610099"/>
            <a:ext cx="3946161" cy="52565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cxnSp>
        <p:nvCxnSpPr>
          <p:cNvPr id="12" name="구부러진 연결선 11"/>
          <p:cNvCxnSpPr>
            <a:stCxn id="6" idx="0"/>
            <a:endCxn id="7" idx="2"/>
          </p:cNvCxnSpPr>
          <p:nvPr/>
        </p:nvCxnSpPr>
        <p:spPr bwMode="auto">
          <a:xfrm rot="16200000" flipV="1">
            <a:off x="7046548" y="8151788"/>
            <a:ext cx="1338535" cy="216024"/>
          </a:xfrm>
          <a:prstGeom prst="curvedConnector3">
            <a:avLst>
              <a:gd name="adj1" fmla="val 52102"/>
            </a:avLst>
          </a:prstGeom>
          <a:ln>
            <a:solidFill>
              <a:srgbClr val="FF0066"/>
            </a:solidFill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구부러진 연결선 13"/>
          <p:cNvCxnSpPr>
            <a:stCxn id="7" idx="0"/>
            <a:endCxn id="30722" idx="1"/>
          </p:cNvCxnSpPr>
          <p:nvPr/>
        </p:nvCxnSpPr>
        <p:spPr bwMode="auto">
          <a:xfrm rot="5400000" flipH="1" flipV="1">
            <a:off x="7535566" y="5310628"/>
            <a:ext cx="1890476" cy="1746002"/>
          </a:xfrm>
          <a:prstGeom prst="curvedConnector2">
            <a:avLst/>
          </a:prstGeom>
          <a:ln>
            <a:solidFill>
              <a:srgbClr val="FF0066"/>
            </a:solidFill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사각형 설명선 16"/>
          <p:cNvSpPr/>
          <p:nvPr/>
        </p:nvSpPr>
        <p:spPr bwMode="auto">
          <a:xfrm>
            <a:off x="7848972" y="4608587"/>
            <a:ext cx="1512168" cy="612648"/>
          </a:xfrm>
          <a:prstGeom prst="wedgeRectCallout">
            <a:avLst>
              <a:gd name="adj1" fmla="val 9867"/>
              <a:gd name="adj2" fmla="val 94647"/>
            </a:avLst>
          </a:prstGeom>
          <a:ln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휴먼둥근고딕" pitchFamily="2" charset="-127"/>
              </a:rPr>
              <a:t>Final Output</a:t>
            </a: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332" name="Rectangle 1028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44600"/>
            <a:ext cx="12091987" cy="90773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장바구니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에서 회원별 최고의 구매수량을 가진 자료의 회원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주문번호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수량에 대해 모두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회원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주문번호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수량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14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4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14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결과</a:t>
            </a:r>
            <a:r>
              <a:rPr lang="en-US" altLang="ko-KR" sz="14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90000"/>
              </a:lnSpc>
              <a:defRPr/>
            </a:pP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회원              주문번호                  상품                          수량          </a:t>
            </a:r>
          </a:p>
          <a:p>
            <a:pPr defTabSz="282575">
              <a:lnSpc>
                <a:spcPct val="90000"/>
              </a:lnSpc>
              <a:defRPr/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--------------- ----------------------- ------------------------------ ----------- </a:t>
            </a:r>
          </a:p>
          <a:p>
            <a:pPr defTabSz="282575">
              <a:lnSpc>
                <a:spcPct val="90000"/>
              </a:lnSpc>
              <a:defRPr/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a001            2005040100001   P103000018                     16</a:t>
            </a:r>
          </a:p>
          <a:p>
            <a:pPr defTabSz="282575">
              <a:lnSpc>
                <a:spcPct val="90000"/>
              </a:lnSpc>
              <a:defRPr/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b001            2005042800002   P103000016                     15</a:t>
            </a:r>
          </a:p>
          <a:p>
            <a:pPr defTabSz="282575">
              <a:lnSpc>
                <a:spcPct val="90000"/>
              </a:lnSpc>
              <a:defRPr/>
            </a:pPr>
            <a:r>
              <a:rPr lang="en-US" altLang="ko-KR" sz="1600">
                <a:latin typeface="HY중고딕" pitchFamily="18" charset="-127"/>
              </a:rPr>
              <a:t>b001            2005072800004   P201000016                     15 </a:t>
            </a:r>
            <a:endParaRPr lang="en-US" altLang="ko-KR" sz="16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90000"/>
              </a:lnSpc>
              <a:defRPr/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c001            2005050100002   P103000015                       7</a:t>
            </a:r>
          </a:p>
          <a:p>
            <a:pPr defTabSz="282575">
              <a:lnSpc>
                <a:spcPct val="90000"/>
              </a:lnSpc>
              <a:defRPr/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c001            2005061200001   P106000001                       7</a:t>
            </a:r>
          </a:p>
          <a:p>
            <a:pPr defTabSz="282575">
              <a:lnSpc>
                <a:spcPct val="90000"/>
              </a:lnSpc>
              <a:defRPr/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…….</a:t>
            </a:r>
          </a:p>
          <a:p>
            <a:pPr defTabSz="282575">
              <a:lnSpc>
                <a:spcPct val="90000"/>
              </a:lnSpc>
              <a:defRPr/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v001            2005052800001   P103000009                       3</a:t>
            </a:r>
          </a:p>
          <a:p>
            <a:pPr defTabSz="282575">
              <a:lnSpc>
                <a:spcPct val="90000"/>
              </a:lnSpc>
              <a:defRPr/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w001           2005040100003   P103000020                     21</a:t>
            </a:r>
          </a:p>
          <a:p>
            <a:pPr defTabSz="282575">
              <a:lnSpc>
                <a:spcPct val="90000"/>
              </a:lnSpc>
              <a:defRPr/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x001            2005052900002   P104000021                       8</a:t>
            </a:r>
          </a:p>
          <a:p>
            <a:pPr defTabSz="282575">
              <a:defRPr/>
            </a:pPr>
            <a:r>
              <a:rPr lang="en-US" altLang="ko-KR" sz="1400">
                <a:latin typeface="HY중고딕" pitchFamily="18" charset="-127"/>
                <a:ea typeface="굴림체" pitchFamily="49" charset="-127"/>
              </a:rPr>
              <a:t>(30 rows selected)</a:t>
            </a:r>
          </a:p>
          <a:p>
            <a:pPr defTabSz="282575">
              <a:defRPr/>
            </a:pPr>
            <a:endParaRPr lang="en-US" altLang="ko-KR" sz="1400"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 CART_MEMBER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CART_NO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주문번호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CART_PROD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CART_QTY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수량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 CART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 CART_QTY = (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     SELECT MAX(CART_QTY) AS "CART_QTY"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     FROM   CART C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     WHERE 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C.CART_MEMBER = CART.CART_MEMBER</a:t>
            </a:r>
            <a:endParaRPr lang="en-US" altLang="ko-KR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                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)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ORDER BY CART_MEMBER ASC;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85699" name="Rectangle 1030"/>
          <p:cNvSpPr>
            <a:spLocks noChangeArrowheads="1"/>
          </p:cNvSpPr>
          <p:nvPr/>
        </p:nvSpPr>
        <p:spPr bwMode="blackWhite">
          <a:xfrm>
            <a:off x="1119188" y="600075"/>
            <a:ext cx="12130384" cy="84016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상관관계  서브쿼리</a:t>
            </a:r>
            <a:r>
              <a:rPr lang="en-US" altLang="ko-KR" sz="2000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(Correlated </a:t>
            </a:r>
            <a:r>
              <a:rPr lang="en-US" altLang="ko-KR" sz="2000" err="1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Subqueries</a:t>
            </a:r>
            <a:r>
              <a:rPr lang="en-US" altLang="ko-KR" sz="2000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 : </a:t>
            </a:r>
            <a:r>
              <a:rPr lang="ko-KR" altLang="en-US" sz="2000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바깥쪽 쿼리의 </a:t>
            </a:r>
            <a:r>
              <a:rPr lang="ko-KR" altLang="en-US" sz="2000" err="1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컬럼</a:t>
            </a:r>
            <a:r>
              <a:rPr lang="ko-KR" altLang="en-US" sz="2000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중의 하나가 안쪽 서브쿼리의</a:t>
            </a:r>
            <a:endParaRPr lang="en-US" altLang="ko-KR" sz="2000" smtClean="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                                          조건에 이용되고</a:t>
            </a:r>
            <a:r>
              <a:rPr lang="en-US" altLang="ko-KR" sz="2000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그 결과는 다시 바깥쪽 쿼리에 영향을 주는 처리 방식</a:t>
            </a: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4" name="직사각형 3"/>
          <p:cNvSpPr/>
          <p:nvPr/>
        </p:nvSpPr>
        <p:spPr bwMode="auto">
          <a:xfrm>
            <a:off x="4176564" y="7776939"/>
            <a:ext cx="6912768" cy="1656184"/>
          </a:xfrm>
          <a:prstGeom prst="rect">
            <a:avLst/>
          </a:prstGeom>
          <a:noFill/>
          <a:ln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29092" y="7776939"/>
            <a:ext cx="21162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solidFill>
                  <a:srgbClr val="FF0066"/>
                </a:solidFill>
              </a:rPr>
              <a:t>Query1</a:t>
            </a:r>
          </a:p>
          <a:p>
            <a:r>
              <a:rPr lang="en-US" altLang="ko-KR" sz="2400" smtClean="0">
                <a:solidFill>
                  <a:srgbClr val="FF0066"/>
                </a:solidFill>
              </a:rPr>
              <a:t>(Inner Query)</a:t>
            </a:r>
            <a:endParaRPr lang="ko-KR" altLang="en-US" sz="2400">
              <a:solidFill>
                <a:srgbClr val="FF0066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36804" y="6264771"/>
            <a:ext cx="21852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solidFill>
                  <a:schemeClr val="accent6"/>
                </a:solidFill>
              </a:rPr>
              <a:t>Query2</a:t>
            </a:r>
          </a:p>
          <a:p>
            <a:r>
              <a:rPr lang="en-US" altLang="ko-KR" sz="2400" smtClean="0">
                <a:solidFill>
                  <a:schemeClr val="accent6"/>
                </a:solidFill>
              </a:rPr>
              <a:t>(Outer Query)</a:t>
            </a:r>
            <a:endParaRPr lang="ko-KR" altLang="en-US" sz="2400">
              <a:solidFill>
                <a:schemeClr val="accent6"/>
              </a:solidFill>
            </a:endParaRPr>
          </a:p>
        </p:txBody>
      </p:sp>
      <p:cxnSp>
        <p:nvCxnSpPr>
          <p:cNvPr id="7" name="구부러진 연결선 6"/>
          <p:cNvCxnSpPr>
            <a:stCxn id="6" idx="3"/>
            <a:endCxn id="5" idx="0"/>
          </p:cNvCxnSpPr>
          <p:nvPr/>
        </p:nvCxnSpPr>
        <p:spPr bwMode="auto">
          <a:xfrm>
            <a:off x="8522018" y="6680270"/>
            <a:ext cx="1465217" cy="1096669"/>
          </a:xfrm>
          <a:prstGeom prst="curvedConnector2">
            <a:avLst/>
          </a:prstGeom>
          <a:ln>
            <a:solidFill>
              <a:schemeClr val="accent2"/>
            </a:solidFill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구부러진 연결선 13"/>
          <p:cNvCxnSpPr>
            <a:stCxn id="5" idx="1"/>
            <a:endCxn id="6" idx="2"/>
          </p:cNvCxnSpPr>
          <p:nvPr/>
        </p:nvCxnSpPr>
        <p:spPr bwMode="auto">
          <a:xfrm rot="10800000">
            <a:off x="7429412" y="7095768"/>
            <a:ext cx="1499681" cy="1096670"/>
          </a:xfrm>
          <a:prstGeom prst="curvedConnector2">
            <a:avLst/>
          </a:prstGeom>
          <a:ln>
            <a:solidFill>
              <a:srgbClr val="FF0066"/>
            </a:solidFill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 bwMode="auto">
          <a:xfrm>
            <a:off x="1440260" y="6192763"/>
            <a:ext cx="10009112" cy="3816424"/>
          </a:xfrm>
          <a:prstGeom prst="rect">
            <a:avLst/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cxnSp>
        <p:nvCxnSpPr>
          <p:cNvPr id="14" name="구부러진 연결선 6"/>
          <p:cNvCxnSpPr/>
          <p:nvPr/>
        </p:nvCxnSpPr>
        <p:spPr bwMode="auto">
          <a:xfrm rot="10800000">
            <a:off x="7056884" y="5688709"/>
            <a:ext cx="1224136" cy="792087"/>
          </a:xfrm>
          <a:prstGeom prst="curvedConnector3">
            <a:avLst>
              <a:gd name="adj1" fmla="val 18972"/>
            </a:avLst>
          </a:prstGeom>
          <a:ln>
            <a:solidFill>
              <a:srgbClr val="00B050"/>
            </a:solidFill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사각형 설명선 16"/>
          <p:cNvSpPr/>
          <p:nvPr/>
        </p:nvSpPr>
        <p:spPr bwMode="auto">
          <a:xfrm>
            <a:off x="7272908" y="4968627"/>
            <a:ext cx="1512168" cy="612648"/>
          </a:xfrm>
          <a:prstGeom prst="wedgeRectCallout">
            <a:avLst>
              <a:gd name="adj1" fmla="val 9867"/>
              <a:gd name="adj2" fmla="val 94647"/>
            </a:avLst>
          </a:prstGeom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휴먼둥근고딕" pitchFamily="2" charset="-127"/>
              </a:rPr>
              <a:t>Final Output</a:t>
            </a: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289132" y="662481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chemeClr val="accent6"/>
                </a:solidFill>
              </a:rPr>
              <a:t>①</a:t>
            </a:r>
            <a:endParaRPr lang="ko-KR" altLang="en-US" sz="2400">
              <a:solidFill>
                <a:schemeClr val="accent6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88932" y="7632923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FF0066"/>
                </a:solidFill>
              </a:rPr>
              <a:t>②</a:t>
            </a:r>
            <a:endParaRPr lang="ko-KR" altLang="en-US" sz="2400">
              <a:solidFill>
                <a:srgbClr val="FF0066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16924" y="5760715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00B050"/>
                </a:solidFill>
              </a:rPr>
              <a:t>③</a:t>
            </a:r>
            <a:endParaRPr lang="ko-KR" altLang="en-US" sz="2400">
              <a:solidFill>
                <a:srgbClr val="00B050"/>
              </a:solidFill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9" name="Rectangle 3"/>
          <p:cNvSpPr>
            <a:spLocks noChangeArrowheads="1"/>
          </p:cNvSpPr>
          <p:nvPr/>
        </p:nvSpPr>
        <p:spPr bwMode="blackWhite">
          <a:xfrm>
            <a:off x="1117600" y="1244600"/>
            <a:ext cx="12090400" cy="90773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모든 거래처의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년도 거래처별 매입금액 합계를 조회</a:t>
            </a:r>
          </a:p>
          <a:p>
            <a:pPr lvl="1"/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      A.BUYER_ID       AS “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거래처코드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     A.BUYER_NAME     AS “</a:t>
            </a:r>
            <a:r>
              <a:rPr lang="ko-KR" altLang="en-US" sz="2000" b="0" err="1" smtClean="0"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    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NVL(B.IN_AMT,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0)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AS “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매입금액합계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  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(    SELECT   DISTINCT BUYER_ID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,   BUYER_NAME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FROM     BUYER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) A,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SELECT   BUYER_ID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,   BUYER_NAME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,   SUM( BUY_COST * BUY_QTY) IN_AMT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FROM     BUYPROD, BUYER, 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WHERE    BUY_DATE BETWEEN '2005-01-01' AND '2005-12-31'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AND      BUY_PROD = PROD_ID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AND      BUYER_ID = PROD_BUYER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GROUP BY BUYER_ID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,   BUYER_NAME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ORDER BY BUYER_ID ASC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) B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      A.BUYER_ID = B.BUYER_ID(+)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ORDER BY      A.BUYER_NAME;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  1) From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절의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A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는 거래처테이블의 자료 중 거래처코드와 거래처명</a:t>
            </a:r>
          </a:p>
          <a:p>
            <a:pPr defTabSz="282575">
              <a:defRPr/>
            </a:pP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2) B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는 거래처별 매입 총액</a:t>
            </a:r>
          </a:p>
          <a:p>
            <a:pPr defTabSz="282575">
              <a:defRPr/>
            </a:pP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3)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거래처코드로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JOIN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해당거래처의 매입 총액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READ</a:t>
            </a:r>
          </a:p>
          <a:p>
            <a:pPr defTabSz="282575">
              <a:defRPr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  4) BUYER(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거래처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)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테이블과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BUYPROD(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입고상품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)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테이블은 참조관계가 아니므로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OUTER JOIN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안됨  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86723" name="Rectangle 1079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서브쿼리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(Subquery)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3" name="Rectangle 1079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서브쿼리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(Subquery)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04356" y="1512243"/>
            <a:ext cx="3240360" cy="59744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8972" y="1656259"/>
            <a:ext cx="4788911" cy="58326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00435" y="1944291"/>
            <a:ext cx="15696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mtClean="0">
                <a:latin typeface="굴림체" pitchFamily="49" charset="-127"/>
                <a:ea typeface="굴림체" pitchFamily="49" charset="-127"/>
              </a:rPr>
              <a:t>테이블</a:t>
            </a:r>
            <a:endParaRPr lang="en-US" altLang="ko-KR" sz="3600" smtClean="0">
              <a:latin typeface="굴림체" pitchFamily="49" charset="-127"/>
              <a:ea typeface="굴림체" pitchFamily="49" charset="-127"/>
            </a:endParaRPr>
          </a:p>
          <a:p>
            <a:pPr algn="ctr"/>
            <a:r>
              <a:rPr lang="en-US" altLang="ko-KR" sz="3600" smtClean="0">
                <a:latin typeface="굴림체" pitchFamily="49" charset="-127"/>
                <a:ea typeface="굴림체" pitchFamily="49" charset="-127"/>
              </a:rPr>
              <a:t>A</a:t>
            </a:r>
            <a:endParaRPr lang="ko-KR" altLang="en-US" sz="36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17059" y="1944291"/>
            <a:ext cx="15696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mtClean="0">
                <a:latin typeface="굴림체" pitchFamily="49" charset="-127"/>
                <a:ea typeface="굴림체" pitchFamily="49" charset="-127"/>
              </a:rPr>
              <a:t>테이블</a:t>
            </a:r>
            <a:endParaRPr lang="en-US" altLang="ko-KR" sz="3600" smtClean="0">
              <a:latin typeface="굴림체" pitchFamily="49" charset="-127"/>
              <a:ea typeface="굴림체" pitchFamily="49" charset="-127"/>
            </a:endParaRPr>
          </a:p>
          <a:p>
            <a:pPr algn="ctr"/>
            <a:r>
              <a:rPr lang="en-US" altLang="ko-KR" sz="3600" smtClean="0">
                <a:latin typeface="굴림체" pitchFamily="49" charset="-127"/>
                <a:ea typeface="굴림체" pitchFamily="49" charset="-127"/>
              </a:rPr>
              <a:t>B</a:t>
            </a:r>
            <a:endParaRPr lang="ko-KR" altLang="en-US" sz="36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2232348" y="2736379"/>
            <a:ext cx="3384376" cy="504056"/>
          </a:xfrm>
          <a:prstGeom prst="rect">
            <a:avLst/>
          </a:prstGeom>
          <a:noFill/>
          <a:ln w="38100"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6524" y="7920955"/>
            <a:ext cx="60612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err="1" smtClean="0">
                <a:latin typeface="굴림체" pitchFamily="49" charset="-127"/>
                <a:ea typeface="굴림체" pitchFamily="49" charset="-127"/>
              </a:rPr>
              <a:t>A.buyer_id</a:t>
            </a:r>
            <a:r>
              <a:rPr lang="en-US" altLang="ko-KR" sz="3600" smtClean="0">
                <a:latin typeface="굴림체" pitchFamily="49" charset="-127"/>
                <a:ea typeface="굴림체" pitchFamily="49" charset="-127"/>
              </a:rPr>
              <a:t> = </a:t>
            </a:r>
            <a:r>
              <a:rPr lang="en-US" altLang="ko-KR" sz="3600" err="1" smtClean="0">
                <a:latin typeface="굴림체" pitchFamily="49" charset="-127"/>
                <a:ea typeface="굴림체" pitchFamily="49" charset="-127"/>
              </a:rPr>
              <a:t>B.buyer_id</a:t>
            </a:r>
            <a:r>
              <a:rPr lang="en-US" altLang="ko-KR" sz="3600" smtClean="0">
                <a:latin typeface="굴림체" pitchFamily="49" charset="-127"/>
                <a:ea typeface="굴림체" pitchFamily="49" charset="-127"/>
              </a:rPr>
              <a:t>(+)</a:t>
            </a:r>
          </a:p>
          <a:p>
            <a:endParaRPr lang="en-US" altLang="ko-KR" sz="3600" smtClean="0">
              <a:latin typeface="굴림체" pitchFamily="49" charset="-127"/>
              <a:ea typeface="굴림체" pitchFamily="49" charset="-127"/>
            </a:endParaRPr>
          </a:p>
          <a:p>
            <a:pPr algn="ctr"/>
            <a:r>
              <a:rPr lang="en-US" altLang="ko-KR" sz="3600" smtClean="0">
                <a:latin typeface="굴림체" pitchFamily="49" charset="-127"/>
                <a:ea typeface="굴림체" pitchFamily="49" charset="-127"/>
              </a:rPr>
              <a:t>OUTER JOIN!!</a:t>
            </a:r>
            <a:endParaRPr lang="ko-KR" altLang="en-US" sz="360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148" name="Rectangle 4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04913"/>
            <a:ext cx="12091987" cy="91868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모든 거래처의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 거래처별 매출금액합계를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거래처코드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거래처명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매출금액합계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거래처명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(cart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테이블 이용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매출금액은 </a:t>
            </a:r>
            <a:r>
              <a:rPr lang="en-US" altLang="ko-KR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prod_sale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* </a:t>
            </a:r>
            <a:r>
              <a:rPr lang="en-US" altLang="ko-KR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cart_qty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--1) 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거래처 리스트를 출력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중복제거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--ALIAS : BUYER_ID, BUYER_NAME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SELECT  BUYER_ID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  ,  BUYER_NAME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FROM     BUYER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ORDER BY BUYER_ID ASC;</a:t>
            </a: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--2) 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거래처별 매출금액합계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--(Alias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BUYER_ID, BUYER_NAME, SALE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거래처명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순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--(cart 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테이블 이용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매출금액은 </a:t>
            </a:r>
            <a:r>
              <a:rPr lang="en-US" altLang="ko-KR" sz="2000" err="1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prod_sale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* </a:t>
            </a:r>
            <a:r>
              <a:rPr lang="en-US" altLang="ko-KR" sz="2000" err="1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cart_qty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SELECT BUYER_ID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 ,  BUYER_NAME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 ,  SUM(PROD_SALE*CART_QTY) SALE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FROM   PROD , BUYER, CART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WHERE BUYER_ID= </a:t>
            </a:r>
            <a:r>
              <a:rPr lang="en-US" altLang="ko-KR" sz="2000" err="1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prod_buyer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AND   PROD_ID=CART_PROD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AND   SUBSTR(CART_NO,0,4) = '2005'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--AND   CART_NO LIKE '2005%'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GROUP BY BUYER_ID, BUYER_NAME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ORDER BY BUYER_ID ASC;</a:t>
            </a:r>
          </a:p>
        </p:txBody>
      </p:sp>
      <p:sp>
        <p:nvSpPr>
          <p:cNvPr id="287747" name="Rectangle 7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서브쿼리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(Subquery)</a:t>
            </a:r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15412" y="1471585"/>
            <a:ext cx="2928958" cy="4212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15411" y="5829303"/>
            <a:ext cx="3774083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11630056" y="2900345"/>
            <a:ext cx="76174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mtClean="0"/>
              <a:t>TBL1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2201560" y="6900873"/>
            <a:ext cx="761747" cy="369332"/>
          </a:xfrm>
          <a:prstGeom prst="rect">
            <a:avLst/>
          </a:prstGeom>
          <a:noFill/>
          <a:ln>
            <a:solidFill>
              <a:srgbClr val="FF0066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mtClean="0"/>
              <a:t>TBL2</a:t>
            </a:r>
            <a:endParaRPr lang="ko-KR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148" name="Rectangle 4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04913"/>
            <a:ext cx="12091987" cy="91868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모든 거래처의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 거래처별 매출금액합계를 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거래처코드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거래처명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매출금액합계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거래처명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(cart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테이블 이용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매출금액은 </a:t>
            </a:r>
            <a:r>
              <a:rPr lang="en-US" altLang="ko-KR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prod_sale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* </a:t>
            </a:r>
            <a:r>
              <a:rPr lang="en-US" altLang="ko-KR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cart_qty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SELECT      TBL1.BUYER_ID         AS "</a:t>
            </a:r>
            <a:r>
              <a:rPr lang="ko-KR" altLang="en-US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거래처코드</a:t>
            </a:r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solidFill>
                <a:srgbClr val="FF0066"/>
              </a:solidFill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,      TBL1.BUYER_NAME       AS "</a:t>
            </a:r>
            <a:r>
              <a:rPr lang="ko-KR" altLang="en-US" sz="2000" b="0" err="1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solidFill>
                <a:srgbClr val="FF0066"/>
              </a:solidFill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,      NVL(TBL2.SALE,0)      AS "</a:t>
            </a:r>
            <a:r>
              <a:rPr lang="ko-KR" altLang="en-US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매출금액합계</a:t>
            </a:r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solidFill>
                <a:srgbClr val="FF0066"/>
              </a:solidFill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FROM</a:t>
            </a: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(</a:t>
            </a:r>
            <a:endParaRPr lang="ko-KR" altLang="en-US" sz="2000" b="0" smtClean="0">
              <a:solidFill>
                <a:srgbClr val="FF0066"/>
              </a:solidFill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SELECT DISTINCT BUYER_ID</a:t>
            </a: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     , BUYER_NAME</a:t>
            </a: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FROM   BUYER</a:t>
            </a: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) TBL1,</a:t>
            </a: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(</a:t>
            </a:r>
            <a:endParaRPr lang="ko-KR" altLang="en-US" sz="2000" b="0" smtClean="0">
              <a:solidFill>
                <a:srgbClr val="FF0066"/>
              </a:solidFill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SELECT   BUYER_ID</a:t>
            </a: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     ,   BUYER_NAME</a:t>
            </a: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     ,   SUM(PROD.PROD_SALE * CART.CART_QTY) AS SALE</a:t>
            </a: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FROM     BUYER, CART, PROD</a:t>
            </a: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WHERE    BUYER.BUYER_ID = PROD.PROD_BUYER</a:t>
            </a: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AND      CART.CART_PROD = PROD.PROD_ID</a:t>
            </a: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AND      SUBSTR(CART.CART_NO,0,4)='2005'</a:t>
            </a: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GROUP BY BUYER_ID</a:t>
            </a: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     ,   BUYER_NAME</a:t>
            </a: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) TBL2</a:t>
            </a: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WHERE      TBL1.BUYER_ID = TBL2.BUYER_ID(+)</a:t>
            </a:r>
          </a:p>
          <a:p>
            <a:pPr lvl="1"/>
            <a:r>
              <a:rPr lang="en-US" altLang="ko-KR" sz="20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ORDER BY   TBL1.BUYER_NAME ASC;</a:t>
            </a:r>
            <a:endParaRPr lang="en-US" altLang="ko-KR" sz="2000" b="0">
              <a:solidFill>
                <a:srgbClr val="FF0066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87747" name="Rectangle 7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서브쿼리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(Subquery)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7" name="Rectangle 7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서브쿼리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(Subquery)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40360" y="1872283"/>
            <a:ext cx="3132348" cy="56231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28992" y="1944291"/>
            <a:ext cx="4356484" cy="54550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00435" y="1944291"/>
            <a:ext cx="15696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mtClean="0">
                <a:latin typeface="굴림체" pitchFamily="49" charset="-127"/>
                <a:ea typeface="굴림체" pitchFamily="49" charset="-127"/>
              </a:rPr>
              <a:t>테이블</a:t>
            </a:r>
            <a:endParaRPr lang="en-US" altLang="ko-KR" sz="3600" smtClean="0">
              <a:latin typeface="굴림체" pitchFamily="49" charset="-127"/>
              <a:ea typeface="굴림체" pitchFamily="49" charset="-127"/>
            </a:endParaRPr>
          </a:p>
          <a:p>
            <a:pPr algn="ctr"/>
            <a:r>
              <a:rPr lang="en-US" altLang="ko-KR" sz="3600" smtClean="0">
                <a:latin typeface="굴림체" pitchFamily="49" charset="-127"/>
                <a:ea typeface="굴림체" pitchFamily="49" charset="-127"/>
              </a:rPr>
              <a:t>A</a:t>
            </a:r>
            <a:endParaRPr lang="ko-KR" altLang="en-US" sz="36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17059" y="1944291"/>
            <a:ext cx="15696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mtClean="0">
                <a:latin typeface="굴림체" pitchFamily="49" charset="-127"/>
                <a:ea typeface="굴림체" pitchFamily="49" charset="-127"/>
              </a:rPr>
              <a:t>테이블</a:t>
            </a:r>
            <a:endParaRPr lang="en-US" altLang="ko-KR" sz="3600" smtClean="0">
              <a:latin typeface="굴림체" pitchFamily="49" charset="-127"/>
              <a:ea typeface="굴림체" pitchFamily="49" charset="-127"/>
            </a:endParaRPr>
          </a:p>
          <a:p>
            <a:pPr algn="ctr"/>
            <a:r>
              <a:rPr lang="en-US" altLang="ko-KR" sz="3600" smtClean="0">
                <a:latin typeface="굴림체" pitchFamily="49" charset="-127"/>
                <a:ea typeface="굴림체" pitchFamily="49" charset="-127"/>
              </a:rPr>
              <a:t>B</a:t>
            </a:r>
            <a:endParaRPr lang="ko-KR" altLang="en-US" sz="36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2232348" y="3016198"/>
            <a:ext cx="3384376" cy="504056"/>
          </a:xfrm>
          <a:prstGeom prst="rect">
            <a:avLst/>
          </a:prstGeom>
          <a:noFill/>
          <a:ln w="38100"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6524" y="7920955"/>
            <a:ext cx="60612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err="1" smtClean="0">
                <a:latin typeface="굴림체" pitchFamily="49" charset="-127"/>
                <a:ea typeface="굴림체" pitchFamily="49" charset="-127"/>
              </a:rPr>
              <a:t>A.buyer_id</a:t>
            </a:r>
            <a:r>
              <a:rPr lang="en-US" altLang="ko-KR" sz="3600" smtClean="0">
                <a:latin typeface="굴림체" pitchFamily="49" charset="-127"/>
                <a:ea typeface="굴림체" pitchFamily="49" charset="-127"/>
              </a:rPr>
              <a:t> = </a:t>
            </a:r>
            <a:r>
              <a:rPr lang="en-US" altLang="ko-KR" sz="3600" err="1" smtClean="0">
                <a:latin typeface="굴림체" pitchFamily="49" charset="-127"/>
                <a:ea typeface="굴림체" pitchFamily="49" charset="-127"/>
              </a:rPr>
              <a:t>B.buyer_id</a:t>
            </a:r>
            <a:r>
              <a:rPr lang="en-US" altLang="ko-KR" sz="3600" smtClean="0">
                <a:latin typeface="굴림체" pitchFamily="49" charset="-127"/>
                <a:ea typeface="굴림체" pitchFamily="49" charset="-127"/>
              </a:rPr>
              <a:t>(+)</a:t>
            </a:r>
          </a:p>
          <a:p>
            <a:endParaRPr lang="en-US" altLang="ko-KR" sz="3600" smtClean="0">
              <a:latin typeface="굴림체" pitchFamily="49" charset="-127"/>
              <a:ea typeface="굴림체" pitchFamily="49" charset="-127"/>
            </a:endParaRPr>
          </a:p>
          <a:p>
            <a:pPr algn="ctr"/>
            <a:r>
              <a:rPr lang="en-US" altLang="ko-KR" sz="3600" smtClean="0">
                <a:latin typeface="굴림체" pitchFamily="49" charset="-127"/>
                <a:ea typeface="굴림체" pitchFamily="49" charset="-127"/>
              </a:rPr>
              <a:t>OUTER JOIN!!</a:t>
            </a:r>
            <a:endParaRPr lang="ko-KR" altLang="en-US" sz="360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027" name="Rectangle 3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17625"/>
            <a:ext cx="12091987" cy="90741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--P.169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모든 거래처의 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2005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년도 거래처별 매입금액합계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매출금액합계를  검색하시오 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? 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--(Alias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는 거래처코드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매입금액합계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매출금액합계  </a:t>
            </a:r>
            <a:r>
              <a:rPr lang="ko-KR" altLang="en-US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순으로 검색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--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Subquery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와 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OUTER JOIN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을 이용하여 거래처 모두 조회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--1) 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거래처 리스트를 출력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중복제거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) =&gt; TBL1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--ALIAS : BUYER_ID, BUYER_NAME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buyer_id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     ,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buyer_name</a:t>
            </a:r>
            <a:endParaRPr lang="en-US" altLang="ko-KR" sz="16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from buyer;</a:t>
            </a:r>
          </a:p>
          <a:p>
            <a:pPr defTabSz="282575">
              <a:defRPr/>
            </a:pPr>
            <a:endParaRPr lang="en-US" altLang="ko-KR" sz="16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16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--2) 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거래처별 매입금액합계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--(Alias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는 거래처코드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매입금액합계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) =&gt; TBL2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--(cart 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테이블 이용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매입금액은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buy_cost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*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buy_qty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buyer_id</a:t>
            </a:r>
            <a:endParaRPr lang="en-US" altLang="ko-KR" sz="16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     ,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buyer_name</a:t>
            </a:r>
            <a:endParaRPr lang="en-US" altLang="ko-KR" sz="16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     , sum(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prod_cost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*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cart_qty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)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in_amt</a:t>
            </a:r>
            <a:endParaRPr lang="en-US" altLang="ko-KR" sz="16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from   buyer, prod, cart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where 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buyer_id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=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prod_buyer</a:t>
            </a:r>
            <a:endParaRPr lang="en-US" altLang="ko-KR" sz="16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and   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prod_id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=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cart_prod</a:t>
            </a:r>
            <a:endParaRPr lang="en-US" altLang="ko-KR" sz="16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group by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buyer_id</a:t>
            </a:r>
            <a:endParaRPr lang="en-US" altLang="ko-KR" sz="16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     ,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buyer_name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   </a:t>
            </a:r>
          </a:p>
          <a:p>
            <a:pPr defTabSz="282575">
              <a:defRPr/>
            </a:pPr>
            <a:endParaRPr lang="en-US" altLang="ko-KR" sz="16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--3) 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거래처별 매출금액합계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--(Alias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는 거래처코드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매출금액합계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) =&gt; TBL3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--(cart 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테이블 이용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매출금액은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prod_sale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*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cart_qty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select 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buyer_id</a:t>
            </a:r>
            <a:endParaRPr lang="en-US" altLang="ko-KR" sz="16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     , 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buyer_name</a:t>
            </a:r>
            <a:endParaRPr lang="en-US" altLang="ko-KR" sz="16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     ,  sum(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prod_sale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*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cart_qty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) sale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from     buyer, prod, cart</a:t>
            </a: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where   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buyer_id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=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prod_buyer</a:t>
            </a:r>
            <a:endParaRPr lang="en-US" altLang="ko-KR" sz="16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and     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prod_id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=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cart_prod</a:t>
            </a:r>
            <a:endParaRPr lang="en-US" altLang="ko-KR" sz="16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group by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buyer_id</a:t>
            </a:r>
            <a:endParaRPr lang="en-US" altLang="ko-KR" sz="16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       , </a:t>
            </a:r>
            <a:r>
              <a:rPr lang="en-US" altLang="ko-KR" sz="1600" b="0" err="1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buyer_name</a:t>
            </a:r>
            <a:r>
              <a:rPr lang="en-US" altLang="ko-KR" sz="16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;</a:t>
            </a:r>
            <a:endParaRPr lang="en-US" altLang="ko-KR" sz="1600" b="0">
              <a:solidFill>
                <a:srgbClr val="FF0066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88771" name="Rectangle 4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서브쿼리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(Subquery)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77164" y="1185833"/>
            <a:ext cx="2154130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577164" y="4471981"/>
            <a:ext cx="2922711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577164" y="7451284"/>
            <a:ext cx="2786082" cy="2873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1079500" y="1204913"/>
            <a:ext cx="11642725" cy="1439862"/>
          </a:xfrm>
          <a:prstGeom prst="rect">
            <a:avLst/>
          </a:prstGeom>
          <a:gradFill rotWithShape="0">
            <a:gsLst>
              <a:gs pos="0">
                <a:srgbClr val="CCFFFF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제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1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장 데이터베이스 기본 개념</a:t>
            </a: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2400300" y="4684713"/>
            <a:ext cx="9121775" cy="72072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0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2. </a:t>
            </a:r>
            <a:r>
              <a:rPr lang="ko-KR" altLang="en-US" sz="20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데이터베이스 정의</a:t>
            </a:r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2400300" y="6005513"/>
            <a:ext cx="9121775" cy="719137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0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3. </a:t>
            </a:r>
            <a:r>
              <a:rPr lang="ko-KR" altLang="en-US" sz="20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 처리 시스템</a:t>
            </a: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2400300" y="7324725"/>
            <a:ext cx="9121775" cy="72072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0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4. </a:t>
            </a:r>
            <a:r>
              <a:rPr lang="ko-KR" altLang="en-US" sz="20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파일 관리 시스템 </a:t>
            </a:r>
            <a:r>
              <a:rPr lang="en-US" altLang="ko-KR" sz="20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vs. </a:t>
            </a:r>
            <a:r>
              <a:rPr lang="ko-KR" altLang="en-US" sz="20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데이터베이스 관리 시스템</a:t>
            </a:r>
            <a:endParaRPr lang="ko-KR" altLang="en-US" sz="2000">
              <a:solidFill>
                <a:srgbClr val="003366"/>
              </a:solidFill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5846" name="Rectangle 6"/>
          <p:cNvSpPr>
            <a:spLocks noChangeArrowheads="1"/>
          </p:cNvSpPr>
          <p:nvPr/>
        </p:nvSpPr>
        <p:spPr bwMode="auto">
          <a:xfrm>
            <a:off x="2400300" y="8645525"/>
            <a:ext cx="9121775" cy="71913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0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5. </a:t>
            </a:r>
            <a:r>
              <a:rPr lang="ko-KR" altLang="en-US" sz="20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데이터베이스 시스템 역사</a:t>
            </a:r>
            <a:endParaRPr lang="ko-KR" altLang="en-US" sz="2000">
              <a:solidFill>
                <a:srgbClr val="003366"/>
              </a:solidFill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35847" name="Rectangle 7"/>
          <p:cNvSpPr>
            <a:spLocks noChangeArrowheads="1"/>
          </p:cNvSpPr>
          <p:nvPr/>
        </p:nvSpPr>
        <p:spPr bwMode="auto">
          <a:xfrm>
            <a:off x="2400300" y="3363913"/>
            <a:ext cx="9121775" cy="72072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0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1. </a:t>
            </a:r>
            <a:r>
              <a:rPr lang="ko-KR" altLang="en-US" sz="20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개요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/>
          <p:cNvSpPr>
            <a:spLocks noChangeArrowheads="1"/>
          </p:cNvSpPr>
          <p:nvPr/>
        </p:nvSpPr>
        <p:spPr bwMode="auto">
          <a:xfrm>
            <a:off x="479425" y="936625"/>
            <a:ext cx="13374688" cy="8928100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40000"/>
              </a:lnSpc>
              <a:buFont typeface="Wingdings" pitchFamily="2" charset="2"/>
              <a:buBlip>
                <a:blip r:embed="rId2"/>
              </a:buBlip>
            </a:pPr>
            <a:r>
              <a:rPr lang="en-US" altLang="ko-KR" sz="280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80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도메인 </a:t>
            </a:r>
            <a:r>
              <a:rPr lang="en-US" altLang="ko-KR" sz="280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(domain)</a:t>
            </a:r>
            <a:endParaRPr lang="en-US" altLang="ko-KR" sz="2800">
              <a:latin typeface="HY중고딕" pitchFamily="18" charset="-127"/>
              <a:ea typeface="HY중고딕" pitchFamily="18" charset="-127"/>
            </a:endParaRPr>
          </a:p>
          <a:p>
            <a:pPr marL="1163638" lvl="2" indent="-173038">
              <a:lnSpc>
                <a:spcPct val="140000"/>
              </a:lnSpc>
              <a:buFont typeface="Wingdings" pitchFamily="2" charset="2"/>
              <a:buChar char="§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각각의 속성들이 가질 수 있는 값들의 집합</a:t>
            </a:r>
          </a:p>
          <a:p>
            <a:pPr marL="1163638" lvl="2" indent="-173038">
              <a:lnSpc>
                <a:spcPct val="140000"/>
              </a:lnSpc>
              <a:buFont typeface="Wingdings" pitchFamily="2" charset="2"/>
              <a:buChar char="§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필요 이유</a:t>
            </a:r>
          </a:p>
          <a:p>
            <a:pPr marL="1519238" lvl="3" indent="-147638">
              <a:lnSpc>
                <a:spcPct val="140000"/>
              </a:lnSpc>
              <a:buFont typeface="Wingdings" pitchFamily="2" charset="2"/>
              <a:buChar char="ü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저장되는 데이터 값들이 본래 의도했던 값들만 저장되고 관리되도록 하는데 있음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.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예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)‘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성별’이라는 속성이 있다면 이 속성이 가질 수 있는 값은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{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남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,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여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}.</a:t>
            </a:r>
          </a:p>
          <a:p>
            <a:pPr marL="1519238" lvl="3" indent="-147638">
              <a:lnSpc>
                <a:spcPct val="140000"/>
              </a:lnSpc>
              <a:buFont typeface="Wingdings" pitchFamily="2" charset="2"/>
              <a:buChar char="ü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데이터베이스 설계자는 성별의 도메인으로 ‘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Gender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를 정의하고 그 값으로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{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남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,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여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}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를 지정</a:t>
            </a:r>
          </a:p>
          <a:p>
            <a:pPr marL="1519238" lvl="3" indent="-147638">
              <a:lnSpc>
                <a:spcPct val="140000"/>
              </a:lnSpc>
              <a:buFont typeface="Wingdings" pitchFamily="2" charset="2"/>
              <a:buChar char="ü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‘성별’이라는 속성은 ‘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Gender'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도메인에 있는 값만을 가질 수 있다고 지정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: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사용자들이 남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여 이외의 값을 입력하는 것을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DBMS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가 방지</a:t>
            </a:r>
          </a:p>
          <a:p>
            <a:pPr marL="1163638" lvl="2" indent="-173038">
              <a:lnSpc>
                <a:spcPct val="140000"/>
              </a:lnSpc>
              <a:buFont typeface="Wingdings" pitchFamily="2" charset="2"/>
              <a:buChar char="§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도메인의 이름은 속성 이름과 같거나 다를 수 있음</a:t>
            </a:r>
          </a:p>
          <a:p>
            <a:pPr marL="1163638" lvl="2" indent="-173038">
              <a:lnSpc>
                <a:spcPct val="140000"/>
              </a:lnSpc>
              <a:buFont typeface="Wingdings" pitchFamily="2" charset="2"/>
              <a:buChar char="§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현실적으로 도메인을 구현하는 것은 어러움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(ex: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이름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주소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) :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대부분의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DBMS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제품에서는 사용자 정의 데이터 타입을 사용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. Ex)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데이터 타입과 길이를 미리 지정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데이터 값의 범위를 지정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027" name="Rectangle 3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17625"/>
            <a:ext cx="12091987" cy="90741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모든 거래처의 </a:t>
            </a:r>
            <a:r>
              <a:rPr lang="en-US" altLang="ko-KR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2005</a:t>
            </a:r>
            <a:r>
              <a:rPr lang="ko-KR" altLang="en-US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년도 거래처별 매입금액합계</a:t>
            </a:r>
            <a:r>
              <a:rPr lang="en-US" altLang="ko-KR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매출금액합계를  검색하시오 </a:t>
            </a:r>
            <a:r>
              <a:rPr lang="en-US" altLang="ko-KR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? </a:t>
            </a:r>
          </a:p>
          <a:p>
            <a:pPr defTabSz="282575">
              <a:defRPr/>
            </a:pPr>
            <a:r>
              <a:rPr lang="en-US" altLang="ko-KR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(Alias</a:t>
            </a:r>
            <a:r>
              <a:rPr lang="ko-KR" altLang="en-US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는 거래처코드</a:t>
            </a:r>
            <a:r>
              <a:rPr lang="en-US" altLang="ko-KR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400" b="0" err="1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매입금액합계</a:t>
            </a:r>
            <a:r>
              <a:rPr lang="en-US" altLang="ko-KR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매출금액합계  </a:t>
            </a:r>
            <a:r>
              <a:rPr lang="ko-KR" altLang="en-US" sz="1400" b="0" err="1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ko-KR" altLang="en-US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순으로 검색</a:t>
            </a:r>
            <a:r>
              <a:rPr lang="en-US" altLang="ko-KR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400" b="0" err="1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Subquery</a:t>
            </a:r>
            <a:r>
              <a:rPr lang="ko-KR" altLang="en-US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와 </a:t>
            </a:r>
            <a:r>
              <a:rPr lang="en-US" altLang="ko-KR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OUTER JOIN</a:t>
            </a:r>
            <a:r>
              <a:rPr lang="ko-KR" altLang="en-US" sz="1400" b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을 이용하여 거래처 모두 </a:t>
            </a:r>
            <a:r>
              <a:rPr lang="ko-KR" altLang="en-US" sz="1400" b="0" smtClean="0">
                <a:solidFill>
                  <a:srgbClr val="663300"/>
                </a:solidFill>
                <a:latin typeface="굴림체" pitchFamily="49" charset="-127"/>
                <a:ea typeface="굴림체" pitchFamily="49" charset="-127"/>
              </a:rPr>
              <a:t>조회</a:t>
            </a:r>
            <a:endParaRPr lang="en-US" altLang="ko-KR" sz="14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1400" b="0" smtClean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SELECT        TBL1.BUYER_ID       AS “</a:t>
            </a:r>
            <a:r>
              <a:rPr lang="ko-KR" altLang="en-US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거래처코드</a:t>
            </a:r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1400" b="0" smtClean="0">
              <a:solidFill>
                <a:srgbClr val="FF0066"/>
              </a:solidFill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,        TBL2.BUYER_NAME     AS “</a:t>
            </a:r>
            <a:r>
              <a:rPr lang="ko-KR" altLang="en-US" sz="1400" b="0" err="1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1400" b="0" smtClean="0">
              <a:solidFill>
                <a:srgbClr val="FF0066"/>
              </a:solidFill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,        NVL(TBL2.IN_AMT, 0) AS “</a:t>
            </a:r>
            <a:r>
              <a:rPr lang="ko-KR" altLang="en-US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매입합계</a:t>
            </a:r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1400" b="0" smtClean="0">
              <a:solidFill>
                <a:srgbClr val="FF0066"/>
              </a:solidFill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,        NVL(TBL3.SALE,   0) AS “</a:t>
            </a:r>
            <a:r>
              <a:rPr lang="ko-KR" altLang="en-US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매출합계</a:t>
            </a:r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1400" b="0" smtClean="0">
              <a:solidFill>
                <a:srgbClr val="FF0066"/>
              </a:solidFill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FROM       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(    SELECT   DISTINCT BUYER_ID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      ,   BUYER_NAME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 FROM     BUYER 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) TBL1,</a:t>
            </a:r>
          </a:p>
          <a:p>
            <a:pPr lvl="1"/>
            <a:r>
              <a:rPr lang="ko-KR" altLang="en-US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</a:t>
            </a:r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SELECT   BUYER_ID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     ,   BUYER_NAME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     ,   SUM( BUY_COST * BUY_QTY) IN_AMT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FROM     BUYPROD, BUYER, PROD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WHERE    BUY_DATE BETWEEN '2005-01-01' AND '2005-12-31'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AND      BUY_PROD = PROD_ID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AND      BUYER_ID = PROD_BUYER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GROUP BY BUYER_ID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     ,   BUYER_NAME 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ORDER BY BUYER_ID ASC 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) TBL2,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(</a:t>
            </a:r>
            <a:endParaRPr lang="ko-KR" altLang="en-US" sz="1400" b="0" smtClean="0">
              <a:solidFill>
                <a:srgbClr val="FF0066"/>
              </a:solidFill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SELECT   BUYER_ID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     ,   BUYER_NAME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     ,   SUM(PROD.PROD_SALE * CART.CART_QTY) AS SALE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FROM     BUYER, CART, PROD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WHERE    BUYER.BUYER_ID = PROD.PROD_BUYER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AND      CART.CART_PROD = PROD.PROD_ID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AND      SUBSTR(CART.CART_NO,0,4)='2005'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GROUP BY BUYER_ID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             ,   BUYER_NAME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) TBL3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WHERE         TBL1.BUYER_ID = TBL2.BUYER_ID(+)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AND           TBL2.BUYER_ID = TBL3.BUYER_ID(+)</a:t>
            </a:r>
          </a:p>
          <a:p>
            <a:pPr lvl="1"/>
            <a:r>
              <a:rPr lang="en-US" altLang="ko-KR" sz="1400" b="0" smtClean="0">
                <a:solidFill>
                  <a:srgbClr val="FF0066"/>
                </a:solidFill>
                <a:latin typeface="굴림체" pitchFamily="49" charset="-127"/>
                <a:ea typeface="굴림체" pitchFamily="49" charset="-127"/>
              </a:rPr>
              <a:t>ORDER BY      TBL1.BUYER_NAME;</a:t>
            </a:r>
            <a:endParaRPr lang="en-US" altLang="ko-KR" sz="1400" b="0">
              <a:solidFill>
                <a:srgbClr val="FF0066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88771" name="Rectangle 4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서브쿼리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(Subquery)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174" name="Rectangle 6"/>
          <p:cNvSpPr>
            <a:spLocks noChangeArrowheads="1"/>
          </p:cNvSpPr>
          <p:nvPr/>
        </p:nvSpPr>
        <p:spPr bwMode="blackWhite">
          <a:xfrm>
            <a:off x="1108075" y="5640388"/>
            <a:ext cx="12091988" cy="41433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 회원주소 지역이 거래처주소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지역 중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하나이면  선택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검색하시오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?  (Alias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는 회원명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지역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MEMBER.MEM_NAME  AS "</a:t>
            </a:r>
            <a:r>
              <a:rPr lang="ko-KR" altLang="en-US" sz="2000" b="0" err="1" smtClean="0">
                <a:latin typeface="굴림체" pitchFamily="49" charset="-127"/>
                <a:ea typeface="굴림체" pitchFamily="49" charset="-127"/>
              </a:rPr>
              <a:t>회원명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MEMBER.MEM_ADDR1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지역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MEMBER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SUBSTR(MEM_ADDR1, 1, 2)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IN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(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SELECT DISTINCT SUBSTR(BUYER_ADD1, 1, 2)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FROM   BUYER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);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031175" name="Rectangle 7"/>
          <p:cNvSpPr>
            <a:spLocks noChangeArrowheads="1"/>
          </p:cNvSpPr>
          <p:nvPr/>
        </p:nvSpPr>
        <p:spPr bwMode="blackWhite">
          <a:xfrm>
            <a:off x="1123950" y="1200150"/>
            <a:ext cx="12091988" cy="43211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 smtClean="0">
                <a:latin typeface="HY중고딕" pitchFamily="18" charset="-127"/>
                <a:ea typeface="굴림체" pitchFamily="49" charset="-127"/>
              </a:rPr>
              <a:t>다중행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 서브쿼리란 </a:t>
            </a:r>
            <a:r>
              <a:rPr lang="en-US" altLang="ko-KR" sz="2000" err="1" smtClean="0">
                <a:latin typeface="HY중고딕" pitchFamily="18" charset="-127"/>
                <a:ea typeface="굴림체" pitchFamily="49" charset="-127"/>
              </a:rPr>
              <a:t>Subquery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결과가  여러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Row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나오는 것을 말한다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사용가능 연산자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:  IN, ANY, ALL, EXISTS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SELECT 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column1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…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FROM  table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WHERE 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IN  ( SELECT column2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…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                                           FROM  table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                                      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WHERE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조건식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);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90820" name="Rectangle 8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서브쿼리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(Subquery)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22" name="Rectangle 2"/>
          <p:cNvSpPr>
            <a:spLocks noChangeArrowheads="1"/>
          </p:cNvSpPr>
          <p:nvPr/>
        </p:nvSpPr>
        <p:spPr bwMode="blackWhite">
          <a:xfrm>
            <a:off x="1108075" y="4391025"/>
            <a:ext cx="12091988" cy="59547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직업이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공무원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인 사람들의 마일리지를 검색하여 최소한 그들 중 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어느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한사람보다는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마일리지가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큰 사람들을 출력하시오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단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직업이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공무원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인 사람은 제외하고 검색하시오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?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(Alias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는 회원명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직업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MEMBER.MEM_NAME    AS "</a:t>
            </a:r>
            <a:r>
              <a:rPr lang="ko-KR" altLang="en-US" sz="2000" b="0" err="1" smtClean="0">
                <a:latin typeface="굴림체" pitchFamily="49" charset="-127"/>
                <a:ea typeface="굴림체" pitchFamily="49" charset="-127"/>
              </a:rPr>
              <a:t>회원명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MEMBER.MEM_JOB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직업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MEMBER.MEM_MILEAGE AS "</a:t>
            </a:r>
            <a:r>
              <a:rPr lang="ko-KR" altLang="en-US" sz="2000" b="0" err="1" smtClean="0"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MEMBER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MEMBER.MEM_JOB &lt;&gt; 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공무원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  MEMBER.MEM_MILEAGE &gt; ANY (SELECT  MEMBER.MEM_MILEAGE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                 FROM    MEMBER 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                 WHERE   MEMBER.MEM_JOB = 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공무원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');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413123" name="Rectangle 3"/>
          <p:cNvSpPr>
            <a:spLocks noChangeArrowheads="1"/>
          </p:cNvSpPr>
          <p:nvPr/>
        </p:nvSpPr>
        <p:spPr bwMode="blackWhite">
          <a:xfrm>
            <a:off x="1123950" y="1312863"/>
            <a:ext cx="12091988" cy="29527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ANY, ALL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은 비교 연산자와 조합된다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.(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=, &lt;&gt;, &gt;, &gt;=, &lt;, &lt;= )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ANY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는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OR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의 개념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어떤 것이라도 맞으면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TRUE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ALL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은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AND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의 개념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모두 만족해야만 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TRUE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비교 연산자 다음에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ANY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또는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ALL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을 기술하고 서브쿼리 사용</a:t>
            </a: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</a:t>
            </a:r>
          </a:p>
        </p:txBody>
      </p:sp>
      <p:sp>
        <p:nvSpPr>
          <p:cNvPr id="291844" name="Rectangle 4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서브쿼리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(Subquery)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146" name="Rectangle 2"/>
          <p:cNvSpPr>
            <a:spLocks noChangeArrowheads="1"/>
          </p:cNvSpPr>
          <p:nvPr/>
        </p:nvSpPr>
        <p:spPr bwMode="blackWhite">
          <a:xfrm>
            <a:off x="1108075" y="1317625"/>
            <a:ext cx="12091988" cy="62388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직업이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공무원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인 사람들의 마일리지를 검색하여 최소한 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그들 보다는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마일리지가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큰 사람들을 출력하시오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단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직업이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공무원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인 사람은 제외하고 검색하시오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?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(Alias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는 회원명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직업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MEMBER.MEM_NAME    AS "</a:t>
            </a:r>
            <a:r>
              <a:rPr lang="ko-KR" altLang="en-US" sz="2000" b="0" err="1" smtClean="0">
                <a:latin typeface="굴림체" pitchFamily="49" charset="-127"/>
                <a:ea typeface="굴림체" pitchFamily="49" charset="-127"/>
              </a:rPr>
              <a:t>회원명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MEMBER.MEM_JOB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직업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MEMBER.MEM_MILEAGE AS "</a:t>
            </a:r>
            <a:r>
              <a:rPr lang="ko-KR" altLang="en-US" sz="2000" b="0" err="1" smtClean="0"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MEMBER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MEMBER.MEM_JOB &lt;&gt; 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공무원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  MEMBER.MEM_MILEAGE &gt; ALL (SELECT  MEMBER.MEM_MILEAGE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                 FROM    MEMBER 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                 WHERE   MEMBER.MEM_JOB = 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공무원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');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92867" name="Rectangle 4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서브쿼리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(Subquery)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31" name="Rectangle 7"/>
          <p:cNvSpPr>
            <a:spLocks noChangeArrowheads="1"/>
          </p:cNvSpPr>
          <p:nvPr/>
        </p:nvSpPr>
        <p:spPr bwMode="blackWhite">
          <a:xfrm>
            <a:off x="1119188" y="1282700"/>
            <a:ext cx="12091987" cy="19621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여러 테이블의 내용을  한 테이블처럼 조회하는 기능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UNION / UNION ALL / INTERSECT / MINUS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중요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: Select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문의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컬럼들의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DATA TYPE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과 컬럼수는 동일</a:t>
            </a:r>
          </a:p>
        </p:txBody>
      </p:sp>
      <p:sp>
        <p:nvSpPr>
          <p:cNvPr id="293891" name="Rectangle 8">
            <a:hlinkClick r:id="rId2" action="ppaction://hlinksldjump"/>
          </p:cNvPr>
          <p:cNvSpPr>
            <a:spLocks noChangeArrowheads="1"/>
          </p:cNvSpPr>
          <p:nvPr/>
        </p:nvSpPr>
        <p:spPr bwMode="blackWhite">
          <a:xfrm>
            <a:off x="1179513" y="3473450"/>
            <a:ext cx="3200400" cy="2589213"/>
          </a:xfrm>
          <a:prstGeom prst="rect">
            <a:avLst/>
          </a:prstGeom>
          <a:solidFill>
            <a:srgbClr val="E2ECF4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eaLnBrk="0" latinLnBrk="0" hangingPunct="0">
              <a:spcBef>
                <a:spcPct val="20000"/>
              </a:spcBef>
            </a:pPr>
            <a:r>
              <a:rPr lang="en-US" altLang="ko-KR" sz="2400">
                <a:latin typeface="HY중고딕" pitchFamily="18" charset="-127"/>
                <a:ea typeface="굴림체" pitchFamily="49" charset="-127"/>
              </a:rPr>
              <a:t>   A    B</a:t>
            </a:r>
            <a:endParaRPr lang="en-US" altLang="ko-KR" sz="3200">
              <a:latin typeface="HY중고딕" pitchFamily="18" charset="-127"/>
              <a:ea typeface="굴림체" pitchFamily="49" charset="-127"/>
            </a:endParaRPr>
          </a:p>
          <a:p>
            <a:pPr eaLnBrk="0" latinLnBrk="0" hangingPunct="0">
              <a:spcBef>
                <a:spcPct val="20000"/>
              </a:spcBef>
            </a:pPr>
            <a:endParaRPr lang="en-US" altLang="ko-KR" sz="3200">
              <a:latin typeface="HY중고딕" pitchFamily="18" charset="-127"/>
              <a:ea typeface="굴림체" pitchFamily="49" charset="-127"/>
            </a:endParaRPr>
          </a:p>
          <a:p>
            <a:pPr eaLnBrk="0" latinLnBrk="0" hangingPunct="0">
              <a:spcBef>
                <a:spcPct val="20000"/>
              </a:spcBef>
            </a:pPr>
            <a:endParaRPr lang="en-US" altLang="ko-KR" sz="32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93892" name="Oval 9"/>
          <p:cNvSpPr>
            <a:spLocks noChangeArrowheads="1"/>
          </p:cNvSpPr>
          <p:nvPr/>
        </p:nvSpPr>
        <p:spPr bwMode="auto">
          <a:xfrm>
            <a:off x="1658938" y="4540250"/>
            <a:ext cx="1281112" cy="1317625"/>
          </a:xfrm>
          <a:prstGeom prst="ellipse">
            <a:avLst/>
          </a:prstGeom>
          <a:solidFill>
            <a:srgbClr val="E2ECF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293893" name="Oval 10"/>
          <p:cNvSpPr>
            <a:spLocks noChangeArrowheads="1"/>
          </p:cNvSpPr>
          <p:nvPr/>
        </p:nvSpPr>
        <p:spPr bwMode="auto">
          <a:xfrm>
            <a:off x="2460625" y="4540250"/>
            <a:ext cx="1281113" cy="1317625"/>
          </a:xfrm>
          <a:prstGeom prst="ellipse">
            <a:avLst/>
          </a:prstGeom>
          <a:solidFill>
            <a:srgbClr val="E2ECF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293894" name="Rectangle 11">
            <a:hlinkClick r:id="rId2" action="ppaction://hlinksldjump"/>
          </p:cNvPr>
          <p:cNvSpPr>
            <a:spLocks noChangeArrowheads="1"/>
          </p:cNvSpPr>
          <p:nvPr/>
        </p:nvSpPr>
        <p:spPr bwMode="blackWhite">
          <a:xfrm>
            <a:off x="4449763" y="3473450"/>
            <a:ext cx="4189412" cy="6600825"/>
          </a:xfrm>
          <a:prstGeom prst="rect">
            <a:avLst/>
          </a:prstGeom>
          <a:solidFill>
            <a:srgbClr val="E2ECF4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eaLnBrk="0" latinLnBrk="0" hangingPunct="0">
              <a:lnSpc>
                <a:spcPct val="150000"/>
              </a:lnSpc>
              <a:spcBef>
                <a:spcPct val="20000"/>
              </a:spcBef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A  Union  B</a:t>
            </a:r>
            <a:endParaRPr lang="en-US" altLang="ko-KR" sz="1400">
              <a:latin typeface="HY중고딕" pitchFamily="18" charset="-127"/>
              <a:ea typeface="굴림체" pitchFamily="49" charset="-127"/>
            </a:endParaRPr>
          </a:p>
          <a:p>
            <a:pPr eaLnBrk="0" latin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altLang="ko-KR" sz="1400">
                <a:latin typeface="HY중고딕" pitchFamily="18" charset="-127"/>
                <a:ea typeface="굴림체" pitchFamily="49" charset="-127"/>
              </a:rPr>
              <a:t>   (</a:t>
            </a:r>
            <a:r>
              <a:rPr lang="ko-KR" altLang="en-US" sz="1400">
                <a:latin typeface="HY중고딕" pitchFamily="18" charset="-127"/>
                <a:ea typeface="굴림체" pitchFamily="49" charset="-127"/>
              </a:rPr>
              <a:t>모든 자료조회지만</a:t>
            </a:r>
          </a:p>
          <a:p>
            <a:pPr eaLnBrk="0" latinLnBrk="0" hangingPunct="0">
              <a:lnSpc>
                <a:spcPct val="90000"/>
              </a:lnSpc>
              <a:spcBef>
                <a:spcPct val="20000"/>
              </a:spcBef>
            </a:pPr>
            <a:r>
              <a:rPr lang="ko-KR" altLang="en-US" sz="1400">
                <a:latin typeface="HY중고딕" pitchFamily="18" charset="-127"/>
                <a:ea typeface="굴림체" pitchFamily="49" charset="-127"/>
              </a:rPr>
              <a:t>    중복자료는 한번만</a:t>
            </a:r>
            <a:r>
              <a:rPr lang="en-US" altLang="ko-KR" sz="14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eaLnBrk="0" latinLnBrk="0" hangingPunct="0">
              <a:lnSpc>
                <a:spcPct val="90000"/>
              </a:lnSpc>
              <a:spcBef>
                <a:spcPct val="20000"/>
              </a:spcBef>
            </a:pPr>
            <a:endParaRPr lang="en-US" altLang="ko-KR" sz="1400">
              <a:latin typeface="HY중고딕" pitchFamily="18" charset="-127"/>
              <a:ea typeface="굴림체" pitchFamily="49" charset="-127"/>
            </a:endParaRPr>
          </a:p>
          <a:p>
            <a:pPr eaLnBrk="0" latin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A  Union All  B</a:t>
            </a:r>
            <a:endParaRPr lang="en-US" altLang="ko-KR" sz="1600">
              <a:latin typeface="HY중고딕" pitchFamily="18" charset="-127"/>
              <a:ea typeface="굴림체" pitchFamily="49" charset="-127"/>
            </a:endParaRPr>
          </a:p>
          <a:p>
            <a:pPr eaLnBrk="0" latin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altLang="ko-KR" sz="1400">
                <a:latin typeface="HY중고딕" pitchFamily="18" charset="-127"/>
                <a:ea typeface="굴림체" pitchFamily="49" charset="-127"/>
              </a:rPr>
              <a:t>     (</a:t>
            </a:r>
            <a:r>
              <a:rPr lang="ko-KR" altLang="en-US" sz="1400">
                <a:latin typeface="HY중고딕" pitchFamily="18" charset="-127"/>
                <a:ea typeface="굴림체" pitchFamily="49" charset="-127"/>
              </a:rPr>
              <a:t>모든 자료 조회</a:t>
            </a:r>
            <a:r>
              <a:rPr lang="en-US" altLang="ko-KR" sz="14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eaLnBrk="0" latinLnBrk="0" hangingPunct="0">
              <a:lnSpc>
                <a:spcPct val="90000"/>
              </a:lnSpc>
              <a:spcBef>
                <a:spcPct val="20000"/>
              </a:spcBef>
            </a:pPr>
            <a:endParaRPr lang="en-US" altLang="ko-KR" sz="1400">
              <a:latin typeface="HY중고딕" pitchFamily="18" charset="-127"/>
              <a:ea typeface="굴림체" pitchFamily="49" charset="-127"/>
            </a:endParaRPr>
          </a:p>
          <a:p>
            <a:pPr eaLnBrk="0" latin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A  Intersect  B</a:t>
            </a:r>
          </a:p>
          <a:p>
            <a:pPr eaLnBrk="0" latin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altLang="ko-KR" sz="1400">
                <a:latin typeface="HY중고딕" pitchFamily="18" charset="-127"/>
                <a:ea typeface="굴림체" pitchFamily="49" charset="-127"/>
              </a:rPr>
              <a:t>  (</a:t>
            </a:r>
            <a:r>
              <a:rPr lang="ko-KR" altLang="en-US" sz="1400">
                <a:latin typeface="HY중고딕" pitchFamily="18" charset="-127"/>
                <a:ea typeface="굴림체" pitchFamily="49" charset="-127"/>
              </a:rPr>
              <a:t>동일한 자료만 조회</a:t>
            </a:r>
            <a:r>
              <a:rPr lang="en-US" altLang="ko-KR" sz="14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eaLnBrk="0" latinLnBrk="0" hangingPunct="0">
              <a:lnSpc>
                <a:spcPct val="90000"/>
              </a:lnSpc>
              <a:spcBef>
                <a:spcPct val="20000"/>
              </a:spcBef>
            </a:pPr>
            <a:endParaRPr lang="en-US" altLang="ko-KR" sz="1400">
              <a:latin typeface="HY중고딕" pitchFamily="18" charset="-127"/>
              <a:ea typeface="굴림체" pitchFamily="49" charset="-127"/>
            </a:endParaRPr>
          </a:p>
          <a:p>
            <a:pPr eaLnBrk="0" latinLnBrk="0" hangingPunct="0">
              <a:lnSpc>
                <a:spcPct val="90000"/>
              </a:lnSpc>
              <a:spcBef>
                <a:spcPct val="20000"/>
              </a:spcBef>
            </a:pPr>
            <a:endParaRPr lang="en-US" altLang="ko-KR">
              <a:latin typeface="HY중고딕" pitchFamily="18" charset="-127"/>
              <a:ea typeface="굴림체" pitchFamily="49" charset="-127"/>
            </a:endParaRPr>
          </a:p>
          <a:p>
            <a:pPr eaLnBrk="0" latin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A  Minus  B</a:t>
            </a:r>
          </a:p>
          <a:p>
            <a:pPr eaLnBrk="0" latin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altLang="ko-KR" sz="1400">
                <a:latin typeface="HY중고딕" pitchFamily="18" charset="-127"/>
                <a:ea typeface="굴림체" pitchFamily="49" charset="-127"/>
              </a:rPr>
              <a:t>   (</a:t>
            </a:r>
            <a:r>
              <a:rPr lang="ko-KR" altLang="en-US" sz="1400">
                <a:latin typeface="HY중고딕" pitchFamily="18" charset="-127"/>
                <a:ea typeface="굴림체" pitchFamily="49" charset="-127"/>
              </a:rPr>
              <a:t>동일자료를 제외한</a:t>
            </a:r>
          </a:p>
          <a:p>
            <a:pPr eaLnBrk="0" latinLnBrk="0" hangingPunct="0">
              <a:lnSpc>
                <a:spcPct val="90000"/>
              </a:lnSpc>
              <a:spcBef>
                <a:spcPct val="20000"/>
              </a:spcBef>
            </a:pPr>
            <a:r>
              <a:rPr lang="ko-KR" altLang="en-US" sz="1400">
                <a:latin typeface="HY중고딕" pitchFamily="18" charset="-127"/>
                <a:ea typeface="굴림체" pitchFamily="49" charset="-127"/>
              </a:rPr>
              <a:t>    자료 조회</a:t>
            </a:r>
            <a:r>
              <a:rPr lang="en-US" altLang="ko-KR" sz="1400"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293895" name="Rectangle 12">
            <a:hlinkClick r:id="rId2" action="ppaction://hlinksldjump"/>
          </p:cNvPr>
          <p:cNvSpPr>
            <a:spLocks noChangeArrowheads="1"/>
          </p:cNvSpPr>
          <p:nvPr/>
        </p:nvSpPr>
        <p:spPr bwMode="blackWhite">
          <a:xfrm>
            <a:off x="8610600" y="3473450"/>
            <a:ext cx="4672013" cy="6600825"/>
          </a:xfrm>
          <a:prstGeom prst="rect">
            <a:avLst/>
          </a:prstGeom>
          <a:solidFill>
            <a:srgbClr val="E2ECF4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eaLnBrk="0" latinLnBrk="0" hangingPunct="0">
              <a:spcBef>
                <a:spcPct val="20000"/>
              </a:spcBef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</a:p>
        </p:txBody>
      </p:sp>
      <p:sp>
        <p:nvSpPr>
          <p:cNvPr id="293896" name="Oval 13"/>
          <p:cNvSpPr>
            <a:spLocks noChangeArrowheads="1"/>
          </p:cNvSpPr>
          <p:nvPr/>
        </p:nvSpPr>
        <p:spPr bwMode="auto">
          <a:xfrm>
            <a:off x="9510713" y="4073525"/>
            <a:ext cx="960437" cy="10795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293897" name="Oval 14"/>
          <p:cNvSpPr>
            <a:spLocks noChangeArrowheads="1"/>
          </p:cNvSpPr>
          <p:nvPr/>
        </p:nvSpPr>
        <p:spPr bwMode="auto">
          <a:xfrm>
            <a:off x="8931275" y="4073525"/>
            <a:ext cx="960438" cy="10795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293898" name="Oval 15"/>
          <p:cNvSpPr>
            <a:spLocks noChangeArrowheads="1"/>
          </p:cNvSpPr>
          <p:nvPr/>
        </p:nvSpPr>
        <p:spPr bwMode="auto">
          <a:xfrm>
            <a:off x="8931275" y="5632450"/>
            <a:ext cx="960438" cy="1081088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293899" name="Oval 16"/>
          <p:cNvSpPr>
            <a:spLocks noChangeArrowheads="1"/>
          </p:cNvSpPr>
          <p:nvPr/>
        </p:nvSpPr>
        <p:spPr bwMode="auto">
          <a:xfrm>
            <a:off x="9510713" y="5632450"/>
            <a:ext cx="960437" cy="1081088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293900" name="Oval 17"/>
          <p:cNvSpPr>
            <a:spLocks noChangeArrowheads="1"/>
          </p:cNvSpPr>
          <p:nvPr/>
        </p:nvSpPr>
        <p:spPr bwMode="auto">
          <a:xfrm>
            <a:off x="8931275" y="6953250"/>
            <a:ext cx="960438" cy="1079500"/>
          </a:xfrm>
          <a:prstGeom prst="ellipse">
            <a:avLst/>
          </a:prstGeom>
          <a:solidFill>
            <a:srgbClr val="E2ECF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293901" name="Oval 18"/>
          <p:cNvSpPr>
            <a:spLocks noChangeArrowheads="1"/>
          </p:cNvSpPr>
          <p:nvPr/>
        </p:nvSpPr>
        <p:spPr bwMode="auto">
          <a:xfrm>
            <a:off x="9510713" y="6953250"/>
            <a:ext cx="960437" cy="1079500"/>
          </a:xfrm>
          <a:prstGeom prst="ellipse">
            <a:avLst/>
          </a:prstGeom>
          <a:solidFill>
            <a:srgbClr val="E2ECF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293902" name="Oval 21"/>
          <p:cNvSpPr>
            <a:spLocks noChangeArrowheads="1"/>
          </p:cNvSpPr>
          <p:nvPr/>
        </p:nvSpPr>
        <p:spPr bwMode="auto">
          <a:xfrm>
            <a:off x="12611100" y="5632450"/>
            <a:ext cx="360363" cy="1081088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293903" name="Oval 20"/>
          <p:cNvSpPr>
            <a:spLocks noChangeArrowheads="1"/>
          </p:cNvSpPr>
          <p:nvPr/>
        </p:nvSpPr>
        <p:spPr bwMode="auto">
          <a:xfrm>
            <a:off x="8931275" y="8632825"/>
            <a:ext cx="960438" cy="1081088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293904" name="Line 22"/>
          <p:cNvSpPr>
            <a:spLocks noChangeShapeType="1"/>
          </p:cNvSpPr>
          <p:nvPr/>
        </p:nvSpPr>
        <p:spPr bwMode="auto">
          <a:xfrm>
            <a:off x="11331575" y="6173788"/>
            <a:ext cx="60007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3905" name="Line 23"/>
          <p:cNvSpPr>
            <a:spLocks noChangeShapeType="1"/>
          </p:cNvSpPr>
          <p:nvPr/>
        </p:nvSpPr>
        <p:spPr bwMode="auto">
          <a:xfrm>
            <a:off x="11650663" y="5956300"/>
            <a:ext cx="4762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3906" name="Oval 24"/>
          <p:cNvSpPr>
            <a:spLocks noChangeArrowheads="1"/>
          </p:cNvSpPr>
          <p:nvPr/>
        </p:nvSpPr>
        <p:spPr bwMode="auto">
          <a:xfrm>
            <a:off x="9510713" y="7056438"/>
            <a:ext cx="360362" cy="862012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293907" name="Rectangle 25">
            <a:hlinkClick r:id="rId2" action="ppaction://hlinksldjump"/>
          </p:cNvPr>
          <p:cNvSpPr>
            <a:spLocks noChangeArrowheads="1"/>
          </p:cNvSpPr>
          <p:nvPr/>
        </p:nvSpPr>
        <p:spPr bwMode="blackWhite">
          <a:xfrm>
            <a:off x="1179513" y="6061075"/>
            <a:ext cx="3200400" cy="4013200"/>
          </a:xfrm>
          <a:prstGeom prst="rect">
            <a:avLst/>
          </a:prstGeom>
          <a:solidFill>
            <a:srgbClr val="E2ECF4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eaLnBrk="0" latinLnBrk="0" hangingPunct="0">
              <a:spcBef>
                <a:spcPct val="20000"/>
              </a:spcBef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1) 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일반</a:t>
            </a:r>
          </a:p>
          <a:p>
            <a:pPr eaLnBrk="0" latinLnBrk="0" hangingPunct="0">
              <a:spcBef>
                <a:spcPct val="20000"/>
              </a:spcBef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2) UNION</a:t>
            </a:r>
          </a:p>
          <a:p>
            <a:pPr eaLnBrk="0" latinLnBrk="0" hangingPunct="0">
              <a:spcBef>
                <a:spcPct val="20000"/>
              </a:spcBef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3) UNION ALL</a:t>
            </a:r>
          </a:p>
          <a:p>
            <a:pPr eaLnBrk="0" latinLnBrk="0" hangingPunct="0">
              <a:spcBef>
                <a:spcPct val="20000"/>
              </a:spcBef>
            </a:pPr>
            <a:r>
              <a:rPr lang="en-US" altLang="ko-KR" sz="1600">
                <a:latin typeface="HY중고딕" pitchFamily="18" charset="-127"/>
              </a:rPr>
              <a:t>4) INTERCEPT</a:t>
            </a:r>
          </a:p>
          <a:p>
            <a:pPr eaLnBrk="0" latinLnBrk="0" hangingPunct="0">
              <a:spcBef>
                <a:spcPct val="20000"/>
              </a:spcBef>
            </a:pPr>
            <a:r>
              <a:rPr lang="en-US" altLang="ko-KR" sz="1600">
                <a:latin typeface="HY중고딕" pitchFamily="18" charset="-127"/>
              </a:rPr>
              <a:t>5) MINUS</a:t>
            </a:r>
            <a:endParaRPr lang="en-US" altLang="ko-KR" sz="1600">
              <a:latin typeface="HY중고딕" pitchFamily="18" charset="-127"/>
              <a:ea typeface="굴림체" pitchFamily="49" charset="-127"/>
            </a:endParaRPr>
          </a:p>
          <a:p>
            <a:pPr eaLnBrk="0" latinLnBrk="0" hangingPunct="0">
              <a:spcBef>
                <a:spcPct val="20000"/>
              </a:spcBef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eaLnBrk="0" latinLnBrk="0" hangingPunct="0">
              <a:spcBef>
                <a:spcPct val="20000"/>
              </a:spcBef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eaLnBrk="0" latinLnBrk="0" hangingPunct="0">
              <a:spcBef>
                <a:spcPct val="20000"/>
              </a:spcBef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293908" name="Oval 19"/>
          <p:cNvSpPr>
            <a:spLocks noChangeArrowheads="1"/>
          </p:cNvSpPr>
          <p:nvPr/>
        </p:nvSpPr>
        <p:spPr bwMode="auto">
          <a:xfrm>
            <a:off x="9510713" y="8632825"/>
            <a:ext cx="960437" cy="1081088"/>
          </a:xfrm>
          <a:prstGeom prst="ellipse">
            <a:avLst/>
          </a:prstGeom>
          <a:solidFill>
            <a:srgbClr val="E2ECF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293909" name="Oval 34"/>
          <p:cNvSpPr>
            <a:spLocks noChangeArrowheads="1"/>
          </p:cNvSpPr>
          <p:nvPr/>
        </p:nvSpPr>
        <p:spPr bwMode="auto">
          <a:xfrm>
            <a:off x="9526588" y="8731250"/>
            <a:ext cx="360362" cy="862013"/>
          </a:xfrm>
          <a:prstGeom prst="ellipse">
            <a:avLst/>
          </a:prstGeom>
          <a:solidFill>
            <a:srgbClr val="E2ECF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293910" name="Rectangle 35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SET 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집합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214" name="Rectangle 22"/>
          <p:cNvSpPr>
            <a:spLocks noChangeArrowheads="1"/>
          </p:cNvSpPr>
          <p:nvPr/>
        </p:nvSpPr>
        <p:spPr bwMode="blackWhite">
          <a:xfrm>
            <a:off x="1117600" y="1320800"/>
            <a:ext cx="12090400" cy="90011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1.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일반적인 조회</a:t>
            </a:r>
          </a:p>
          <a:p>
            <a:pPr defTabSz="282575">
              <a:lnSpc>
                <a:spcPct val="60000"/>
              </a:lnSpc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 MEMBER.MEM_NAME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MEMBER.MEM_JOB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MEMBER.MEM_MILEAGE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 MEMBER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 MEMBER.MEM_MILEAGE &gt; 4000;</a:t>
            </a:r>
          </a:p>
          <a:p>
            <a:pPr lvl="1"/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 MEM_NAME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MEM_JOB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MEM_MILEAGE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 MEMBER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 MEM_JOB = 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자영업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2. UNION</a:t>
            </a:r>
          </a:p>
          <a:p>
            <a:pPr defTabSz="282575">
              <a:lnSpc>
                <a:spcPct val="6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 MEMBER.MEM_NAME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MEMBER.MEM_JOB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MEMBER.MEM_MILEAGE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 MEMBER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 MEMBER.MEM_MILEAGE &gt; 4000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UNION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 MEM_NAME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MEM_JOB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MEM_MILEAGE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 MEMBER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 MEM_JOB = 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자영업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';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94915" name="Rectangle 24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SET 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집합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72908" y="5976739"/>
            <a:ext cx="5804774" cy="36724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035" name="Rectangle 3"/>
          <p:cNvSpPr>
            <a:spLocks noChangeArrowheads="1"/>
          </p:cNvSpPr>
          <p:nvPr/>
        </p:nvSpPr>
        <p:spPr bwMode="blackWhite">
          <a:xfrm>
            <a:off x="1119188" y="1282700"/>
            <a:ext cx="12091987" cy="52530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3. UNION ALL</a:t>
            </a: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SELECT   MEM_NAME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 MEM_JOB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 MEM_MILEAGE 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FROM     MEMBER 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WHERE    MEM_MILEAGE &gt; 4000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UNION ALL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SELECT   MEM_NAME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 MEM_JOB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 MEM_MILEAGE 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FROM     MEMBER 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WHERE    MEM_JOB = '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자영업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ORDER BY MEM_NAME ASC;</a:t>
            </a:r>
            <a:endParaRPr lang="en-US" altLang="ko-KR" sz="22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95939" name="Rectangle 27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SET 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집합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940060" name="Rectangle 28"/>
          <p:cNvSpPr>
            <a:spLocks noChangeArrowheads="1"/>
          </p:cNvSpPr>
          <p:nvPr/>
        </p:nvSpPr>
        <p:spPr bwMode="blackWhite">
          <a:xfrm>
            <a:off x="1123950" y="6870700"/>
            <a:ext cx="12091988" cy="15922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처음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SELECT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구문에 적용된 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컬럼의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타입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개수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이름이 기준이 된다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CLOB, BLOB, BFILE, VARRAY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타입은 사용불가</a:t>
            </a:r>
            <a:endParaRPr lang="ko-KR" altLang="en-US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ORDER BY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는 마지막에 기술한다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.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0900" y="1512243"/>
            <a:ext cx="5069363" cy="23042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00900" y="4032523"/>
            <a:ext cx="5040560" cy="22560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050" name="Rectangle 2"/>
          <p:cNvSpPr>
            <a:spLocks noChangeArrowheads="1"/>
          </p:cNvSpPr>
          <p:nvPr/>
        </p:nvSpPr>
        <p:spPr bwMode="blackWhite">
          <a:xfrm>
            <a:off x="1119188" y="1282700"/>
            <a:ext cx="12091987" cy="52530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4. INTERSECT</a:t>
            </a: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 MEM_NAME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MEM_JOB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MEM_MILEAGE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 MEMBER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  MEM_MILEAGE &gt; 4000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INTERSECT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 MEM_NAME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MEM_JOB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MEM_MILEAGE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 MEMBER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  MEM_JOB = 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자영업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ORDER BY MEM_NAME ASC;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96963" name="Rectangle 3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SET 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집합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76964" y="1512243"/>
            <a:ext cx="5069363" cy="23042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76964" y="4032523"/>
            <a:ext cx="5040560" cy="22560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76964" y="7920955"/>
            <a:ext cx="5244762" cy="14401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" name="아래쪽 화살표 6"/>
          <p:cNvSpPr/>
          <p:nvPr/>
        </p:nvSpPr>
        <p:spPr bwMode="auto">
          <a:xfrm>
            <a:off x="10081220" y="6408787"/>
            <a:ext cx="648072" cy="1308372"/>
          </a:xfrm>
          <a:prstGeom prst="downArrow">
            <a:avLst/>
          </a:prstGeom>
          <a:solidFill>
            <a:srgbClr val="FF0066"/>
          </a:solidFill>
          <a:ln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3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SET 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집합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1411076" name="Rectangle 4"/>
          <p:cNvSpPr>
            <a:spLocks noChangeArrowheads="1"/>
          </p:cNvSpPr>
          <p:nvPr/>
        </p:nvSpPr>
        <p:spPr bwMode="blackWhite">
          <a:xfrm>
            <a:off x="1119188" y="1282700"/>
            <a:ext cx="12091987" cy="51387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5. MINUS</a:t>
            </a: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 MEM_NAME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MEM_JOB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MEM_MILEAGE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 MEMBER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  MEM_MILEAGE &gt; 4000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MINUS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 MEM_NAME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MEM_JOB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MEM_MILEAGE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 MEMBER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  MEM_JOB = 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자영업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ORDER BY MEM_NAME ASC;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76964" y="1512243"/>
            <a:ext cx="5069363" cy="23042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76964" y="4032523"/>
            <a:ext cx="5040560" cy="22560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아래쪽 화살표 5"/>
          <p:cNvSpPr/>
          <p:nvPr/>
        </p:nvSpPr>
        <p:spPr bwMode="auto">
          <a:xfrm>
            <a:off x="10081220" y="6408787"/>
            <a:ext cx="648072" cy="1308372"/>
          </a:xfrm>
          <a:prstGeom prst="downArrow">
            <a:avLst/>
          </a:prstGeom>
          <a:solidFill>
            <a:srgbClr val="FF0066"/>
          </a:solidFill>
          <a:ln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76964" y="8064971"/>
            <a:ext cx="5092740" cy="14401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220" name="Rectangle 4"/>
          <p:cNvSpPr>
            <a:spLocks noChangeArrowheads="1"/>
          </p:cNvSpPr>
          <p:nvPr/>
        </p:nvSpPr>
        <p:spPr bwMode="blackWhite">
          <a:xfrm>
            <a:off x="1224236" y="1368227"/>
            <a:ext cx="12090400" cy="69596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상품분류테이블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상품테이블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회원테이블의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자료수를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조회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UNION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을 이용하여 조회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'LPROD'          AS "TABLE_ID"</a:t>
            </a:r>
          </a:p>
          <a:p>
            <a:pPr lvl="1"/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상품분류테이블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AS "TABLE_NAME"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COUNT(*)         AS "DATA_COUNT"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LPROD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UNION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'PROD'           AS "TABLE_ID"</a:t>
            </a:r>
          </a:p>
          <a:p>
            <a:pPr lvl="1"/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상품테이블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AS "TABLE_NAME"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COUNT(*)         AS "DATA_COUNT"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PROD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UNION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'MEMBER'         AS "TABLE_ID"</a:t>
            </a:r>
          </a:p>
          <a:p>
            <a:pPr lvl="1"/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회원테이블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AS "TABLE_NAME"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COUNT(*)         AS "DATA_COUNT"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MEMBER;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99011" name="Rectangle 6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SET (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집합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92988" y="8425011"/>
            <a:ext cx="5318991" cy="17281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ChangeArrowheads="1"/>
          </p:cNvSpPr>
          <p:nvPr/>
        </p:nvSpPr>
        <p:spPr bwMode="auto">
          <a:xfrm>
            <a:off x="479425" y="1204913"/>
            <a:ext cx="13374688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40000"/>
              </a:lnSpc>
              <a:buFont typeface="Wingdings" pitchFamily="2" charset="2"/>
              <a:buNone/>
            </a:pPr>
            <a:endParaRPr lang="ko-KR" altLang="ko-KR" b="0">
              <a:latin typeface="HY수평선M" pitchFamily="18" charset="-127"/>
              <a:ea typeface="HY수평선M" pitchFamily="18" charset="-127"/>
            </a:endParaRPr>
          </a:p>
        </p:txBody>
      </p:sp>
      <p:pic>
        <p:nvPicPr>
          <p:cNvPr id="3277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5863" y="3052763"/>
            <a:ext cx="12026900" cy="37401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44" name="Rectangle 4"/>
          <p:cNvSpPr>
            <a:spLocks noChangeArrowheads="1"/>
          </p:cNvSpPr>
          <p:nvPr/>
        </p:nvSpPr>
        <p:spPr bwMode="blackWhite">
          <a:xfrm>
            <a:off x="1119188" y="2395538"/>
            <a:ext cx="12472987" cy="72009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장바구니 테이블에서 </a:t>
            </a:r>
          </a:p>
          <a:p>
            <a:pPr defTabSz="282575">
              <a:buFont typeface="Wingdings" pitchFamily="2" charset="2"/>
              <a:buNone/>
              <a:defRPr/>
            </a:pP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A)2005년도 4월에 </a:t>
            </a:r>
            <a:r>
              <a:rPr lang="en-US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판매된</a:t>
            </a:r>
            <a:r>
              <a:rPr lang="en-US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상품과</a:t>
            </a:r>
            <a:endParaRPr lang="en-US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DISTINCT C.CART_PROD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판매상품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P.PROD_NAME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CART C, PROD P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C.CART_PROD = P.PROD_ID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 SUBSTR(C.CART_NO,1,8) BETWEEN '20050401' AND '20050430';</a:t>
            </a:r>
          </a:p>
          <a:p>
            <a:endParaRPr lang="en-US" altLang="en-US" sz="2000" b="0" smtClean="0">
              <a:latin typeface="굴림체" pitchFamily="49" charset="-127"/>
              <a:ea typeface="굴림체" pitchFamily="49" charset="-127"/>
            </a:endParaRPr>
          </a:p>
          <a:p>
            <a:endParaRPr lang="en-US" altLang="en-US" sz="20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B)2005년도 6월에 </a:t>
            </a:r>
            <a:r>
              <a:rPr lang="en-US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판매된</a:t>
            </a:r>
            <a:r>
              <a:rPr lang="en-US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중,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DISTINCT C.CART_PROD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판매상품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P.PROD_NAME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CART C, PROD P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C.CART_PROD = P.PROD_ID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 C.CART_NO LIKE '200506%';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00035" name="Rectangle 5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EXISTS</a:t>
            </a:r>
          </a:p>
        </p:txBody>
      </p:sp>
      <p:sp>
        <p:nvSpPr>
          <p:cNvPr id="1034246" name="Rectangle 6"/>
          <p:cNvSpPr>
            <a:spLocks noChangeArrowheads="1"/>
          </p:cNvSpPr>
          <p:nvPr/>
        </p:nvSpPr>
        <p:spPr bwMode="blackWhite">
          <a:xfrm>
            <a:off x="1123950" y="1317625"/>
            <a:ext cx="12463463" cy="9080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EXISTS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연산자를 통하여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SET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연산자의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INTERSECT, MINUS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구현함</a:t>
            </a: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93188" y="4951990"/>
            <a:ext cx="3672408" cy="44811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266" name="Rectangle 2"/>
          <p:cNvSpPr>
            <a:spLocks noChangeArrowheads="1"/>
          </p:cNvSpPr>
          <p:nvPr/>
        </p:nvSpPr>
        <p:spPr bwMode="blackWhite">
          <a:xfrm>
            <a:off x="1119188" y="1204913"/>
            <a:ext cx="12472987" cy="91868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marL="342900" indent="-342900" defTabSz="282575">
              <a:buFont typeface="Wingdings" pitchFamily="2" charset="2"/>
              <a:buAutoNum type="arabicParenR"/>
              <a:defRPr/>
            </a:pPr>
            <a:r>
              <a:rPr lang="en-US" altLang="ko-KR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A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),B)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모두에 해당되는 상품 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( EXIST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를 이용 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INTERSECT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구현 </a:t>
            </a:r>
            <a:r>
              <a:rPr lang="en-US" altLang="ko-KR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)</a:t>
            </a:r>
          </a:p>
          <a:p>
            <a:pPr marL="342900" indent="-342900" defTabSz="282575">
              <a:defRPr/>
            </a:pPr>
            <a:r>
              <a:rPr lang="en-US" altLang="ko-KR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b="0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--</a:t>
            </a:r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P302### </a:t>
            </a:r>
            <a:r>
              <a:rPr lang="ko-KR" altLang="en-US" b="0" smtClean="0">
                <a:latin typeface="굴림체" pitchFamily="49" charset="-127"/>
                <a:ea typeface="굴림체" pitchFamily="49" charset="-127"/>
              </a:rPr>
              <a:t>중에서 </a:t>
            </a:r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P302000012 </a:t>
            </a:r>
            <a:r>
              <a:rPr lang="ko-KR" altLang="en-US" b="0" smtClean="0">
                <a:latin typeface="굴림체" pitchFamily="49" charset="-127"/>
                <a:ea typeface="굴림체" pitchFamily="49" charset="-127"/>
              </a:rPr>
              <a:t>여성 향수가 앞쪽 테이블에 없음</a:t>
            </a:r>
            <a:endParaRPr lang="en-US" altLang="ko-KR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DISTINCT C.CART_PROD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판매상품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P.PROD_NAME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CART C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PROD P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C.CART_PROD = P.PROD_ID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 SUBSTR(C.CART_NO,1,8) BETWEEN '20050401' AND '20050430'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 EXISTS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(SELECT DISTINCT CART_PROD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FROM   CART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WHERE  CART.CART_PROD = C.CART_PROD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AND    CART.CART_NO LIKE '200506%');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2) A)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에는 있고  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B)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에는 없는 상품 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( EXIST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를 이용 </a:t>
            </a: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MINUS</a:t>
            </a:r>
            <a:r>
              <a:rPr lang="ko-KR" altLang="en-US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구현 </a:t>
            </a:r>
            <a:r>
              <a:rPr lang="en-US" altLang="ko-KR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--P302### </a:t>
            </a:r>
            <a:r>
              <a:rPr lang="ko-KR" altLang="en-US" b="0" smtClean="0">
                <a:latin typeface="굴림체" pitchFamily="49" charset="-127"/>
                <a:ea typeface="굴림체" pitchFamily="49" charset="-127"/>
              </a:rPr>
              <a:t>데이터는 모두 </a:t>
            </a:r>
            <a:r>
              <a:rPr lang="ko-KR" altLang="en-US" b="0" err="1" smtClean="0">
                <a:latin typeface="굴림체" pitchFamily="49" charset="-127"/>
                <a:ea typeface="굴림체" pitchFamily="49" charset="-127"/>
              </a:rPr>
              <a:t>차집합</a:t>
            </a:r>
            <a:r>
              <a:rPr lang="ko-KR" altLang="en-US" b="0" smtClean="0">
                <a:latin typeface="굴림체" pitchFamily="49" charset="-127"/>
                <a:ea typeface="굴림체" pitchFamily="49" charset="-127"/>
              </a:rPr>
              <a:t> 처리</a:t>
            </a:r>
            <a:endParaRPr lang="en-US" altLang="ko-KR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DISTINCT C.CART_PROD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판매상품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P.PROD_NAME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CART C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PROD P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C.CART_PROD = P.PROD_ID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 SUBSTR(C.CART_NO,1,8) BETWEEN '20050401' AND '20050430'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 NOT EXISTS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(SELECT DISTINCT CART_PROD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FROM   CART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WHERE  CART.CART_PROD = C.CART_PROD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AND    CART.CART_NO LIKE '200506%');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01059" name="Rectangle 3"/>
          <p:cNvSpPr>
            <a:spLocks noChangeArrowheads="1"/>
          </p:cNvSpPr>
          <p:nvPr/>
        </p:nvSpPr>
        <p:spPr bwMode="blackWhite">
          <a:xfrm>
            <a:off x="1119188" y="569913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EXISTS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93188" y="1944291"/>
            <a:ext cx="3462826" cy="38164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915" name="Rectangle 3"/>
          <p:cNvSpPr>
            <a:spLocks noChangeArrowheads="1"/>
          </p:cNvSpPr>
          <p:nvPr/>
        </p:nvSpPr>
        <p:spPr bwMode="blackWhite">
          <a:xfrm>
            <a:off x="1117600" y="1282700"/>
            <a:ext cx="12471400" cy="86788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3) B)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에는 있고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A)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에는 없는 상품을 상품 조회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( EXIST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를 이용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MINUS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구현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DISTINCT C.CART_PROD 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판매상품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P.PROD_NAME 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상품명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CART C, PROD P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C.CART_PROD = P.PROD_ID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 C.CART_NO LIKE '200506%'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NOT EXISTS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(SELECT DISTINCT CART_PROD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FROM   CART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WHERE  CART.CART_PROD = C.CART_PROD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AND    SUBSTR(CART.CART_NO,1, 6) = '200504');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02083" name="Rectangle 15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EXISTS</a:t>
            </a: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73108" y="3960515"/>
            <a:ext cx="4392488" cy="42576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316" name="Rectangle 4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00150"/>
            <a:ext cx="12472987" cy="91217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 구매금액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천만 </a:t>
            </a: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이상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우수고객으로 지정하여 </a:t>
            </a: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검색하시오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회원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ID,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'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우수고객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’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03107" name="Rectangle 5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EXISTS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52828" y="5112643"/>
            <a:ext cx="6994222" cy="50783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SELECT   TBL1.MEM_ID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,   TBL1.MEM_NAME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,   TBL1.RESULT</a:t>
            </a:r>
          </a:p>
          <a:p>
            <a:r>
              <a:rPr lang="ko-KR" altLang="en-US" b="0" smtClean="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 b="0" smtClean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b="0" smtClean="0">
                <a:latin typeface="굴림체" pitchFamily="49" charset="-127"/>
                <a:ea typeface="굴림체" pitchFamily="49" charset="-127"/>
              </a:rPr>
              <a:t>우수고객</a:t>
            </a:r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FROM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(</a:t>
            </a:r>
            <a:endParaRPr lang="ko-KR" altLang="en-US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SELECT   MEMBER.MEM_ID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  ,   MEMBER.MEM_NAME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  ,   sum(CART.CART_QTY * PROD.PROD_SALE) AS RESULT 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FROM     CART, PROD, MEMBER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WHERE    CART.CART_MEMBER = MEMBER.MEM_ID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AND      CART.CART_PROD = PROD.PROD_ID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AND      </a:t>
            </a:r>
            <a:r>
              <a:rPr lang="en-US" altLang="ko-KR" b="0" err="1" smtClean="0">
                <a:latin typeface="굴림체" pitchFamily="49" charset="-127"/>
                <a:ea typeface="굴림체" pitchFamily="49" charset="-127"/>
              </a:rPr>
              <a:t>CART.cart_no</a:t>
            </a:r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like '2005%'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</a:t>
            </a:r>
            <a:r>
              <a:rPr lang="en-US" altLang="ko-KR" b="0" i="1" smtClean="0">
                <a:latin typeface="굴림체" pitchFamily="49" charset="-127"/>
                <a:ea typeface="굴림체" pitchFamily="49" charset="-127"/>
              </a:rPr>
              <a:t>--AND      RESULT &gt; 20000000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GROUP BY MEMBER.MEM_ID, MEMBER.MEM_NAME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ORDER BY RESULT DESC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) TBL1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WHERE TBL1.RESULT &gt; 20000000;</a:t>
            </a:r>
            <a:endParaRPr lang="ko-KR" altLang="en-US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4156" y="2880395"/>
            <a:ext cx="5955476" cy="397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SELECT MEM_ID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, MEM_NAME</a:t>
            </a:r>
          </a:p>
          <a:p>
            <a:r>
              <a:rPr lang="ko-KR" altLang="en-US" b="0" smtClean="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b="0" smtClean="0">
                <a:latin typeface="굴림체" pitchFamily="49" charset="-127"/>
                <a:ea typeface="굴림체" pitchFamily="49" charset="-127"/>
              </a:rPr>
              <a:t>우수고객</a:t>
            </a:r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FROM   MEMBER 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WHERE  EXISTS 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(</a:t>
            </a:r>
            <a:endParaRPr lang="ko-KR" altLang="en-US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SELECT SUM(CART.CART_QTY * PROD.PROD_SALE)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FROM   CART, PROD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WHERE  CART.CART_PROD   = PROD.PROD_ID 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AND    CART.CART_MEMBER = MEMBER.MEM_ID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AND    CART.CART_NO like '2005%'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HAVING SUM(CART.CART_QTY * PROD.PROD_SALE) 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		&gt; 20000000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);</a:t>
            </a:r>
            <a:endParaRPr lang="ko-KR" altLang="en-US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52828" y="1872283"/>
            <a:ext cx="6994222" cy="28623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SELECT   MEMBER.MEM_ID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  ,   MEMBER.MEM_NAME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  ,   sum(CART.CART_QTY * PROD.PROD_SALE) AS RESULT 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FROM     CART, PROD, MEMBER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WHERE    CART.CART_MEMBER = MEMBER.MEM_ID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AND      CART.CART_PROD = PROD.PROD_ID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AND      </a:t>
            </a:r>
            <a:r>
              <a:rPr lang="en-US" altLang="ko-KR" b="0" err="1" smtClean="0">
                <a:latin typeface="굴림체" pitchFamily="49" charset="-127"/>
                <a:ea typeface="굴림체" pitchFamily="49" charset="-127"/>
              </a:rPr>
              <a:t>CART.cart_no</a:t>
            </a:r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like '2005%'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GROUP BY MEMBER.MEM_ID, MEMBER.MEM_NAME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HAVING   sum(CART.CART_QTY * PROD.PROD_SALE) &gt; 20000000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ORDER BY RESULT DESC</a:t>
            </a:r>
            <a:endParaRPr lang="ko-KR" altLang="en-US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387" name="Rectangle 3"/>
          <p:cNvSpPr>
            <a:spLocks noChangeArrowheads="1"/>
          </p:cNvSpPr>
          <p:nvPr/>
        </p:nvSpPr>
        <p:spPr bwMode="blackWhite">
          <a:xfrm>
            <a:off x="1119188" y="1330325"/>
            <a:ext cx="12091987" cy="78136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2005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년도 상품의 매입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.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매출현황을 조회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(UNION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문 사용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) 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* </a:t>
            </a:r>
            <a:r>
              <a:rPr lang="ko-KR" altLang="en-US" sz="2000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상단</a:t>
            </a:r>
            <a:r>
              <a:rPr lang="en-US" altLang="ko-KR" sz="2000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하단의 필드개수</a:t>
            </a:r>
            <a:r>
              <a:rPr lang="en-US" altLang="ko-KR" sz="2000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/</a:t>
            </a:r>
            <a:r>
              <a:rPr lang="ko-KR" altLang="en-US" sz="2000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이름</a:t>
            </a:r>
            <a:r>
              <a:rPr lang="en-US" altLang="ko-KR" sz="2000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/</a:t>
            </a:r>
            <a:r>
              <a:rPr lang="ko-KR" altLang="en-US" sz="2000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데이터 유형이 동일해야 함</a:t>
            </a: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 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일자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상품명 순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TO_CHAR(BUY_DATE,'YYYY/MM/DD')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일자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PROD.PROD_NAME       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BUYPROD.BUY_QTY      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수량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매입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                     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구분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BUYPROD, 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BUY_PROD  = PROD_ID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  BUY_DATE BETWEEN '2005-01-01' AND '2005-12-31'</a:t>
            </a:r>
            <a:r>
              <a:rPr lang="en-US" altLang="ko-KR" sz="2000" b="0" u="sng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lvl="1"/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UNION</a:t>
            </a:r>
          </a:p>
          <a:p>
            <a:pPr lvl="1"/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 TO_CHAR(TO_DATE(SUBSTR(CART_NO,1,8),'YYYYMMDD'),'YYYY/MM/DD')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일자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PROD_NAME                                           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CART_QTY                                            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수량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매출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                                                    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구분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 CART, 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 CART_PROD  = PROD_ID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   CART_NO LIKE '2005%'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ORDER BY 1, 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;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04131" name="Rectangle 5"/>
          <p:cNvSpPr>
            <a:spLocks noChangeArrowheads="1"/>
          </p:cNvSpPr>
          <p:nvPr/>
        </p:nvSpPr>
        <p:spPr bwMode="blackWhite">
          <a:xfrm>
            <a:off x="1119188" y="600075"/>
            <a:ext cx="6427787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JOIN ORDER BY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INSERT</a:t>
            </a:r>
          </a:p>
        </p:txBody>
      </p:sp>
      <p:sp>
        <p:nvSpPr>
          <p:cNvPr id="641031" name="Rectangle 7"/>
          <p:cNvSpPr>
            <a:spLocks noChangeArrowheads="1"/>
          </p:cNvSpPr>
          <p:nvPr/>
        </p:nvSpPr>
        <p:spPr bwMode="blackWhite">
          <a:xfrm>
            <a:off x="1119188" y="1200150"/>
            <a:ext cx="12091987" cy="19208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1)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프로그램을 통한 입력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2)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데이터베이스에서 제공하는 함수를 사용하여 입력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3)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데이터베이스에 이미 존재하는 자료를 활용하여 입력 </a:t>
            </a:r>
            <a:endParaRPr lang="ko-KR" altLang="en-US" sz="20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641032" name="Rectangle 8"/>
          <p:cNvSpPr>
            <a:spLocks noChangeArrowheads="1"/>
          </p:cNvSpPr>
          <p:nvPr/>
        </p:nvSpPr>
        <p:spPr bwMode="blackWhite">
          <a:xfrm>
            <a:off x="1080220" y="3240435"/>
            <a:ext cx="12091987" cy="70818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CREATE TABLE  REMAIN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REMAIN_YEAR      CHAR(04)      NOT NULL,  </a:t>
            </a:r>
            <a:r>
              <a:rPr lang="en-US" altLang="ko-KR" sz="2400" b="0" i="1" smtClean="0">
                <a:latin typeface="굴림체" pitchFamily="49" charset="-127"/>
                <a:ea typeface="굴림체" pitchFamily="49" charset="-127"/>
              </a:rPr>
              <a:t>-- </a:t>
            </a:r>
            <a:r>
              <a:rPr lang="ko-KR" altLang="en-US" sz="2400" b="0" i="1" smtClean="0">
                <a:latin typeface="굴림체" pitchFamily="49" charset="-127"/>
                <a:ea typeface="굴림체" pitchFamily="49" charset="-127"/>
              </a:rPr>
              <a:t>해당 년도  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REMAIN_PROD      VARCHAR2(10)  NOT NULL,  </a:t>
            </a:r>
            <a:r>
              <a:rPr lang="en-US" altLang="ko-KR" sz="2400" b="0" i="1" smtClean="0">
                <a:latin typeface="굴림체" pitchFamily="49" charset="-127"/>
                <a:ea typeface="굴림체" pitchFamily="49" charset="-127"/>
              </a:rPr>
              <a:t>-- </a:t>
            </a:r>
            <a:r>
              <a:rPr lang="ko-KR" altLang="en-US" sz="2400" b="0" i="1" smtClean="0">
                <a:latin typeface="굴림체" pitchFamily="49" charset="-127"/>
                <a:ea typeface="굴림체" pitchFamily="49" charset="-127"/>
              </a:rPr>
              <a:t>상품 코드</a:t>
            </a:r>
            <a:r>
              <a:rPr lang="ko-KR" altLang="en-US" sz="2400" b="0" i="1" u="sng" smtClean="0">
                <a:latin typeface="굴림체" pitchFamily="49" charset="-127"/>
                <a:ea typeface="굴림체" pitchFamily="49" charset="-127"/>
              </a:rPr>
              <a:t>  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REMAIN_J_00      NUMBER(5),               </a:t>
            </a:r>
            <a:r>
              <a:rPr lang="en-US" altLang="ko-KR" sz="2400" b="0" i="1" smtClean="0">
                <a:latin typeface="굴림체" pitchFamily="49" charset="-127"/>
                <a:ea typeface="굴림체" pitchFamily="49" charset="-127"/>
              </a:rPr>
              <a:t>-- </a:t>
            </a:r>
            <a:r>
              <a:rPr lang="ko-KR" altLang="en-US" sz="2400" b="0" i="1" smtClean="0">
                <a:latin typeface="굴림체" pitchFamily="49" charset="-127"/>
                <a:ea typeface="굴림체" pitchFamily="49" charset="-127"/>
              </a:rPr>
              <a:t>전년 재고  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REMAIN_I         NUMBER(5),               </a:t>
            </a:r>
            <a:r>
              <a:rPr lang="en-US" altLang="ko-KR" sz="2400" b="0" i="1" smtClean="0">
                <a:latin typeface="굴림체" pitchFamily="49" charset="-127"/>
                <a:ea typeface="굴림체" pitchFamily="49" charset="-127"/>
              </a:rPr>
              <a:t>-- </a:t>
            </a:r>
            <a:r>
              <a:rPr lang="ko-KR" altLang="en-US" sz="2400" b="0" i="1" smtClean="0">
                <a:latin typeface="굴림체" pitchFamily="49" charset="-127"/>
                <a:ea typeface="굴림체" pitchFamily="49" charset="-127"/>
              </a:rPr>
              <a:t>입고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REMAIN_O         NUMBER(5),               </a:t>
            </a:r>
            <a:r>
              <a:rPr lang="en-US" altLang="ko-KR" sz="2400" b="0" i="1" smtClean="0">
                <a:latin typeface="굴림체" pitchFamily="49" charset="-127"/>
                <a:ea typeface="굴림체" pitchFamily="49" charset="-127"/>
              </a:rPr>
              <a:t>-- </a:t>
            </a:r>
            <a:r>
              <a:rPr lang="ko-KR" altLang="en-US" sz="2400" b="0" i="1" smtClean="0">
                <a:latin typeface="굴림체" pitchFamily="49" charset="-127"/>
                <a:ea typeface="굴림체" pitchFamily="49" charset="-127"/>
              </a:rPr>
              <a:t>출고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REMAIN_J_99      NUMBER(5),               </a:t>
            </a:r>
            <a:r>
              <a:rPr lang="en-US" altLang="ko-KR" sz="2400" b="0" i="1" smtClean="0">
                <a:latin typeface="굴림체" pitchFamily="49" charset="-127"/>
                <a:ea typeface="굴림체" pitchFamily="49" charset="-127"/>
              </a:rPr>
              <a:t>-- </a:t>
            </a:r>
            <a:r>
              <a:rPr lang="ko-KR" altLang="en-US" sz="2400" b="0" i="1" smtClean="0">
                <a:latin typeface="굴림체" pitchFamily="49" charset="-127"/>
                <a:ea typeface="굴림체" pitchFamily="49" charset="-127"/>
              </a:rPr>
              <a:t>현재고 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REMAIN_DATE      DATE,                    </a:t>
            </a:r>
            <a:r>
              <a:rPr lang="en-US" altLang="ko-KR" sz="2400" b="0" i="1" smtClean="0">
                <a:latin typeface="굴림체" pitchFamily="49" charset="-127"/>
                <a:ea typeface="굴림체" pitchFamily="49" charset="-127"/>
              </a:rPr>
              <a:t>-- </a:t>
            </a:r>
            <a:r>
              <a:rPr lang="ko-KR" altLang="en-US" sz="2400" b="0" i="1" smtClean="0">
                <a:latin typeface="굴림체" pitchFamily="49" charset="-127"/>
                <a:ea typeface="굴림체" pitchFamily="49" charset="-127"/>
              </a:rPr>
              <a:t>처리일자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CONSTRAINT PK_REMAIN      PRIMARY KEY(REMAIN_YEAR, REMAIN_PROD),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CONSTRAINT FR_REMAIN_PROD FOREIGN KEY(REMAIN_PROD)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                      REFERENCES PROD(PROD_ID)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);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531" name="Rectangle 3"/>
          <p:cNvSpPr>
            <a:spLocks noChangeArrowheads="1"/>
          </p:cNvSpPr>
          <p:nvPr/>
        </p:nvSpPr>
        <p:spPr bwMode="blackWhite">
          <a:xfrm>
            <a:off x="1117600" y="1800225"/>
            <a:ext cx="12090400" cy="14398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테이블의 전체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컬럼에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한 건의 자료를 입력하는 것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단순하게 자료를 추가할 때 자주 사용</a:t>
            </a:r>
            <a:endParaRPr lang="ko-KR" altLang="en-US" sz="20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046532" name="Rectangle 4"/>
          <p:cNvSpPr>
            <a:spLocks noChangeArrowheads="1"/>
          </p:cNvSpPr>
          <p:nvPr/>
        </p:nvSpPr>
        <p:spPr bwMode="blackWhite">
          <a:xfrm>
            <a:off x="1119188" y="3340100"/>
            <a:ext cx="12091987" cy="62611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수불테이블 자료추가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: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값을 지정하는 순서는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순서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                   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각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 자료형식에 맞추어 지정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Table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전체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컬럼에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값을 입력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INSERT INTO REMAIN </a:t>
            </a:r>
          </a:p>
          <a:p>
            <a:r>
              <a:rPr lang="fr-FR" altLang="ko-KR" sz="2200" b="0" smtClean="0">
                <a:latin typeface="굴림체" pitchFamily="49" charset="-127"/>
                <a:ea typeface="굴림체" pitchFamily="49" charset="-127"/>
              </a:rPr>
              <a:t>VALUES('2003','P101000001',20,10,12,18,'2004-01-01');</a:t>
            </a:r>
          </a:p>
          <a:p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상기 방법보다는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명을 기술하여 입력하는 방법 권장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INSERT INTO remain(remain_year,remain_prod,remain_j_00,remain_i,remain_o,remain_j_99,remain_date)</a:t>
            </a:r>
          </a:p>
          <a:p>
            <a:r>
              <a:rPr lang="fr-FR" altLang="ko-KR" sz="2200" b="0" smtClean="0">
                <a:latin typeface="굴림체" pitchFamily="49" charset="-127"/>
                <a:ea typeface="굴림체" pitchFamily="49" charset="-127"/>
              </a:rPr>
              <a:t>VALUES ('2003','P101000002',11,7,6,12,'2004-01-02');</a:t>
            </a:r>
            <a:endParaRPr lang="en-US" altLang="ko-KR" sz="22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06180" name="Rectangle 5"/>
          <p:cNvSpPr>
            <a:spLocks noChangeArrowheads="1"/>
          </p:cNvSpPr>
          <p:nvPr/>
        </p:nvSpPr>
        <p:spPr bwMode="auto">
          <a:xfrm>
            <a:off x="1147763" y="1674813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06181" name="AutoShape 6"/>
          <p:cNvSpPr>
            <a:spLocks noChangeArrowheads="1"/>
          </p:cNvSpPr>
          <p:nvPr/>
        </p:nvSpPr>
        <p:spPr bwMode="auto">
          <a:xfrm>
            <a:off x="1147763" y="1200150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1.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단순 데이터 입력</a:t>
            </a:r>
          </a:p>
        </p:txBody>
      </p:sp>
      <p:sp>
        <p:nvSpPr>
          <p:cNvPr id="306182" name="Rectangle 9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INSERT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051" name="Rectangle 3"/>
          <p:cNvSpPr>
            <a:spLocks noChangeArrowheads="1"/>
          </p:cNvSpPr>
          <p:nvPr/>
        </p:nvSpPr>
        <p:spPr bwMode="blackWhite">
          <a:xfrm>
            <a:off x="1119188" y="1330325"/>
            <a:ext cx="12091987" cy="17907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INSERT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문의 가장 기본적인 방법으로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건씩 의 자료가 입력</a:t>
            </a:r>
          </a:p>
          <a:p>
            <a:pPr defTabSz="282575">
              <a:lnSpc>
                <a:spcPct val="12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테이블의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NOT NULL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과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UNIQUE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컬럼은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반드시 자료를 넣어</a:t>
            </a:r>
          </a:p>
          <a:p>
            <a:pPr defTabSz="282575">
              <a:lnSpc>
                <a:spcPct val="12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주어야 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  <p:sp>
        <p:nvSpPr>
          <p:cNvPr id="642052" name="Rectangle 4"/>
          <p:cNvSpPr>
            <a:spLocks noChangeArrowheads="1"/>
          </p:cNvSpPr>
          <p:nvPr/>
        </p:nvSpPr>
        <p:spPr bwMode="blackWhite">
          <a:xfrm>
            <a:off x="1119188" y="4800600"/>
            <a:ext cx="12091987" cy="45608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수불 테이블  특정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지정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INSERT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해당년도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2003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년  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상품코드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P102000007 (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대우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VTR 6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헤드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입고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10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>
              <a:buFont typeface="Wingdings" pitchFamily="2" charset="2"/>
              <a:buChar char="l"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smtClean="0"/>
              <a:t>INSERT INTO REMAIN (REMAIN_YEAR, REMAIN_PROD, REMAIN_I)</a:t>
            </a:r>
          </a:p>
          <a:p>
            <a:r>
              <a:rPr lang="en-US" altLang="ko-KR" sz="2000" smtClean="0"/>
              <a:t>VALUES('2003', 'P102000007', 10);</a:t>
            </a:r>
          </a:p>
          <a:p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smtClean="0"/>
              <a:t>SELECT * FROM REMAIN;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642053" name="Rectangle 5"/>
          <p:cNvSpPr>
            <a:spLocks noChangeArrowheads="1"/>
          </p:cNvSpPr>
          <p:nvPr/>
        </p:nvSpPr>
        <p:spPr bwMode="blackWhite">
          <a:xfrm>
            <a:off x="1119188" y="3840163"/>
            <a:ext cx="12091987" cy="8397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데이터를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입력하고자하는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을 선택하여 입력</a:t>
            </a:r>
            <a:endParaRPr lang="ko-KR" altLang="en-US" sz="20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07205" name="Rectangle 6"/>
          <p:cNvSpPr>
            <a:spLocks noChangeArrowheads="1"/>
          </p:cNvSpPr>
          <p:nvPr/>
        </p:nvSpPr>
        <p:spPr bwMode="auto">
          <a:xfrm>
            <a:off x="1149350" y="3760788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07206" name="AutoShape 7"/>
          <p:cNvSpPr>
            <a:spLocks noChangeArrowheads="1"/>
          </p:cNvSpPr>
          <p:nvPr/>
        </p:nvSpPr>
        <p:spPr bwMode="auto">
          <a:xfrm>
            <a:off x="1149350" y="3278188"/>
            <a:ext cx="7332663" cy="566737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2.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특정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에 데이터 입력</a:t>
            </a:r>
          </a:p>
        </p:txBody>
      </p:sp>
      <p:sp>
        <p:nvSpPr>
          <p:cNvPr id="307207" name="Rectangle 1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INSERT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560" name="Rectangle 8"/>
          <p:cNvSpPr>
            <a:spLocks noChangeArrowheads="1"/>
          </p:cNvSpPr>
          <p:nvPr/>
        </p:nvSpPr>
        <p:spPr bwMode="blackWhite">
          <a:xfrm>
            <a:off x="1119188" y="1844675"/>
            <a:ext cx="12091987" cy="84772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값에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Null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값을 지정하는 방법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Insert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문장의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 List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 생략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Insert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문장의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Value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절에서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Null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또는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빈공백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('')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으로 지정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수불 테이블  특정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NULL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값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INSERT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INSERT INTO REMAIN(REMAIN_YEAR, REMAIN_PROD, remain_j_00,REMAIN_I, REMAIN_J_99, REMAIN_DATE)</a:t>
            </a:r>
          </a:p>
          <a:p>
            <a:r>
              <a:rPr lang="fr-FR" altLang="ko-KR" sz="2000" b="0" smtClean="0">
                <a:latin typeface="굴림체" pitchFamily="49" charset="-127"/>
                <a:ea typeface="굴림체" pitchFamily="49" charset="-127"/>
              </a:rPr>
              <a:t>VALUES('2003', 'P102000001', 31, 21, 41, '2003-12-31');</a:t>
            </a:r>
          </a:p>
          <a:p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INSERT INTO REMAIN(REMAIN_YEAR,REMAIN_PROD,remain_j_00,REMAIN_I,remain_o,REMAIN_J_99,REMAIN_DATE)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VALUES('2003', 'P102000002', 31, 21, NULL, 41, '2003-12-31');</a:t>
            </a:r>
          </a:p>
          <a:p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INSERT INTO REMAIN(REMAIN_YEAR,REMAIN_PROD,remain_j_00,REMAIN_I,remain_o,REMAIN_J_99,REMAIN_DATE)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VALUES('2003', 'P102000003', 31, 21, 11, 41, SYSDATE);</a:t>
            </a:r>
            <a:endParaRPr lang="en-US" altLang="ko-KR" sz="20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08227" name="Rectangle 9"/>
          <p:cNvSpPr>
            <a:spLocks noChangeArrowheads="1"/>
          </p:cNvSpPr>
          <p:nvPr/>
        </p:nvSpPr>
        <p:spPr bwMode="auto">
          <a:xfrm>
            <a:off x="1149350" y="1697038"/>
            <a:ext cx="12001500" cy="80962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08228" name="AutoShape 10"/>
          <p:cNvSpPr>
            <a:spLocks noChangeArrowheads="1"/>
          </p:cNvSpPr>
          <p:nvPr/>
        </p:nvSpPr>
        <p:spPr bwMode="auto">
          <a:xfrm>
            <a:off x="1149350" y="1200150"/>
            <a:ext cx="7332663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3.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특수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Value, Null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값 입력</a:t>
            </a:r>
          </a:p>
        </p:txBody>
      </p:sp>
      <p:sp>
        <p:nvSpPr>
          <p:cNvPr id="308229" name="Rectangle 11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INSERT</a:t>
            </a:r>
          </a:p>
        </p:txBody>
      </p:sp>
      <p:sp>
        <p:nvSpPr>
          <p:cNvPr id="6" name="직사각형 5"/>
          <p:cNvSpPr/>
          <p:nvPr/>
        </p:nvSpPr>
        <p:spPr bwMode="auto">
          <a:xfrm>
            <a:off x="8785076" y="2088307"/>
            <a:ext cx="3816424" cy="136815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400" i="0" u="none" strike="noStrike" cap="none" normalizeH="0" baseline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sysdate</a:t>
            </a:r>
            <a:r>
              <a:rPr kumimoji="1" lang="en-US" altLang="ko-KR" sz="2400" i="0" u="none" strike="noStrike" cap="none" normalizeH="0" smtClean="0">
                <a:ln>
                  <a:noFill/>
                </a:ln>
                <a:solidFill>
                  <a:schemeClr val="tx1"/>
                </a:solidFill>
                <a:effectLst/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2400" i="0" u="none" strike="noStrike" cap="none" normalizeH="0" smtClean="0">
              <a:ln>
                <a:noFill/>
              </a:ln>
              <a:solidFill>
                <a:schemeClr val="tx1"/>
              </a:solidFill>
              <a:effectLst/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smtClean="0">
                <a:latin typeface="굴림체" pitchFamily="49" charset="-127"/>
                <a:ea typeface="굴림체" pitchFamily="49" charset="-127"/>
              </a:rPr>
              <a:t>2014/03/18 </a:t>
            </a:r>
            <a:r>
              <a:rPr lang="ko-KR" altLang="en-US" sz="2400" smtClean="0">
                <a:latin typeface="굴림체" pitchFamily="49" charset="-127"/>
                <a:ea typeface="굴림체" pitchFamily="49" charset="-127"/>
              </a:rPr>
              <a:t>오후 </a:t>
            </a:r>
            <a:r>
              <a:rPr lang="en-US" altLang="ko-KR" sz="2400" smtClean="0">
                <a:latin typeface="굴림체" pitchFamily="49" charset="-127"/>
                <a:ea typeface="굴림체" pitchFamily="49" charset="-127"/>
              </a:rPr>
              <a:t>1:07:20</a:t>
            </a:r>
            <a:endParaRPr kumimoji="1" lang="ko-KR" altLang="en-US" sz="240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074" name="Rectangle 2"/>
          <p:cNvSpPr>
            <a:spLocks noChangeArrowheads="1"/>
          </p:cNvSpPr>
          <p:nvPr/>
        </p:nvSpPr>
        <p:spPr bwMode="blackWhite">
          <a:xfrm>
            <a:off x="1119188" y="2039938"/>
            <a:ext cx="12091987" cy="82819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모든 상품에 대한 재고 수불 파일 생성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( 2003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재고 수불 마감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해당년도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2004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년    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상품코드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전 상품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기초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전년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재고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상품코드의 우측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2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자리를 숫자로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Conversion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하여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                      처리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원칙은 전년도말 재고가 되어야 함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입고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10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으로 일괄 처리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출고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7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으로 일괄 처리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현재고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전년재고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+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입고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출고</a:t>
            </a:r>
          </a:p>
          <a:p>
            <a:pPr defTabSz="282575">
              <a:lnSpc>
                <a:spcPct val="60000"/>
              </a:lnSpc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INSERT INTO remain (</a:t>
            </a:r>
            <a:r>
              <a:rPr lang="en-US" altLang="ko-KR" sz="2000" b="0" err="1">
                <a:latin typeface="굴림체" pitchFamily="49" charset="-127"/>
                <a:ea typeface="굴림체" pitchFamily="49" charset="-127"/>
              </a:rPr>
              <a:t>remain_year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2000" b="0" err="1">
                <a:latin typeface="굴림체" pitchFamily="49" charset="-127"/>
                <a:ea typeface="굴림체" pitchFamily="49" charset="-127"/>
              </a:rPr>
              <a:t>remain_prod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remain_j_00,remain_i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2000" b="0" err="1">
                <a:latin typeface="굴림체" pitchFamily="49" charset="-127"/>
                <a:ea typeface="굴림체" pitchFamily="49" charset="-127"/>
              </a:rPr>
              <a:t>remain_o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, remain_j_99, </a:t>
            </a:r>
            <a:r>
              <a:rPr lang="en-US" altLang="ko-KR" sz="2000" b="0" err="1">
                <a:latin typeface="굴림체" pitchFamily="49" charset="-127"/>
                <a:ea typeface="굴림체" pitchFamily="49" charset="-127"/>
              </a:rPr>
              <a:t>remain_date</a:t>
            </a:r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)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'2004', PROD_ID, TO_NUMBER(SUBSTR(PROD_ID,-2)),10,7,TO_NUMBER(SUBSTR(PROD_ID,-2))+10-7,SYSDATE FROM   PROD;</a:t>
            </a:r>
          </a:p>
          <a:p>
            <a:pPr defTabSz="282575">
              <a:defRPr/>
            </a:pPr>
            <a:endParaRPr lang="en-US" altLang="ko-KR" sz="2000" smtClean="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  SELECT * FROM remain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643075" name="Rectangle 3"/>
          <p:cNvSpPr>
            <a:spLocks noChangeArrowheads="1"/>
          </p:cNvSpPr>
          <p:nvPr/>
        </p:nvSpPr>
        <p:spPr bwMode="blackWhite">
          <a:xfrm>
            <a:off x="1119188" y="1200150"/>
            <a:ext cx="12091987" cy="7270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테이블에 추가 시 타 테이블의 내용을 활용하여 자료 추가</a:t>
            </a:r>
            <a:endParaRPr lang="ko-KR" altLang="en-US" sz="20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09252" name="Rectangle 4"/>
          <p:cNvSpPr>
            <a:spLocks noChangeArrowheads="1"/>
          </p:cNvSpPr>
          <p:nvPr/>
        </p:nvSpPr>
        <p:spPr bwMode="auto">
          <a:xfrm>
            <a:off x="1149350" y="1112838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09253" name="AutoShape 5"/>
          <p:cNvSpPr>
            <a:spLocks noChangeArrowheads="1"/>
          </p:cNvSpPr>
          <p:nvPr/>
        </p:nvSpPr>
        <p:spPr bwMode="auto">
          <a:xfrm>
            <a:off x="1149350" y="600075"/>
            <a:ext cx="7491413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4.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다른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로부터 데이터 입력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6"/>
          <p:cNvSpPr>
            <a:spLocks noChangeArrowheads="1"/>
          </p:cNvSpPr>
          <p:nvPr/>
        </p:nvSpPr>
        <p:spPr bwMode="auto">
          <a:xfrm>
            <a:off x="479425" y="1204913"/>
            <a:ext cx="13374688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60000"/>
              </a:lnSpc>
              <a:buFont typeface="Wingdings" pitchFamily="2" charset="2"/>
              <a:buBlip>
                <a:blip r:embed="rId2"/>
              </a:buBlip>
            </a:pPr>
            <a:r>
              <a:rPr lang="en-US" altLang="ko-KR" sz="2000">
                <a:solidFill>
                  <a:srgbClr val="333399"/>
                </a:solidFill>
                <a:latin typeface="HY수평선M" pitchFamily="18" charset="-127"/>
                <a:ea typeface="HY수평선M" pitchFamily="18" charset="-127"/>
              </a:rPr>
              <a:t> </a:t>
            </a:r>
            <a:r>
              <a:rPr lang="ko-KR" altLang="en-US" sz="2000">
                <a:latin typeface="HY수평선M" pitchFamily="18" charset="-127"/>
                <a:ea typeface="HY수평선M" pitchFamily="18" charset="-127"/>
              </a:rPr>
              <a:t>키</a:t>
            </a:r>
            <a:r>
              <a:rPr lang="en-US" altLang="ko-KR" sz="2000">
                <a:latin typeface="HY수평선M" pitchFamily="18" charset="-127"/>
                <a:ea typeface="HY수평선M" pitchFamily="18" charset="-127"/>
              </a:rPr>
              <a:t>(key)</a:t>
            </a:r>
            <a:r>
              <a:rPr lang="ko-KR" altLang="en-US" sz="2000">
                <a:latin typeface="HY수평선M" pitchFamily="18" charset="-127"/>
                <a:ea typeface="HY수평선M" pitchFamily="18" charset="-127"/>
              </a:rPr>
              <a:t>의 필요성</a:t>
            </a:r>
          </a:p>
        </p:txBody>
      </p:sp>
      <p:pic>
        <p:nvPicPr>
          <p:cNvPr id="33795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9025" y="2228850"/>
            <a:ext cx="9717088" cy="668178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Rectangle 7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00150"/>
            <a:ext cx="12091987" cy="90011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2004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 재고수불 마감 작업을 수행하시오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 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모든 상품에 대한 재고 수불 파일 생성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해당년도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: 2005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상품코드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: 2004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 수불 상품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전년재고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: 2004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 말의  현재고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현재고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: 2004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 말의  현재고</a:t>
            </a:r>
          </a:p>
          <a:p>
            <a:pPr defTabSz="282575">
              <a:defRPr/>
            </a:pPr>
            <a:endParaRPr lang="ko-KR" altLang="en-US">
              <a:latin typeface="HY중고딕" pitchFamily="18" charset="-127"/>
            </a:endParaRP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REMAIN_YEAR AS "</a:t>
            </a:r>
            <a:r>
              <a:rPr lang="ko-KR" altLang="en-US" sz="2000" b="0" err="1" smtClean="0">
                <a:latin typeface="굴림체" pitchFamily="49" charset="-127"/>
                <a:ea typeface="굴림체" pitchFamily="49" charset="-127"/>
              </a:rPr>
              <a:t>수불년도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REMAIN_PROD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REMAIN_J_99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현재고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REMAIN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REMAIN_YEAR = '2004';</a:t>
            </a:r>
          </a:p>
          <a:p>
            <a:r>
              <a:rPr lang="en-US" altLang="ko-KR" smtClean="0">
                <a:latin typeface="HY중고딕" pitchFamily="18" charset="-127"/>
              </a:rPr>
              <a:t>---------------------------------------------------------------------------------------------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INSERT INTO remain (</a:t>
            </a:r>
            <a:r>
              <a:rPr lang="en-US" altLang="ko-KR" sz="2000" err="1">
                <a:latin typeface="HY중고딕" pitchFamily="18" charset="-127"/>
              </a:rPr>
              <a:t>remain_year</a:t>
            </a:r>
            <a:r>
              <a:rPr lang="en-US" altLang="ko-KR" sz="2000">
                <a:latin typeface="HY중고딕" pitchFamily="18" charset="-127"/>
              </a:rPr>
              <a:t>, </a:t>
            </a:r>
            <a:r>
              <a:rPr lang="en-US" altLang="ko-KR" sz="2000" err="1">
                <a:latin typeface="HY중고딕" pitchFamily="18" charset="-127"/>
              </a:rPr>
              <a:t>remain_prod</a:t>
            </a:r>
            <a:r>
              <a:rPr lang="en-US" altLang="ko-KR" sz="2000">
                <a:latin typeface="HY중고딕" pitchFamily="18" charset="-127"/>
              </a:rPr>
              <a:t>,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                                remain_j_00, remain_j_99, </a:t>
            </a:r>
            <a:r>
              <a:rPr lang="en-US" altLang="ko-KR" sz="2000" err="1">
                <a:latin typeface="HY중고딕" pitchFamily="18" charset="-127"/>
              </a:rPr>
              <a:t>remain_date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- SELECT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INSERT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사용과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2004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연말 재고를 조회한 후에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 한 개씩 단순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INSERT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사용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자료가 수십만 건이라면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? )</a:t>
            </a:r>
          </a:p>
        </p:txBody>
      </p:sp>
      <p:sp>
        <p:nvSpPr>
          <p:cNvPr id="310275" name="Rectangle 8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INSERT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UPDATE</a:t>
            </a:r>
          </a:p>
        </p:txBody>
      </p:sp>
      <p:sp>
        <p:nvSpPr>
          <p:cNvPr id="427011" name="Rectangle 3"/>
          <p:cNvSpPr>
            <a:spLocks noChangeArrowheads="1"/>
          </p:cNvSpPr>
          <p:nvPr/>
        </p:nvSpPr>
        <p:spPr bwMode="blackWhite">
          <a:xfrm>
            <a:off x="1117600" y="1920875"/>
            <a:ext cx="12090400" cy="14398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이미 존재하는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값을 수정</a:t>
            </a:r>
          </a:p>
          <a:p>
            <a:pPr defTabSz="282575"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WHERE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조건이 없으면 테이블의 해당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전체의 자료 수정</a:t>
            </a:r>
          </a:p>
          <a:p>
            <a:pPr defTabSz="282575"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WHERE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조건으로 수정하는 자료 지정</a:t>
            </a:r>
          </a:p>
        </p:txBody>
      </p:sp>
      <p:sp>
        <p:nvSpPr>
          <p:cNvPr id="427012" name="Rectangle 4"/>
          <p:cNvSpPr>
            <a:spLocks noChangeArrowheads="1"/>
          </p:cNvSpPr>
          <p:nvPr/>
        </p:nvSpPr>
        <p:spPr bwMode="blackWhite">
          <a:xfrm>
            <a:off x="1119188" y="3479800"/>
            <a:ext cx="12091987" cy="68595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와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김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씨 성을 가진 회원의 휴대폰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컬럼에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'011-111-1111'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갱신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조건이 있으므로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WHERE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조건에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OR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사용</a:t>
            </a: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1.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회원의 성명 및 휴대폰 조회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MEM_ID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ID"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MEM_NAME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성명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MEM_HP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휴대폰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MEMBER;</a:t>
            </a:r>
          </a:p>
          <a:p>
            <a:pPr lvl="1"/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MEM_ID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ID"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MEM_NAME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성명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MEM_HP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휴대폰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MEMBER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MEM_NAME LIKE 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김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%'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OR     MEM_NAME LIKE 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이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%';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11301" name="Rectangle 21"/>
          <p:cNvSpPr>
            <a:spLocks noChangeArrowheads="1"/>
          </p:cNvSpPr>
          <p:nvPr/>
        </p:nvSpPr>
        <p:spPr bwMode="auto">
          <a:xfrm>
            <a:off x="1147763" y="1762125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11302" name="AutoShape 22"/>
          <p:cNvSpPr>
            <a:spLocks noChangeArrowheads="1"/>
          </p:cNvSpPr>
          <p:nvPr/>
        </p:nvSpPr>
        <p:spPr bwMode="auto">
          <a:xfrm>
            <a:off x="1147763" y="1277938"/>
            <a:ext cx="6719887" cy="566737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1.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단순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UPDATE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04" name="Rectangle 4"/>
          <p:cNvSpPr>
            <a:spLocks noChangeArrowheads="1"/>
          </p:cNvSpPr>
          <p:nvPr/>
        </p:nvSpPr>
        <p:spPr bwMode="blackWhite">
          <a:xfrm>
            <a:off x="1119188" y="1222375"/>
            <a:ext cx="12091987" cy="34813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2.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휴대폰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컬럼에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'011-111-1111'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갱신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UPDATE member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     SET </a:t>
            </a:r>
            <a:r>
              <a:rPr lang="en-US" altLang="ko-KR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mem_hp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= '011-111-1111'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WHERE </a:t>
            </a:r>
            <a:r>
              <a:rPr lang="en-US" altLang="ko-KR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LIKE '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김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%' OR </a:t>
            </a:r>
            <a:r>
              <a:rPr lang="en-US" altLang="ko-KR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mem_name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LIKE '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</a:t>
            </a:r>
            <a:r>
              <a:rPr lang="en-US" altLang="ko-KR" sz="20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%';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3. JOB 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번 수행 확인</a:t>
            </a:r>
          </a:p>
        </p:txBody>
      </p:sp>
      <p:sp>
        <p:nvSpPr>
          <p:cNvPr id="1049607" name="Rectangle 7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4822825"/>
            <a:ext cx="12091987" cy="53641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회원테이블에서 회원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ID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가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'a001'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인 회원의 데이터를 다음과 같이 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수정하시오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(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취미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: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독서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직업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: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군인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MEM_ID  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ID"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MEM_JOB  AS “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직업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MEM_LIKE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휴대폰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MEMBER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 MEM_ID = 'a001';</a:t>
            </a:r>
          </a:p>
          <a:p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---------------------------------------------------------------------------------</a:t>
            </a: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12324" name="Rectangle 8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UPDATE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29092" y="2592363"/>
            <a:ext cx="436529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MEM_ID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ID"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MEM_NAME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성명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MEM_HP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휴대폰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MEMBER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MEM_NAME LIKE 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김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%'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OR     MEM_NAME LIKE 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이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%';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776964" y="6120755"/>
            <a:ext cx="41857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UPDATE  MEMBER</a:t>
            </a:r>
          </a:p>
          <a:p>
            <a:r>
              <a:rPr lang="en-US" altLang="ko-KR" sz="24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SET     MEM_JOB  = '</a:t>
            </a:r>
            <a:r>
              <a:rPr lang="ko-KR" altLang="en-US" sz="24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군인</a:t>
            </a:r>
            <a:r>
              <a:rPr lang="en-US" altLang="ko-KR" sz="24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400" b="0" smtClean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    ,  MEM_LIKE = '</a:t>
            </a:r>
            <a:r>
              <a:rPr lang="ko-KR" altLang="en-US" sz="24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독서</a:t>
            </a:r>
            <a:r>
              <a:rPr lang="en-US" altLang="ko-KR" sz="24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sz="2400" b="0" smtClean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  MEM_ID   = 'a001';</a:t>
            </a:r>
            <a:endParaRPr lang="ko-KR" altLang="en-US" sz="24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103" name="Rectangle 7"/>
          <p:cNvSpPr>
            <a:spLocks noChangeArrowheads="1"/>
          </p:cNvSpPr>
          <p:nvPr/>
        </p:nvSpPr>
        <p:spPr bwMode="blackWhite">
          <a:xfrm>
            <a:off x="1119188" y="1244600"/>
            <a:ext cx="12091987" cy="90773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와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씨 성을 가진 회원 중 회원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ID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가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'a001', 'j001'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인 회원을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제외하고 휴대폰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컬럼에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'099-999-9999'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갱신</a:t>
            </a:r>
          </a:p>
          <a:p>
            <a:pPr defTabSz="282575">
              <a:defRPr/>
            </a:pP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1.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회원의 성명 및 휴대폰 조회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MEM_ID   AS “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ID”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MEM_NAME AS “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성명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MEM_HP   AS “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휴대폰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”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MEMBER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(MEM_NAME LIKE 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김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%'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OR MEM_NAME LIKE 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이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%')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AND     MEM_ID NOT IN ('a001', 'j001');</a:t>
            </a:r>
          </a:p>
          <a:p>
            <a:pPr lvl="1"/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2.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휴대폰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컬럼에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'099-999-9999'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갱신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UPDATE  MEMBER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SET     MEM_HP = '099-999-9999'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(MEM_NAME LIKE 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김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%'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OR MEM_NAME LIKE 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이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%')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AND     MEM_ID NOT IN ('a001', 'j001');</a:t>
            </a:r>
          </a:p>
          <a:p>
            <a:pPr lvl="1"/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3. JOB 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번 수행 확인</a:t>
            </a: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13347" name="Rectangle 1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UPDATE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28" name="Rectangle 4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00150"/>
            <a:ext cx="12091987" cy="384048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회원테이블에서  모든 회원의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값을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10%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인상되게 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수정하시오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MEM_MILEAGE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MEM_MILEAGE * 1.1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MEMBER;</a:t>
            </a:r>
          </a:p>
          <a:p>
            <a:pPr lvl="1"/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UPDATE MEMBER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SET    MEM_MILEAGE = MEM_MILEAGE * 1.1;</a:t>
            </a:r>
            <a:endParaRPr lang="en-US" altLang="ko-KR" sz="24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050629" name="Rectangle 5">
            <a:hlinkClick r:id="rId3"/>
          </p:cNvPr>
          <p:cNvSpPr>
            <a:spLocks noChangeArrowheads="1"/>
          </p:cNvSpPr>
          <p:nvPr/>
        </p:nvSpPr>
        <p:spPr bwMode="blackWhite">
          <a:xfrm>
            <a:off x="1119188" y="5035550"/>
            <a:ext cx="12091987" cy="52403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재고수불 테이블에서  해당년도가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'2003’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년이고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상품분류가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'P102’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이면서  전년재고가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NULL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인  상품의  수량을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0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으로 수정하시오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REMAIN_YEAR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해당연도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REMAIN_PROD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상품분류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REMAIN_J_00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전년재고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REMAIN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REMAIN_YEAR = '2003'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AND    REMAIN_PROD LIKE 'P102%'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AND    REMAIN_J_00 IS NULL;</a:t>
            </a:r>
            <a:endParaRPr lang="en-US" altLang="ko-KR" sz="2400" b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14372" name="Rectangle 6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UPDATE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002" name="Rectangle 10"/>
          <p:cNvSpPr>
            <a:spLocks noChangeArrowheads="1"/>
          </p:cNvSpPr>
          <p:nvPr/>
        </p:nvSpPr>
        <p:spPr bwMode="blackWhite">
          <a:xfrm>
            <a:off x="1119188" y="1874838"/>
            <a:ext cx="12091987" cy="10810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단순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UPDATE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에 비해 수정할 자료를 좀더 세밀하게 제어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WHERE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절에서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IN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이나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EXISTS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를 활용</a:t>
            </a:r>
            <a:endParaRPr lang="ko-KR" altLang="en-US" sz="20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469003" name="Rectangle 11"/>
          <p:cNvSpPr>
            <a:spLocks noChangeArrowheads="1"/>
          </p:cNvSpPr>
          <p:nvPr/>
        </p:nvSpPr>
        <p:spPr bwMode="blackWhite">
          <a:xfrm>
            <a:off x="1123950" y="3074988"/>
            <a:ext cx="12091988" cy="73120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판매금액이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8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천만 이상인 거래처의 담당자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컬럼에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우수거래처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갱신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WHERE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절에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EXISTS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 사용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4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900">
                <a:latin typeface="HY중고딕" pitchFamily="18" charset="-127"/>
                <a:ea typeface="굴림체" pitchFamily="49" charset="-127"/>
              </a:rPr>
              <a:t>1. </a:t>
            </a:r>
            <a:r>
              <a:rPr lang="ko-KR" altLang="en-US" sz="1900">
                <a:latin typeface="HY중고딕" pitchFamily="18" charset="-127"/>
                <a:ea typeface="굴림체" pitchFamily="49" charset="-127"/>
              </a:rPr>
              <a:t>거래처테이블의 담당자 조회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BUYER_ID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거래처코드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BUYER_NAME    AS "</a:t>
            </a:r>
            <a:r>
              <a:rPr lang="ko-KR" altLang="en-US" sz="2000" b="0" err="1" smtClean="0"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BUYER_CHARGER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담당자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BUYER;</a:t>
            </a:r>
            <a:endParaRPr lang="en-US" altLang="ko-KR" sz="19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900">
                <a:latin typeface="HY중고딕" pitchFamily="18" charset="-127"/>
                <a:ea typeface="굴림체" pitchFamily="49" charset="-127"/>
              </a:rPr>
              <a:t>2. </a:t>
            </a:r>
            <a:r>
              <a:rPr lang="ko-KR" altLang="en-US" sz="1900">
                <a:latin typeface="HY중고딕" pitchFamily="18" charset="-127"/>
                <a:ea typeface="굴림체" pitchFamily="49" charset="-127"/>
              </a:rPr>
              <a:t>판매금액 </a:t>
            </a:r>
            <a:r>
              <a:rPr lang="en-US" altLang="ko-KR" sz="1900">
                <a:latin typeface="HY중고딕" pitchFamily="18" charset="-127"/>
                <a:ea typeface="굴림체" pitchFamily="49" charset="-127"/>
              </a:rPr>
              <a:t>8</a:t>
            </a:r>
            <a:r>
              <a:rPr lang="ko-KR" altLang="en-US" sz="1900">
                <a:latin typeface="HY중고딕" pitchFamily="18" charset="-127"/>
                <a:ea typeface="굴림체" pitchFamily="49" charset="-127"/>
              </a:rPr>
              <a:t>천만 이상 우수거래처로 </a:t>
            </a:r>
            <a:r>
              <a:rPr lang="ko-KR" altLang="en-US" sz="1900" smtClean="0">
                <a:latin typeface="HY중고딕" pitchFamily="18" charset="-127"/>
                <a:ea typeface="굴림체" pitchFamily="49" charset="-127"/>
              </a:rPr>
              <a:t>지정</a:t>
            </a:r>
            <a:r>
              <a:rPr lang="en-US" altLang="ko-KR" sz="1900" smtClean="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1900">
                <a:latin typeface="HY중고딕" pitchFamily="18" charset="-127"/>
                <a:ea typeface="굴림체" pitchFamily="49" charset="-127"/>
              </a:rPr>
              <a:t>조회</a:t>
            </a:r>
            <a:r>
              <a:rPr lang="en-US" altLang="ko-KR" sz="1900" smtClean="0">
                <a:latin typeface="HY중고딕" pitchFamily="18" charset="-127"/>
                <a:ea typeface="굴림체" pitchFamily="49" charset="-127"/>
              </a:rPr>
              <a:t>) – EXISTS</a:t>
            </a:r>
            <a:r>
              <a:rPr lang="ko-KR" altLang="en-US" sz="1900" smtClean="0">
                <a:latin typeface="HY중고딕" pitchFamily="18" charset="-127"/>
                <a:ea typeface="굴림체" pitchFamily="49" charset="-127"/>
              </a:rPr>
              <a:t>를 통해 </a:t>
            </a:r>
            <a:r>
              <a:rPr lang="en-US" altLang="ko-KR" sz="1900" smtClean="0">
                <a:latin typeface="HY중고딕" pitchFamily="18" charset="-127"/>
                <a:ea typeface="굴림체" pitchFamily="49" charset="-127"/>
              </a:rPr>
              <a:t>INTERSACT (</a:t>
            </a:r>
            <a:r>
              <a:rPr lang="ko-KR" altLang="en-US" sz="1900" smtClean="0">
                <a:latin typeface="HY중고딕" pitchFamily="18" charset="-127"/>
                <a:ea typeface="굴림체" pitchFamily="49" charset="-127"/>
              </a:rPr>
              <a:t>교집합</a:t>
            </a:r>
            <a:r>
              <a:rPr lang="en-US" altLang="ko-KR" sz="1900" smtClean="0">
                <a:latin typeface="HY중고딕" pitchFamily="18" charset="-127"/>
                <a:ea typeface="굴림체" pitchFamily="49" charset="-127"/>
              </a:rPr>
              <a:t>)</a:t>
            </a:r>
            <a:r>
              <a:rPr lang="ko-KR" altLang="en-US" sz="1900" smtClean="0">
                <a:latin typeface="HY중고딕" pitchFamily="18" charset="-127"/>
                <a:ea typeface="굴림체" pitchFamily="49" charset="-127"/>
              </a:rPr>
              <a:t>를 구현</a:t>
            </a:r>
            <a:endParaRPr lang="en-US" altLang="ko-KR" sz="1900" smtClean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9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* BUYER</a:t>
            </a:r>
            <a:r>
              <a:rPr lang="ko-KR" altLang="en-US" sz="19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테이블과 </a:t>
            </a:r>
            <a:r>
              <a:rPr lang="en-US" altLang="ko-KR" sz="19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CART</a:t>
            </a:r>
            <a:r>
              <a:rPr lang="ko-KR" altLang="en-US" sz="19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테이블은 직접적인 관계가 없으므로 </a:t>
            </a:r>
            <a:r>
              <a:rPr lang="en-US" altLang="ko-KR" sz="19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PROD</a:t>
            </a:r>
            <a:r>
              <a:rPr lang="ko-KR" altLang="en-US" sz="19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테이블을 통해 </a:t>
            </a:r>
            <a:r>
              <a:rPr lang="en-US" altLang="ko-KR" sz="19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JOIN </a:t>
            </a:r>
            <a:r>
              <a:rPr lang="ko-KR" altLang="en-US" sz="19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실현</a:t>
            </a:r>
            <a:endParaRPr lang="en-US" altLang="ko-KR" sz="19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BUYER_ID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거래처코드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BUYER_NAME    AS "</a:t>
            </a:r>
            <a:r>
              <a:rPr lang="ko-KR" altLang="en-US" sz="2000" b="0" err="1" smtClean="0"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BUYER_CHARGER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담당자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우수거래처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AS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우수거래처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BUYER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EXISTS (SELECT SUM(CART.CART_QTY * PROD.PROD_SALE)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FROM   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,   CART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WHERE  CART.CART_NO LIKE '2005%'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AND    CART.CART_PROD  = PROD.PROD_ID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AND    PROD.PROD_BUYER = BUYER.BUYER_ID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HAVING SUM(CART.CART_QTY * PROD.PROD_SALE) &gt; 80000000);</a:t>
            </a:r>
            <a:endParaRPr lang="en-US" altLang="ko-KR" sz="20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15396" name="Rectangle 13"/>
          <p:cNvSpPr>
            <a:spLocks noChangeArrowheads="1"/>
          </p:cNvSpPr>
          <p:nvPr/>
        </p:nvSpPr>
        <p:spPr bwMode="auto">
          <a:xfrm>
            <a:off x="1149350" y="1712913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15397" name="AutoShape 14"/>
          <p:cNvSpPr>
            <a:spLocks noChangeArrowheads="1"/>
          </p:cNvSpPr>
          <p:nvPr/>
        </p:nvSpPr>
        <p:spPr bwMode="auto">
          <a:xfrm>
            <a:off x="1149350" y="1231900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2. EXISTS  UPDATE</a:t>
            </a:r>
          </a:p>
        </p:txBody>
      </p:sp>
      <p:sp>
        <p:nvSpPr>
          <p:cNvPr id="315398" name="Rectangle 23"/>
          <p:cNvSpPr>
            <a:spLocks noChangeArrowheads="1"/>
          </p:cNvSpPr>
          <p:nvPr/>
        </p:nvSpPr>
        <p:spPr bwMode="blackWhite">
          <a:xfrm>
            <a:off x="1117600" y="577850"/>
            <a:ext cx="6427788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UPDATE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64838" y="648147"/>
            <a:ext cx="12472765" cy="9660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 bwMode="auto">
          <a:xfrm>
            <a:off x="3456484" y="6624811"/>
            <a:ext cx="1584176" cy="504056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3600500" y="4896619"/>
            <a:ext cx="2448272" cy="108012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1796614" y="8353003"/>
            <a:ext cx="11236933" cy="54006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1796615" y="9073083"/>
            <a:ext cx="7204486" cy="54006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24910" y="730367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solidFill>
                  <a:srgbClr val="FF0000"/>
                </a:solidFill>
              </a:rPr>
              <a:t>A.</a:t>
            </a:r>
            <a:endParaRPr lang="ko-KR" altLang="en-US" sz="240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14995" y="1240180"/>
            <a:ext cx="3472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/>
              <a:t>상관관계 서브쿼리 </a:t>
            </a:r>
            <a:r>
              <a:rPr lang="en-US" altLang="ko-KR" sz="2000" smtClean="0"/>
              <a:t>+ EXISTS</a:t>
            </a:r>
            <a:endParaRPr lang="ko-KR" altLang="en-US" sz="2000"/>
          </a:p>
        </p:txBody>
      </p:sp>
      <p:sp>
        <p:nvSpPr>
          <p:cNvPr id="10" name="TextBox 9"/>
          <p:cNvSpPr txBox="1"/>
          <p:nvPr/>
        </p:nvSpPr>
        <p:spPr>
          <a:xfrm>
            <a:off x="9073108" y="9145091"/>
            <a:ext cx="354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상관관계 서브쿼리에서 자동 처리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78807854"/>
      </p:ext>
    </p:extLst>
  </p:cSld>
  <p:clrMapOvr>
    <a:masterClrMapping/>
  </p:clrMapOvr>
  <p:transition>
    <p:random/>
  </p:transition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652" name="Rectangle 4"/>
          <p:cNvSpPr>
            <a:spLocks noChangeArrowheads="1"/>
          </p:cNvSpPr>
          <p:nvPr/>
        </p:nvSpPr>
        <p:spPr bwMode="blackWhite">
          <a:xfrm>
            <a:off x="1123950" y="1200150"/>
            <a:ext cx="12091988" cy="71485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판매금액이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8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천만 이상인 거래처의 담당자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컬럼에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우수거래처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갱신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WHERE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절에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EXISTS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 사용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갱신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UPDATE        BUYER</a:t>
            </a:r>
          </a:p>
          <a:p>
            <a:pPr lvl="1"/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SET           BUYER_CHARGER = '</a:t>
            </a:r>
            <a:r>
              <a:rPr lang="ko-KR" altLang="en-US" b="0" smtClean="0">
                <a:latin typeface="굴림체" pitchFamily="49" charset="-127"/>
                <a:ea typeface="굴림체" pitchFamily="49" charset="-127"/>
              </a:rPr>
              <a:t>우수거래처</a:t>
            </a:r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'</a:t>
            </a:r>
            <a:endParaRPr lang="ko-KR" altLang="en-US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WHERE EXISTS (SELECT SUM(CART.CART_QTY * PROD.PROD_SALE)</a:t>
            </a:r>
          </a:p>
          <a:p>
            <a:pPr lvl="1"/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       FROM   PROD</a:t>
            </a:r>
          </a:p>
          <a:p>
            <a:pPr lvl="1"/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          ,   CART</a:t>
            </a:r>
          </a:p>
          <a:p>
            <a:pPr lvl="1"/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       WHERE  CART.CART_NO LIKE '2005%'</a:t>
            </a:r>
          </a:p>
          <a:p>
            <a:pPr lvl="1"/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       AND    CART.CART_PROD  = PROD.PROD_ID</a:t>
            </a:r>
          </a:p>
          <a:p>
            <a:pPr lvl="1"/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       AND    PROD.PROD_BUYER = BUYER.BUYER_ID</a:t>
            </a:r>
          </a:p>
          <a:p>
            <a:pPr lvl="1"/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       HAVING SUM(CART.CART_QTY * PROD.PROD_SALE) &gt; 80000000);</a:t>
            </a:r>
            <a:endParaRPr lang="en-US" altLang="ko-KR" sz="3200" b="0" smtClean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3. JOB 1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번 수행 확인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16419" name="Rectangle 8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UPDATE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459" name="Rectangle 3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04913"/>
            <a:ext cx="12091987" cy="8732266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2005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년도 구매금액이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3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천만 이상인 회원의 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점수를 </a:t>
            </a:r>
          </a:p>
          <a:p>
            <a:pPr defTabSz="282575">
              <a:defRPr/>
            </a:pP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20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만으로 하여 수정하시오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? </a:t>
            </a:r>
          </a:p>
          <a:p>
            <a:pPr defTabSz="282575">
              <a:lnSpc>
                <a:spcPct val="14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- 1. 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회원테이블의 </a:t>
            </a:r>
            <a:r>
              <a:rPr lang="ko-KR" altLang="en-US" err="1"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 조회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MEM_ID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ID"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MEM_NAME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성명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MEM_MILEAGE  AS "</a:t>
            </a:r>
            <a:r>
              <a:rPr lang="ko-KR" altLang="en-US" sz="2000" b="0" err="1" smtClean="0"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MEMBER;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-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2. 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구매금액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3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천만 이상 </a:t>
            </a:r>
            <a:r>
              <a:rPr lang="ko-KR" altLang="en-US" err="1"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 조회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MEM_ID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ID"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MEM_NAME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성명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MEM_MILEAGE  AS "</a:t>
            </a:r>
            <a:r>
              <a:rPr lang="ko-KR" altLang="en-US" sz="2000" b="0" err="1" smtClean="0"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MEMBER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EXISTS (SELECT SUM(CART.CART_QTY * PROD.PROD_SALE) 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FROM   PROD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,   CART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WHERE  CART.CART_NO LIKE '2005%' 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AND    CART.CART_PROD   = PROD.PROD_ID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AND    CART.CART_MEMBER = MEMBER.MEM_ID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HAVING SUM(CART.CART_QTY * PROD.PROD_SALE)  &gt; 30000000);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defTabSz="282575">
              <a:lnSpc>
                <a:spcPct val="140000"/>
              </a:lnSpc>
              <a:buFontTx/>
              <a:buChar char="-"/>
              <a:defRPr/>
            </a:pP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3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. 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구매금액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3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천만 이상 </a:t>
            </a:r>
            <a:r>
              <a:rPr lang="ko-KR" altLang="en-US" err="1"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20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만으로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갱신</a:t>
            </a:r>
            <a:endParaRPr lang="en-US" altLang="ko-KR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UPDATE        MEMBER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SET           MEM_MILEAGE = 200000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WHERE EXISTS (SELECT SUM(CART.CART_QTY * PROD.PROD_SALE) 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       FROM   PROD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          ,   CART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       WHERE  CART.CART_NO LIKE '2005%' 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       AND    CART.CART_PROD   = PROD.PROD_ID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       AND    CART.CART_MEMBER = MEMBER.MEM_ID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         HAVING SUM(CART.CART_QTY * PROD.PROD_SALE)  &gt; 30000000);</a:t>
            </a:r>
            <a:endParaRPr lang="en-US" altLang="ko-KR" sz="20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17443" name="Rectangle 4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UPDATE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00300" y="400765"/>
            <a:ext cx="10657184" cy="9866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 bwMode="auto">
          <a:xfrm>
            <a:off x="3384476" y="6840835"/>
            <a:ext cx="1656184" cy="43739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3528492" y="5115313"/>
            <a:ext cx="1800200" cy="1005441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1800300" y="8569027"/>
            <a:ext cx="9649072" cy="1005441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71118" y="797205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solidFill>
                  <a:srgbClr val="FF0000"/>
                </a:solidFill>
              </a:rPr>
              <a:t>A.</a:t>
            </a:r>
            <a:endParaRPr lang="ko-KR" altLang="en-US"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66558542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5"/>
          <p:cNvSpPr>
            <a:spLocks noChangeArrowheads="1"/>
          </p:cNvSpPr>
          <p:nvPr/>
        </p:nvSpPr>
        <p:spPr bwMode="auto">
          <a:xfrm>
            <a:off x="479425" y="1204913"/>
            <a:ext cx="12985750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60000"/>
              </a:lnSpc>
              <a:buFont typeface="Wingdings" pitchFamily="2" charset="2"/>
              <a:buBlip>
                <a:blip r:embed="rId2"/>
              </a:buBlip>
            </a:pPr>
            <a:r>
              <a:rPr lang="en-US" altLang="ko-KR" sz="2800" b="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키의 필요성</a:t>
            </a:r>
          </a:p>
          <a:p>
            <a:pPr marL="1163638" lvl="2" indent="-173038">
              <a:lnSpc>
                <a:spcPct val="16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① 튜플이 정상적으로 삽입된다면 동일 튜플이 이미 있으므로 중복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: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전체 학생수는 몇 명인가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?</a:t>
            </a:r>
          </a:p>
          <a:p>
            <a:pPr marL="1163638" lvl="2" indent="-173038">
              <a:lnSpc>
                <a:spcPct val="160000"/>
              </a:lnSpc>
              <a:buFont typeface="Wingdings" pitchFamily="2" charset="2"/>
              <a:buChar char="Ø"/>
            </a:pP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 ②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튜플이 정상적으로 삽입된다면 물리적인 중복은 아니나 의미적으로 중복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: ‘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박선하’의 전공은 무엇인가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?</a:t>
            </a:r>
          </a:p>
          <a:p>
            <a:pPr marL="1163638" lvl="2" indent="-173038">
              <a:lnSpc>
                <a:spcPct val="160000"/>
              </a:lnSpc>
              <a:buFont typeface="Wingdings" pitchFamily="2" charset="2"/>
              <a:buChar char="Ø"/>
            </a:pP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튜플의 중복 여부를 알아내기 위해서는 삽입하고자 하는 튜플과 이미 존재하는 모든 튜플을 일일이 비교해야 하는데 이는 비현실적임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. :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키는 중복여부를 효과적으로 알 수 있도록 하는 수단이 됨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24" name="Rectangle 8"/>
          <p:cNvSpPr>
            <a:spLocks noChangeArrowheads="1"/>
          </p:cNvSpPr>
          <p:nvPr/>
        </p:nvSpPr>
        <p:spPr bwMode="blackWhite">
          <a:xfrm>
            <a:off x="1119188" y="1208088"/>
            <a:ext cx="12091987" cy="10715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단순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UPDATE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비해 대량의 수정할 자료를 처리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예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월 마감처리 등</a:t>
            </a:r>
            <a:endParaRPr lang="ko-KR" altLang="en-US" sz="20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18467" name="Rectangle 9"/>
          <p:cNvSpPr>
            <a:spLocks noChangeArrowheads="1"/>
          </p:cNvSpPr>
          <p:nvPr/>
        </p:nvSpPr>
        <p:spPr bwMode="auto">
          <a:xfrm>
            <a:off x="1149350" y="1025525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18468" name="AutoShape 10"/>
          <p:cNvSpPr>
            <a:spLocks noChangeArrowheads="1"/>
          </p:cNvSpPr>
          <p:nvPr/>
        </p:nvSpPr>
        <p:spPr bwMode="auto">
          <a:xfrm>
            <a:off x="1149350" y="508000"/>
            <a:ext cx="6721475" cy="566738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spcBef>
                <a:spcPct val="20000"/>
              </a:spcBef>
            </a:pPr>
            <a:r>
              <a:rPr lang="en-US" altLang="ko-KR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3. JOIN UPDATE</a:t>
            </a:r>
            <a:endParaRPr lang="en-US" altLang="ko-KR" sz="24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470027" name="Rectangle 11"/>
          <p:cNvSpPr>
            <a:spLocks noChangeArrowheads="1"/>
          </p:cNvSpPr>
          <p:nvPr/>
        </p:nvSpPr>
        <p:spPr bwMode="blackWhite">
          <a:xfrm>
            <a:off x="1119188" y="2425700"/>
            <a:ext cx="12091987" cy="78962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상품 모두의 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년도 입고수량 을 합산하여  상품테이블의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    총 입고수량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Column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갱신</a:t>
            </a:r>
          </a:p>
          <a:p>
            <a:pPr defTabSz="282575">
              <a:lnSpc>
                <a:spcPct val="40000"/>
              </a:lnSpc>
              <a:defRPr/>
            </a:pPr>
            <a:endParaRPr lang="ko-KR" altLang="en-US" sz="2000" smtClean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9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1. </a:t>
            </a:r>
            <a:r>
              <a:rPr lang="ko-KR" altLang="en-US" sz="19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상품테이블의 총 입고수량 조회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 PROD_ID      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SUM(NVL(PROD_QTYIN,0)) AS "</a:t>
            </a:r>
            <a:r>
              <a:rPr lang="ko-KR" altLang="en-US" sz="2000" b="0" err="1" smtClean="0">
                <a:latin typeface="굴림체" pitchFamily="49" charset="-127"/>
                <a:ea typeface="굴림체" pitchFamily="49" charset="-127"/>
              </a:rPr>
              <a:t>총입고수량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 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GROUP BY PROD_ID;</a:t>
            </a:r>
            <a:r>
              <a:rPr lang="en-US" altLang="ko-KR" sz="19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</a:t>
            </a:r>
          </a:p>
          <a:p>
            <a:pPr defTabSz="282575">
              <a:lnSpc>
                <a:spcPct val="30000"/>
              </a:lnSpc>
              <a:defRPr/>
            </a:pPr>
            <a:endParaRPr lang="en-US" altLang="ko-KR" sz="1900" smtClean="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19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2. </a:t>
            </a:r>
            <a:r>
              <a:rPr lang="ko-KR" altLang="en-US" sz="19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모든 상품의 </a:t>
            </a:r>
            <a:r>
              <a:rPr lang="en-US" altLang="ko-KR" sz="19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19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년도 상품별 입고수량 합산하여 조회</a:t>
            </a:r>
          </a:p>
          <a:p>
            <a:pPr lvl="1"/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SELECT   PROD.PROD_ID                   AS "</a:t>
            </a:r>
            <a:r>
              <a:rPr lang="ko-KR" altLang="en-US" b="0" smtClean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,   SUM(NVL(BUYPROD.BUY_QTY,0))    AS "</a:t>
            </a:r>
            <a:r>
              <a:rPr lang="ko-KR" altLang="en-US" b="0" smtClean="0">
                <a:latin typeface="굴림체" pitchFamily="49" charset="-127"/>
                <a:ea typeface="굴림체" pitchFamily="49" charset="-127"/>
              </a:rPr>
              <a:t>매입수량</a:t>
            </a:r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FROM     PROD LEFT OUTER JOIN BUYPROD </a:t>
            </a:r>
          </a:p>
          <a:p>
            <a:pPr lvl="1"/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ON      (PROD.PROD_ID = BUYPROD.BUY_PROD</a:t>
            </a:r>
          </a:p>
          <a:p>
            <a:pPr lvl="1"/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AND      BUYPROD.BUY_DATE BETWEEN '2005-01-01' AND '2005-12-31')  </a:t>
            </a:r>
          </a:p>
          <a:p>
            <a:pPr lvl="1"/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GROUP BY PROD.PROD_ID;</a:t>
            </a:r>
            <a:endParaRPr lang="en-US" altLang="ko-KR" sz="19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00700" y="8497019"/>
            <a:ext cx="7686720" cy="17543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SELECT   PROD.PROD_ID                   AS "</a:t>
            </a:r>
            <a:r>
              <a:rPr lang="ko-KR" altLang="en-US" b="0" smtClean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     ,   SUM(NVL(BUYPROD.BUY_QTY,0))    AS "</a:t>
            </a:r>
            <a:r>
              <a:rPr lang="ko-KR" altLang="en-US" b="0" smtClean="0">
                <a:latin typeface="굴림체" pitchFamily="49" charset="-127"/>
                <a:ea typeface="굴림체" pitchFamily="49" charset="-127"/>
              </a:rPr>
              <a:t>매입수량</a:t>
            </a:r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FROM     PROD, BUYPROD </a:t>
            </a:r>
          </a:p>
          <a:p>
            <a:r>
              <a:rPr lang="en-US" altLang="ko-KR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WHERE    PROD.PROD_ID = BUYPROD.BUY_PROD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AND      BUYPROD.BUY_DATE BETWEEN '2005-01-01' AND '2005-12-31'  </a:t>
            </a:r>
          </a:p>
          <a:p>
            <a:r>
              <a:rPr lang="en-US" altLang="ko-KR" b="0" smtClean="0">
                <a:latin typeface="굴림체" pitchFamily="49" charset="-127"/>
                <a:ea typeface="굴림체" pitchFamily="49" charset="-127"/>
              </a:rPr>
              <a:t>GROUP BY PROD.PROD_ID;</a:t>
            </a:r>
            <a:endParaRPr lang="ko-KR" altLang="en-US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80221" y="558797"/>
            <a:ext cx="12128412" cy="9594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 bwMode="auto">
          <a:xfrm>
            <a:off x="2880420" y="3096418"/>
            <a:ext cx="5256584" cy="648073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1080221" y="3744296"/>
            <a:ext cx="864095" cy="648073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12529493" y="3687559"/>
            <a:ext cx="288032" cy="648073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1080221" y="4464571"/>
            <a:ext cx="4176464" cy="648073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휴먼둥근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56798834"/>
      </p:ext>
    </p:extLst>
  </p:cSld>
  <p:clrMapOvr>
    <a:masterClrMapping/>
  </p:clrMapOvr>
  <p:transition>
    <p:random/>
  </p:transition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678" name="Rectangle 6"/>
          <p:cNvSpPr>
            <a:spLocks noChangeArrowheads="1"/>
          </p:cNvSpPr>
          <p:nvPr/>
        </p:nvSpPr>
        <p:spPr bwMode="blackWhite">
          <a:xfrm>
            <a:off x="1119188" y="1200150"/>
            <a:ext cx="12091987" cy="84566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 모두의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입고수량 을 합산하여  상품테이블의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총 입고수량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갱신</a:t>
            </a: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3. 2005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상품별 입고수량 합산하여 갱신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UPDATE  PROD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SET     PROD.PROD_QTYIN = </a:t>
            </a:r>
          </a:p>
          <a:p>
            <a:pPr lvl="1"/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    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SELECT SUM(BUYPROD.BUY_QTY)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FROM   BUYPROD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WHERE  PROD.PROD_ID = BUYPROD.BUY_PROD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AND    BUYPROD.BUY_DATE BETWEEN '2005-01-01' AND '2005-12-31'</a:t>
            </a:r>
          </a:p>
          <a:p>
            <a:pPr lvl="1"/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    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);</a:t>
            </a:r>
            <a:endParaRPr lang="en-US" altLang="ko-KR" sz="2000" b="0" smtClean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4. JOB 1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번 수행 확인</a:t>
            </a:r>
            <a:endParaRPr lang="en-US" altLang="ko-KR" sz="2000" smtClean="0"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 PROD_ID      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SUM(NVL(PROD_QTYIN,0)) AS "</a:t>
            </a:r>
            <a:r>
              <a:rPr lang="ko-KR" altLang="en-US" sz="2000" b="0" err="1" smtClean="0">
                <a:latin typeface="굴림체" pitchFamily="49" charset="-127"/>
                <a:ea typeface="굴림체" pitchFamily="49" charset="-127"/>
              </a:rPr>
              <a:t>총입고수량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 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GROUP BY PROD_ID;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 ●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주목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1.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대량의 자료를 </a:t>
            </a:r>
            <a:r>
              <a:rPr lang="ko-KR" altLang="en-US" sz="20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갱신할 때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JOIN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을 활용한 일괄처리를 모를 경우 황당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2.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일괄 갱신의 의미를 파악</a:t>
            </a:r>
          </a:p>
        </p:txBody>
      </p:sp>
      <p:sp>
        <p:nvSpPr>
          <p:cNvPr id="319491" name="Rectangle 7"/>
          <p:cNvSpPr>
            <a:spLocks noChangeArrowheads="1"/>
          </p:cNvSpPr>
          <p:nvPr/>
        </p:nvSpPr>
        <p:spPr bwMode="auto">
          <a:xfrm>
            <a:off x="1149350" y="1025525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19492" name="AutoShape 8"/>
          <p:cNvSpPr>
            <a:spLocks noChangeArrowheads="1"/>
          </p:cNvSpPr>
          <p:nvPr/>
        </p:nvSpPr>
        <p:spPr bwMode="auto">
          <a:xfrm>
            <a:off x="1149350" y="508000"/>
            <a:ext cx="6721475" cy="566738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spcBef>
                <a:spcPct val="20000"/>
              </a:spcBef>
            </a:pPr>
            <a:r>
              <a:rPr lang="en-US" altLang="ko-KR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3. JOIN UPDATE</a:t>
            </a:r>
            <a:endParaRPr lang="en-US" altLang="ko-KR" sz="24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UPDATE</a:t>
            </a:r>
          </a:p>
        </p:txBody>
      </p:sp>
      <p:sp>
        <p:nvSpPr>
          <p:cNvPr id="645126" name="Rectangle 6"/>
          <p:cNvSpPr>
            <a:spLocks noChangeArrowheads="1"/>
          </p:cNvSpPr>
          <p:nvPr/>
        </p:nvSpPr>
        <p:spPr bwMode="blackWhite">
          <a:xfrm>
            <a:off x="1119188" y="1244600"/>
            <a:ext cx="12091987" cy="83518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 모두의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판매수량을 합산하여  상품테이블의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총판매수량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갱신</a:t>
            </a:r>
          </a:p>
          <a:p>
            <a:pPr defTabSz="282575">
              <a:defRPr/>
            </a:pP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1.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상품테이블의 총판매수량 조회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 PROD_ID                  AS “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”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SUM(NVL(PROD_QTYSALE,0)) AS “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총판매수량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”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 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GROUP BY PROD_ID;</a:t>
            </a:r>
          </a:p>
          <a:p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2.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장바구니 테이블에서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년도 상품별 판매수량 합산하여 조회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 PROD_ID             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상품코드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 SUM(NVL(CART_QTY,0)) AS "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매출수량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 PROD LEFT OUTER JOIN CART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ON      (PROD_ID = CART_PROD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   CART_NO LIKE '2005%') 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GROUP BY PROD_ID;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2148" y="360115"/>
            <a:ext cx="6334125" cy="419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26671" y="864171"/>
            <a:ext cx="5762625" cy="33813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5972" y="5040635"/>
            <a:ext cx="6086475" cy="406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44916" y="5483547"/>
            <a:ext cx="5981700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223034392"/>
      </p:ext>
    </p:extLst>
  </p:cSld>
  <p:clrMapOvr>
    <a:masterClrMapping/>
  </p:clrMapOvr>
  <p:transition>
    <p:random/>
  </p:transition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700" name="Rectangle 4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04913"/>
            <a:ext cx="12091987" cy="37433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3. 2005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 상품별 판매수량 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합산하여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갱신 하시오 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UPDATE 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SET    PROD_QTYSALE = ( 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       SELECT  NVL(SUM(CART_QTY),0)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       FROM    CART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       WHERE   CART_PROD = PROD_ID AND CART_NO LIKE '2005%' </a:t>
            </a:r>
          </a:p>
          <a:p>
            <a:pPr lvl="1"/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                  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);</a:t>
            </a:r>
            <a:endParaRPr lang="en-US" altLang="ko-KR" sz="20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053701" name="Rectangle 5"/>
          <p:cNvSpPr>
            <a:spLocks noChangeArrowheads="1"/>
          </p:cNvSpPr>
          <p:nvPr/>
        </p:nvSpPr>
        <p:spPr bwMode="blackWhite">
          <a:xfrm>
            <a:off x="1119188" y="5060950"/>
            <a:ext cx="12091987" cy="53308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4.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수행 결과 확인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검증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SUM(NVL(PROD_QTYIN, 0))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SUM(NVL(PROD_QTYSALE, 0))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PROD;</a:t>
            </a:r>
          </a:p>
          <a:p>
            <a:pPr lvl="1"/>
            <a:endParaRPr lang="en-US" altLang="ko-KR" sz="20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SUM(BUY_QTY)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BUYPROD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BUY_DATE BETWEEN '2005-01-01' AND '2005-12-31';</a:t>
            </a:r>
            <a:r>
              <a:rPr lang="en-US" altLang="ko-KR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endParaRPr lang="en-US" altLang="ko-KR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SUM(CART_QTY)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CART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CART_NO LIKE '2005%';</a:t>
            </a:r>
            <a:endParaRPr lang="en-US" altLang="ko-KR" sz="20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21540" name="Rectangle 7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UPDATE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484" name="Rectangle 4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04913"/>
            <a:ext cx="12091987" cy="78263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 모두의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 입고수량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판매수량을 합산하여  재고수불 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(remain)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테이블의  입고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출고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현재고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을 수정하시오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</a:t>
            </a: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1. 2005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 입고수량 및 판매수량을 서브쿼리로 조회</a:t>
            </a:r>
          </a:p>
          <a:p>
            <a:pPr defTabSz="282575">
              <a:defRPr/>
            </a:pPr>
            <a:endParaRPr lang="ko-KR" altLang="en-US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PROD_ID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(SELECT SUM(NVL(BUY_QTY,0))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FROM   BUYPROD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WHERE  PROD_ID = BUY_PROD 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AND    TO_CHAR(</a:t>
            </a:r>
            <a:r>
              <a:rPr lang="en-US" altLang="ko-KR" sz="2000" b="0" err="1" smtClean="0">
                <a:latin typeface="굴림체" pitchFamily="49" charset="-127"/>
                <a:ea typeface="굴림체" pitchFamily="49" charset="-127"/>
              </a:rPr>
              <a:t>BUY_DATE,'yyyy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') = '2005'  ) AS "INT_AMT"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(SELECT SUM(NVL(CART_QTY,0))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FROM   CART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WHERE  PROD_ID = CART_PROD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AND    CART_NO LIKE '2005%' )               AS "OUT_AMT"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PROD;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22563" name="Rectangle 5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UPDATE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530" name="Rectangle 2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04913"/>
            <a:ext cx="12091987" cy="91868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2. 1)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번에의 쿼리를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Inline View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로 적용하여 재고수불 테이블 수정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 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다중행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다중열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서브쿼리는 자주 사용하지는 않지만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Update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할 때 </a:t>
            </a:r>
            <a:b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      유용하게 사용할 수 있음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.)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UPDATE   REMAIN  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SET     (REMAIN_I, REMAIN_O, REMAIN_J_99) =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(SELECT  IN_AMT, OUT_AMT, REMAIN_J_00 + IN_AMT - OUT_AMT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FROM (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SELECT  PROD_ID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, (SELECT SUM(NVL(BUY_QTY,0))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   FROM   BUYPROD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   WHERE  PROD_ID = BUY_PROD 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   AND    TO_CHAR(</a:t>
            </a:r>
            <a:r>
              <a:rPr lang="en-US" altLang="ko-KR" sz="2000" b="0" err="1" smtClean="0">
                <a:latin typeface="굴림체" pitchFamily="49" charset="-127"/>
                <a:ea typeface="굴림체" pitchFamily="49" charset="-127"/>
              </a:rPr>
              <a:t>BUY_DATE,'yyyy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') = '2005'  ) AS "IN_AMT"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, (SELECT SUM(NVL(CART_QTY,0))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   FROM   CART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   WHERE  PROD_ID = CART_PROD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        AND    CART_NO LIKE '2005%' )               AS "OUT_AMT"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  FROM    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     ) A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WHERE  REMAIN_PROD = A.PROD_ID</a:t>
            </a:r>
          </a:p>
          <a:p>
            <a:pPr lvl="1"/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)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 REMAIN_YEAR = '2005';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23587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UPDATE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40860" y="551852"/>
            <a:ext cx="5162550" cy="467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05194" y="5832723"/>
            <a:ext cx="6581775" cy="355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8132" y="864171"/>
            <a:ext cx="5800725" cy="827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252126216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8132" y="576139"/>
            <a:ext cx="6677025" cy="5133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96844" y="4104531"/>
            <a:ext cx="7490870" cy="612068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518075658"/>
      </p:ext>
    </p:extLst>
  </p:cSld>
  <p:clrMapOvr>
    <a:masterClrMapping/>
  </p:clrMapOvr>
  <p:transition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/>
          <p:cNvSpPr>
            <a:spLocks noChangeArrowheads="1"/>
          </p:cNvSpPr>
          <p:nvPr/>
        </p:nvSpPr>
        <p:spPr bwMode="auto">
          <a:xfrm>
            <a:off x="479425" y="1249363"/>
            <a:ext cx="13374688" cy="8234362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60000"/>
              </a:lnSpc>
              <a:buFont typeface="Wingdings" pitchFamily="2" charset="2"/>
              <a:buBlip>
                <a:blip r:embed="rId2"/>
              </a:buBlip>
            </a:pPr>
            <a:r>
              <a:rPr lang="en-US" altLang="ko-KR" sz="2800" b="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후보키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(candidate key)</a:t>
            </a:r>
          </a:p>
          <a:p>
            <a:pPr marL="1163638" lvl="2" indent="-173038">
              <a:lnSpc>
                <a:spcPct val="160000"/>
              </a:lnSpc>
              <a:buFont typeface="Wingdings" pitchFamily="2" charset="2"/>
              <a:buChar char="Ø"/>
            </a:pP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테이블에서 각 튜플을 구별하는데 기준이 되는 하나 혹은 그 이상의 컬럼들의 집합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: 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후보키는 테이블에 있는 각 튜플을 고유하게 식별할 수 있어야 함</a:t>
            </a:r>
          </a:p>
          <a:p>
            <a:pPr marL="1163638" lvl="2" indent="-173038">
              <a:lnSpc>
                <a:spcPct val="16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&lt;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그림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1.8&gt;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의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STUDENT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테이블의 경우 학번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(sid)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이 후보키</a:t>
            </a:r>
          </a:p>
          <a:p>
            <a:pPr marL="1163638" lvl="2" indent="-173038">
              <a:lnSpc>
                <a:spcPct val="16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튜플의 중복 여부 확인 시 기존 튜플의 모든 컬럼 값을 비교하는 대신 후보키 컬럼의 값만 비교</a:t>
            </a:r>
          </a:p>
          <a:p>
            <a:pPr marL="1163638" lvl="2" indent="-173038">
              <a:lnSpc>
                <a:spcPct val="16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기본키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(primary key),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대체키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(alternate key)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로 구분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UPDATE</a:t>
            </a:r>
          </a:p>
        </p:txBody>
      </p:sp>
      <p:sp>
        <p:nvSpPr>
          <p:cNvPr id="1431556" name="Rectangle 4"/>
          <p:cNvSpPr>
            <a:spLocks noChangeArrowheads="1"/>
          </p:cNvSpPr>
          <p:nvPr/>
        </p:nvSpPr>
        <p:spPr bwMode="blackWhite">
          <a:xfrm>
            <a:off x="1119188" y="1317625"/>
            <a:ext cx="12091987" cy="68056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3.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수행 결과 확인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검증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*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REMAIN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REMAIN_YEAR = '2005';</a:t>
            </a:r>
          </a:p>
          <a:p>
            <a:pPr lvl="1"/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SUM(NVL(REMAIN_I, 0))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 SUM(NVL(REMAIN_O, 0))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REMAIN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REMAIN_YEAR = '2005';</a:t>
            </a:r>
          </a:p>
          <a:p>
            <a:pPr lvl="1"/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SUM(BUY_QTY)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BUYPROD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BUY_DATE BETWEEN '2005-01-01' AND '2005-12-31'; </a:t>
            </a:r>
          </a:p>
          <a:p>
            <a:pPr lvl="1"/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SUM(CART_QTY)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CART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CART_NO LIKE '2005%';</a:t>
            </a:r>
            <a:endParaRPr lang="en-US" altLang="ko-KR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DELETE</a:t>
            </a:r>
          </a:p>
        </p:txBody>
      </p:sp>
      <p:sp>
        <p:nvSpPr>
          <p:cNvPr id="428035" name="Rectangle 3"/>
          <p:cNvSpPr>
            <a:spLocks noChangeArrowheads="1"/>
          </p:cNvSpPr>
          <p:nvPr/>
        </p:nvSpPr>
        <p:spPr bwMode="blackWhite">
          <a:xfrm>
            <a:off x="1117600" y="1903413"/>
            <a:ext cx="12090400" cy="31575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기존의 테이블을 복사하여 테이블 생성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특정열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특정행만 추출하여 사용자가 원하는 테이블 생성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단순백업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테이블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수정등의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용도로 사용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인덱스는 복사되지 않는다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제약사항 중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NULL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속성만 복사    </a:t>
            </a:r>
          </a:p>
        </p:txBody>
      </p:sp>
      <p:sp>
        <p:nvSpPr>
          <p:cNvPr id="428036" name="Rectangle 4"/>
          <p:cNvSpPr>
            <a:spLocks noChangeArrowheads="1"/>
          </p:cNvSpPr>
          <p:nvPr/>
        </p:nvSpPr>
        <p:spPr bwMode="blackWhite">
          <a:xfrm>
            <a:off x="1119188" y="5400675"/>
            <a:ext cx="12091987" cy="47625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SubQuery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Table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생성 구문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	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CREATE TABLE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table_name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[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column_list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…]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AS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Subquery</a:t>
            </a:r>
            <a:endParaRPr lang="en-US" altLang="ko-KR" sz="2000" i="1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재고 수불 테이블을 복사하여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remain2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테이블을 생성하시오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CREATE   TABLE REMAIN2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AS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* FROM  REMAIN;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 </a:t>
            </a:r>
            <a:endParaRPr lang="en-US" altLang="ko-KR" sz="20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25637" name="Rectangle 6"/>
          <p:cNvSpPr>
            <a:spLocks noChangeArrowheads="1"/>
          </p:cNvSpPr>
          <p:nvPr/>
        </p:nvSpPr>
        <p:spPr bwMode="auto">
          <a:xfrm>
            <a:off x="1147763" y="1800225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25638" name="AutoShape 7"/>
          <p:cNvSpPr>
            <a:spLocks noChangeArrowheads="1"/>
          </p:cNvSpPr>
          <p:nvPr/>
        </p:nvSpPr>
        <p:spPr bwMode="auto">
          <a:xfrm>
            <a:off x="1147763" y="1277938"/>
            <a:ext cx="6719887" cy="566737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Subquery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로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Table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생성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DELETE</a:t>
            </a:r>
          </a:p>
        </p:txBody>
      </p:sp>
      <p:sp>
        <p:nvSpPr>
          <p:cNvPr id="1432579" name="Rectangle 3"/>
          <p:cNvSpPr>
            <a:spLocks noChangeArrowheads="1"/>
          </p:cNvSpPr>
          <p:nvPr/>
        </p:nvSpPr>
        <p:spPr bwMode="blackWhite">
          <a:xfrm>
            <a:off x="1117600" y="1903413"/>
            <a:ext cx="12090400" cy="12176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WHERE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조건이 없으면 테이블의 해당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컬럼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전체의 자료 삭제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WHERE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조건으로 삭제하는 자료 지정</a:t>
            </a:r>
            <a:endParaRPr lang="ko-KR" altLang="en-US" sz="20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32580" name="Rectangle 4"/>
          <p:cNvSpPr>
            <a:spLocks noChangeArrowheads="1"/>
          </p:cNvSpPr>
          <p:nvPr/>
        </p:nvSpPr>
        <p:spPr bwMode="blackWhite">
          <a:xfrm>
            <a:off x="1119188" y="3251200"/>
            <a:ext cx="12091987" cy="70707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상품분류테이블의 내용을 모두 삭제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1)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전체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RECORD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삭제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DELETE FROM </a:t>
            </a:r>
            <a:r>
              <a:rPr lang="en-US" altLang="ko-KR" sz="2000" i="1" smtClean="0">
                <a:latin typeface="HY중고딕" pitchFamily="18" charset="-127"/>
                <a:ea typeface="굴림체" pitchFamily="49" charset="-127"/>
              </a:rPr>
              <a:t>table_name;</a:t>
            </a:r>
            <a:endParaRPr lang="en-US" altLang="ko-KR" sz="2000" i="1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(ROLLBACK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가능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느림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- TRUNCATE TABLE </a:t>
            </a:r>
            <a:r>
              <a:rPr lang="en-US" altLang="ko-KR" sz="2000" i="1" smtClean="0">
                <a:latin typeface="HY중고딕" pitchFamily="18" charset="-127"/>
              </a:rPr>
              <a:t>table_name;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/>
            </a:r>
            <a:br>
              <a:rPr lang="en-US" altLang="ko-KR" sz="2000"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(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자동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COMMIT 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복구 불가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빠름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2) TABLE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제거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자료가 수십만 건 이상일 경우 또는 빠른 시간 내에 자료전체를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조건 없이 삭제해야 하는 경우 사용가능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단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모든 이력이 사라지므로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TABLE CREATE,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PRIMARY KEY, INDEX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등을 다시 생성하여 주어야 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DROP TABLE </a:t>
            </a:r>
            <a:r>
              <a:rPr lang="en-US" altLang="ko-KR" sz="2000" i="1" smtClean="0">
                <a:latin typeface="HY중고딕" pitchFamily="18" charset="-127"/>
              </a:rPr>
              <a:t>table_name;</a:t>
            </a:r>
            <a:endParaRPr lang="en-US" altLang="ko-KR" sz="2000" i="1">
              <a:latin typeface="HY중고딕" pitchFamily="18" charset="-127"/>
            </a:endParaRPr>
          </a:p>
        </p:txBody>
      </p:sp>
      <p:sp>
        <p:nvSpPr>
          <p:cNvPr id="326661" name="Rectangle 5"/>
          <p:cNvSpPr>
            <a:spLocks noChangeArrowheads="1"/>
          </p:cNvSpPr>
          <p:nvPr/>
        </p:nvSpPr>
        <p:spPr bwMode="auto">
          <a:xfrm>
            <a:off x="1147763" y="1800225"/>
            <a:ext cx="12001500" cy="82550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26662" name="AutoShape 6"/>
          <p:cNvSpPr>
            <a:spLocks noChangeArrowheads="1"/>
          </p:cNvSpPr>
          <p:nvPr/>
        </p:nvSpPr>
        <p:spPr bwMode="auto">
          <a:xfrm>
            <a:off x="1147763" y="1277938"/>
            <a:ext cx="6719887" cy="566737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1. 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단순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DELETE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27" name="Rectangle 7"/>
          <p:cNvSpPr>
            <a:spLocks noChangeArrowheads="1"/>
          </p:cNvSpPr>
          <p:nvPr/>
        </p:nvSpPr>
        <p:spPr bwMode="blackWhite">
          <a:xfrm>
            <a:off x="1119188" y="1200150"/>
            <a:ext cx="12091987" cy="81708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재고수불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테이블의 내용을 모두 삭제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1) DELETE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전체 레코드 삭제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DELETE FROM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remain2;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2)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작업 취소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ROLLBACK;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3) TRUNCATE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전체 레코드 삭제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TRUNCATE</a:t>
            </a:r>
            <a:r>
              <a:rPr lang="en-US" altLang="ko-KR" sz="2000">
                <a:latin typeface="HY중고딕" pitchFamily="18" charset="-127"/>
              </a:rPr>
              <a:t> TABLE </a:t>
            </a:r>
            <a:r>
              <a:rPr lang="en-US" altLang="ko-KR" sz="2000" smtClean="0">
                <a:latin typeface="HY중고딕" pitchFamily="18" charset="-127"/>
              </a:rPr>
              <a:t>remain2;</a:t>
            </a:r>
            <a:endParaRPr lang="en-US" altLang="ko-KR" sz="2000">
              <a:latin typeface="HY중고딕" pitchFamily="18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4)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작업 취소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ROLLBACK;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5) TABLE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제거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DROP TABLE remain2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27683" name="Rectangle 8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DELETE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0" name="Rectangle 20"/>
          <p:cNvSpPr>
            <a:spLocks noChangeArrowheads="1"/>
          </p:cNvSpPr>
          <p:nvPr/>
        </p:nvSpPr>
        <p:spPr bwMode="auto">
          <a:xfrm>
            <a:off x="1119188" y="1244600"/>
            <a:ext cx="12091987" cy="6151563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endParaRPr lang="ko-KR" altLang="ko-KR" sz="14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471062" name="Rectangle 22"/>
          <p:cNvSpPr>
            <a:spLocks noChangeArrowheads="1"/>
          </p:cNvSpPr>
          <p:nvPr/>
        </p:nvSpPr>
        <p:spPr bwMode="blackWhite">
          <a:xfrm>
            <a:off x="1117600" y="1200150"/>
            <a:ext cx="12090400" cy="89916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재고수불 테이블에서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2003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자료 중 출고수량이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6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개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또는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개인 자료를 삭제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조건이 있으므로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WHERE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조건에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OR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사용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REMAIN_YEAR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REMAIN_PROD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     , REMAIN_O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REMAIN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REMAIN_YEAR      = '2003'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(NVL(REMAIN_O, 0) = 6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OR     NVL(REMAIN_O, 0) = 11);</a:t>
            </a:r>
          </a:p>
          <a:p>
            <a:pPr lvl="1"/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DELETE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REMAIN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REMAIN_YEAR      = '2003'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AND   (NVL(REMAIN_O, 0) = 6 </a:t>
            </a:r>
          </a:p>
          <a:p>
            <a:pPr lvl="1"/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OR     NVL(REMAIN_O, 0) = 11);</a:t>
            </a:r>
            <a:endParaRPr lang="en-US" altLang="ko-KR" sz="20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조건에 해당되는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컬럼이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숫자 값 일 경우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NULL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 있으면 자료연산을 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하지 않기 때문에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모두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NULL Checking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을 하여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DELETE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(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단순 연산조건을 통한 삭제 시 권장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: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자료누락의 가능성을 배제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</p:txBody>
      </p:sp>
      <p:sp>
        <p:nvSpPr>
          <p:cNvPr id="328708" name="Rectangle 26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DELETE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073108" y="5040635"/>
            <a:ext cx="433965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*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REMAIN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REMAIN_J_99 IS NULL;</a:t>
            </a:r>
          </a:p>
          <a:p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DELETE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REMAIN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REMAIN_J_99 IS NULL;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747" name="Rectangle 3"/>
          <p:cNvSpPr>
            <a:spLocks noChangeArrowheads="1"/>
          </p:cNvSpPr>
          <p:nvPr/>
        </p:nvSpPr>
        <p:spPr bwMode="auto">
          <a:xfrm>
            <a:off x="1119188" y="1244600"/>
            <a:ext cx="12091987" cy="6151563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endParaRPr lang="ko-KR" altLang="ko-KR" sz="14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055749" name="Rectangle 5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200150"/>
            <a:ext cx="12091987" cy="91916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재고수불 테이블에서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2003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년도 자료 중  입고수량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+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출고수량이 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20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개 이상인 자료를 삭제 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조건이 있으므로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WHERE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조건에 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AND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사용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- 1.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조회</a:t>
            </a: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 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연도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입고량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출고량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합계수량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REMAIN_YEAR        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연도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REMAIN_PROD        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REMAIN_I            AS "</a:t>
            </a:r>
            <a:r>
              <a:rPr lang="ko-KR" altLang="en-US" sz="2400" b="0" err="1" smtClean="0">
                <a:latin typeface="굴림체" pitchFamily="49" charset="-127"/>
                <a:ea typeface="굴림체" pitchFamily="49" charset="-127"/>
              </a:rPr>
              <a:t>입고량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REMAIN_O           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출고량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REMAIN_I + REMAIN_O AS "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합계수량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REMAIN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REMAIN_YEAR = '2003'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AND   (NVL(REMAIN_I,0) + NVL(REMAIN_O,0)) &gt;= 20;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- 2.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삭제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DELETE 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REMAIN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REMAIN_YEAR = '2003'</a:t>
            </a:r>
          </a:p>
          <a:p>
            <a:pPr lvl="1"/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AND   (NVL(REMAIN_I,0) + NVL(REMAIN_O,0)) &gt;= 20;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29732" name="Rectangle 6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DELETE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7" name="Rectangle 3"/>
          <p:cNvSpPr>
            <a:spLocks noChangeArrowheads="1"/>
          </p:cNvSpPr>
          <p:nvPr/>
        </p:nvSpPr>
        <p:spPr bwMode="blackWhite">
          <a:xfrm>
            <a:off x="1119188" y="2452688"/>
            <a:ext cx="12091987" cy="79136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장바구니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년도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5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월 자료 중 회원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ID='p001' (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오성순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)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인 자료 조회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SELECT MEM_ID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MEM_NAME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CART_NO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CART_PROD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CART_MEMBER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CART_QTY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FROM   MEMBER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CART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WHERE  MEM_ID = 'p001'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AND    CART_NO LIKE '200505%'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AND    CART_MEMBER = MEM_ID;</a:t>
            </a: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상기 자료 중 상품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= 'P202000013'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인 자료 삭제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 EXISTS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 사용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DELETE FROM CART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WHERE EXISTS (SELECT MEMBER.MEM_ID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      FROM   MEMBER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      WHERE  MEMBER.MEM_ID    = 'p001'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      AND    CART.CART_MEMBER = MEMBER.MEM_ID)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AND CART.CART_NO LIKE '200505%'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AND CART.CART_PROD = 'P202000013';</a:t>
            </a:r>
            <a:endParaRPr lang="en-US" altLang="ko-KR" sz="22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646149" name="Rectangle 5"/>
          <p:cNvSpPr>
            <a:spLocks noChangeArrowheads="1"/>
          </p:cNvSpPr>
          <p:nvPr/>
        </p:nvSpPr>
        <p:spPr bwMode="blackWhite">
          <a:xfrm>
            <a:off x="1119188" y="1244600"/>
            <a:ext cx="12091987" cy="10937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WHERE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조건에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IN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이나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EXISTS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를 사용함으로써 삭제할 자료를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좀 더 세밀하게 제어</a:t>
            </a:r>
            <a:endParaRPr lang="ko-KR" altLang="en-US" sz="20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30756" name="Rectangle 6"/>
          <p:cNvSpPr>
            <a:spLocks noChangeArrowheads="1"/>
          </p:cNvSpPr>
          <p:nvPr/>
        </p:nvSpPr>
        <p:spPr bwMode="auto">
          <a:xfrm>
            <a:off x="1149350" y="1112838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30757" name="AutoShape 7"/>
          <p:cNvSpPr>
            <a:spLocks noChangeArrowheads="1"/>
          </p:cNvSpPr>
          <p:nvPr/>
        </p:nvSpPr>
        <p:spPr bwMode="auto">
          <a:xfrm>
            <a:off x="1149350" y="60007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spcBef>
                <a:spcPct val="20000"/>
              </a:spcBef>
            </a:pPr>
            <a:r>
              <a:rPr lang="en-US" altLang="ko-KR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2. IN / EXISTS  DELETE</a:t>
            </a:r>
            <a:endParaRPr lang="en-US" altLang="ko-KR" sz="24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0140" y="504131"/>
            <a:ext cx="4238625" cy="44767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4156" y="4980881"/>
            <a:ext cx="6192688" cy="51299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27934" y="1656259"/>
            <a:ext cx="6215752" cy="61926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289864644"/>
      </p:ext>
    </p:extLst>
  </p:cSld>
  <p:clrMapOvr>
    <a:masterClrMapping/>
  </p:clrMapOvr>
  <p:transition>
    <p:random/>
  </p:transition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770" name="Rectangle 2"/>
          <p:cNvSpPr>
            <a:spLocks noChangeArrowheads="1"/>
          </p:cNvSpPr>
          <p:nvPr/>
        </p:nvSpPr>
        <p:spPr bwMode="blackWhite">
          <a:xfrm>
            <a:off x="1119188" y="1290638"/>
            <a:ext cx="12091987" cy="87598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장바구니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2005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년도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5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월 자료 중 회원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ID='p001' 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오성순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인 자료 조회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상기 자료 중 상품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='P302000005'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인 자료 삭제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 IN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 사용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DELETE FROM CART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WHERE  CART.CART_MEMBER IN (SELECT MEMBER.MEM_ID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                    FROM   MEMBER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                    WHERE  MEM_ID = 'p001'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                    AND    CART.CART_MEMBER = MEMBER.MEM_ID)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AND    CART.CART_NO LIKE '200505%'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AND    CART.CART_PROD = 'P302000005';</a:t>
            </a:r>
            <a:endParaRPr lang="en-US" altLang="ko-KR" sz="22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1)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다수의 테이블과 연관관계에 있어서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EXISTS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는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IN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에 비해 용이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2)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실습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2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처럼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IN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으로 가능하지만 한계가 있다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(EXISTS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절 사용을 권장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31779" name="Rectangle 7"/>
          <p:cNvSpPr>
            <a:spLocks noChangeArrowheads="1"/>
          </p:cNvSpPr>
          <p:nvPr/>
        </p:nvSpPr>
        <p:spPr bwMode="auto">
          <a:xfrm>
            <a:off x="1149350" y="1135063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31780" name="AutoShape 8"/>
          <p:cNvSpPr>
            <a:spLocks noChangeArrowheads="1"/>
          </p:cNvSpPr>
          <p:nvPr/>
        </p:nvSpPr>
        <p:spPr bwMode="auto">
          <a:xfrm>
            <a:off x="1149350" y="60007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spcBef>
                <a:spcPct val="20000"/>
              </a:spcBef>
            </a:pPr>
            <a:r>
              <a:rPr lang="en-US" altLang="ko-KR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2. IN / EXISTS  DELETE</a:t>
            </a:r>
            <a:endParaRPr lang="en-US" altLang="ko-KR" sz="24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370" name="Rectangle 2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5462588"/>
            <a:ext cx="12091987" cy="47831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상품입고테이블에서 거래처가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'P20101(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대현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)'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인 자료를 조회하시오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(Alias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는 입고일자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수량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거래처코드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거래처명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SELECT  BUYPROD.BUY_DATE  AS "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입고일자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BUYPROD.BUY_PROD  AS "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상품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BUYPROD.BUY_QTY   AS "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수량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BUYER.BUYER_ID    AS "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거래처코드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BUYER.BUYER_NAME  AS "</a:t>
            </a:r>
            <a:r>
              <a:rPr lang="ko-KR" altLang="en-US" sz="2200" b="0" err="1" smtClean="0">
                <a:latin typeface="굴림체" pitchFamily="49" charset="-127"/>
                <a:ea typeface="굴림체" pitchFamily="49" charset="-127"/>
              </a:rPr>
              <a:t>거래처명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FROM    BUYPROD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BUYER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PROD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WHERE   BUYPROD.BUY_PROD = PROD.PROD_ID    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AND     PROD.PROD_BUYER  = BUYER.BUYER_ID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AND     BUYER.BUYER_ID   = 'P20101';</a:t>
            </a:r>
            <a:endParaRPr lang="en-US" altLang="ko-KR" sz="22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826375" name="Rectangle 7"/>
          <p:cNvSpPr>
            <a:spLocks noChangeArrowheads="1"/>
          </p:cNvSpPr>
          <p:nvPr/>
        </p:nvSpPr>
        <p:spPr bwMode="blackWhite">
          <a:xfrm>
            <a:off x="1119188" y="1244600"/>
            <a:ext cx="12091987" cy="40989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장바구니테이블 자료추가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: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기존 삭제한 자료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INSERT INTO cart(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cart_member,cart_no,cart_prod,cart_qty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VALUES ('p001',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'2005052100002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', 'P202000013', 7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); 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INSERT INTO cart(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cart_member,cart_no,cart_prod,cart_qty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VALUES ('p001', '2005052100002', 'P302000005', 3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); 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32804" name="Rectangle 9"/>
          <p:cNvSpPr>
            <a:spLocks noChangeArrowheads="1"/>
          </p:cNvSpPr>
          <p:nvPr/>
        </p:nvSpPr>
        <p:spPr bwMode="auto">
          <a:xfrm>
            <a:off x="1149350" y="1112838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32805" name="AutoShape 10"/>
          <p:cNvSpPr>
            <a:spLocks noChangeArrowheads="1"/>
          </p:cNvSpPr>
          <p:nvPr/>
        </p:nvSpPr>
        <p:spPr bwMode="auto">
          <a:xfrm>
            <a:off x="1149350" y="60007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spcBef>
                <a:spcPct val="20000"/>
              </a:spcBef>
            </a:pPr>
            <a:r>
              <a:rPr lang="en-US" altLang="ko-KR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2. IN / EXISTS  DELETE</a:t>
            </a:r>
            <a:endParaRPr lang="en-US" altLang="ko-KR" sz="24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3"/>
          <p:cNvSpPr>
            <a:spLocks noChangeArrowheads="1"/>
          </p:cNvSpPr>
          <p:nvPr/>
        </p:nvSpPr>
        <p:spPr bwMode="auto">
          <a:xfrm>
            <a:off x="479425" y="1204913"/>
            <a:ext cx="13374688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60000"/>
              </a:lnSpc>
              <a:buFont typeface="Wingdings" pitchFamily="2" charset="2"/>
              <a:buNone/>
            </a:pPr>
            <a:endParaRPr lang="ko-KR" altLang="ko-KR">
              <a:latin typeface="HY수평선M" pitchFamily="18" charset="-127"/>
              <a:ea typeface="HY수평선M" pitchFamily="18" charset="-127"/>
            </a:endParaRPr>
          </a:p>
        </p:txBody>
      </p:sp>
      <p:pic>
        <p:nvPicPr>
          <p:cNvPr id="3686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25750" y="1722438"/>
            <a:ext cx="8747125" cy="683736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7675" y="432123"/>
            <a:ext cx="6753225" cy="7800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16924" y="576139"/>
            <a:ext cx="3794550" cy="51125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16924" y="5721350"/>
            <a:ext cx="4886325" cy="4667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511779366"/>
      </p:ext>
    </p:extLst>
  </p:cSld>
  <p:clrMapOvr>
    <a:masterClrMapping/>
  </p:clrMapOvr>
  <p:transition>
    <p:random/>
  </p:transition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799" name="Rectangle 7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03338"/>
            <a:ext cx="12091987" cy="73850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상기 조회 자료 중 입고일자가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2005-01-28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이고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= 'P201000007'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인 자료를 삭제 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( EXISTS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문 사용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--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A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DELETE FROM   BUYPROD A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WHERE  EXISTS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(--B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SELECT BUYER_ID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 , BUYER_NAME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FROM   BUYER, PROD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WHERE  BUYER_ID = PROD_BUYER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AND    BUYER_ID = 'P20101'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AND    A.BUY_PROD = PROD.PROD_ID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AND    BUY_DATE LIKE '05/01/28'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AND    BUY_PROD = 'P201000007';</a:t>
            </a: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33827" name="Rectangle 8"/>
          <p:cNvSpPr>
            <a:spLocks noChangeArrowheads="1"/>
          </p:cNvSpPr>
          <p:nvPr/>
        </p:nvSpPr>
        <p:spPr bwMode="auto">
          <a:xfrm>
            <a:off x="1149350" y="1112838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33828" name="AutoShape 9"/>
          <p:cNvSpPr>
            <a:spLocks noChangeArrowheads="1"/>
          </p:cNvSpPr>
          <p:nvPr/>
        </p:nvSpPr>
        <p:spPr bwMode="auto">
          <a:xfrm>
            <a:off x="1149350" y="60007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spcBef>
                <a:spcPct val="20000"/>
              </a:spcBef>
            </a:pPr>
            <a:r>
              <a:rPr lang="en-US" altLang="ko-KR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2. IN / EXISTS  DELETE</a:t>
            </a:r>
            <a:endParaRPr lang="en-US" altLang="ko-KR" sz="24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52" name="Rectangle 24"/>
          <p:cNvSpPr>
            <a:spLocks noChangeArrowheads="1"/>
          </p:cNvSpPr>
          <p:nvPr/>
        </p:nvSpPr>
        <p:spPr bwMode="blackWhite">
          <a:xfrm>
            <a:off x="1119188" y="1350963"/>
            <a:ext cx="12091987" cy="66579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View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는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Table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과 유사한 객체이다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.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View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는 기존의 테이블이나 다른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View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객체를 통하여 새로운 </a:t>
            </a:r>
            <a:b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SELECT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문의 결과를 테이블처럼 사용한다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.(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가상테이블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)</a:t>
            </a:r>
          </a:p>
          <a:p>
            <a:pPr lvl="1"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View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는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SELECT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문에 귀속되는 것이 아니고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,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lvl="1"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독립적으로  테이블처럼 존재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View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를 이용하는 경우 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•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필요한 정보가 한 개의 테이블에 있지 않고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여러 개의</a:t>
            </a:r>
            <a:br>
              <a:rPr lang="ko-KR" altLang="en-US" sz="2000">
                <a:latin typeface="굴림체" pitchFamily="49" charset="-127"/>
                <a:ea typeface="굴림체" pitchFamily="49" charset="-127"/>
              </a:rPr>
            </a:b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 테이블에 분산되어 있는 경우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•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테이블에 들어 있는 자료의 일부분만 필요하고 자료의 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 전체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row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나 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column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이  필요하지 않은 경우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•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특정 자료에 대한 접근을 제한하고자 할 경우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보안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)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</a:p>
        </p:txBody>
      </p:sp>
      <p:sp>
        <p:nvSpPr>
          <p:cNvPr id="334851" name="Rectangle 22"/>
          <p:cNvSpPr>
            <a:spLocks noChangeArrowheads="1"/>
          </p:cNvSpPr>
          <p:nvPr/>
        </p:nvSpPr>
        <p:spPr bwMode="blackWhite">
          <a:xfrm>
            <a:off x="1128713" y="638175"/>
            <a:ext cx="6427787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VIEW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77" name="Rectangle 25"/>
          <p:cNvSpPr>
            <a:spLocks noChangeArrowheads="1"/>
          </p:cNvSpPr>
          <p:nvPr/>
        </p:nvSpPr>
        <p:spPr bwMode="blackWhite">
          <a:xfrm>
            <a:off x="1119188" y="1296988"/>
            <a:ext cx="12153900" cy="42164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View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구문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CREATE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[OR REPLACE] [FORCE|NOFORCE ]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VIEW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view_name</a:t>
            </a:r>
            <a:endParaRPr lang="en-US" altLang="ko-KR" sz="2000" i="1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[ </a:t>
            </a:r>
            <a:r>
              <a:rPr lang="en-US" altLang="ko-KR" i="1" err="1">
                <a:latin typeface="HY중고딕" pitchFamily="18" charset="-127"/>
                <a:ea typeface="굴림체" pitchFamily="49" charset="-127"/>
              </a:rPr>
              <a:t>columnName_list</a:t>
            </a:r>
            <a:r>
              <a:rPr lang="en-US" altLang="ko-KR" i="1">
                <a:latin typeface="HY중고딕" pitchFamily="18" charset="-127"/>
                <a:ea typeface="굴림체" pitchFamily="49" charset="-127"/>
              </a:rPr>
              <a:t> …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]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AS 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select-statement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[WITH CHECK OPTION  [CONSTRAINT  </a:t>
            </a:r>
            <a:r>
              <a:rPr lang="en-US" altLang="ko-KR" i="1" err="1">
                <a:latin typeface="HY중고딕" pitchFamily="18" charset="-127"/>
                <a:ea typeface="굴림체" pitchFamily="49" charset="-127"/>
              </a:rPr>
              <a:t>constraint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] ]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[WITH READ ONLY]</a:t>
            </a:r>
          </a:p>
        </p:txBody>
      </p:sp>
      <p:graphicFrame>
        <p:nvGraphicFramePr>
          <p:cNvPr id="1231933" name="Group 61"/>
          <p:cNvGraphicFramePr>
            <a:graphicFrameLocks noGrp="1"/>
          </p:cNvGraphicFramePr>
          <p:nvPr/>
        </p:nvGraphicFramePr>
        <p:xfrm>
          <a:off x="1128713" y="5627688"/>
          <a:ext cx="12144595" cy="4481785"/>
        </p:xfrm>
        <a:graphic>
          <a:graphicData uri="http://schemas.openxmlformats.org/drawingml/2006/table">
            <a:tbl>
              <a:tblPr/>
              <a:tblGrid>
                <a:gridCol w="3978959"/>
                <a:gridCol w="8165636"/>
              </a:tblGrid>
              <a:tr h="4048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항목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</a:tr>
              <a:tr h="4032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OR  REPLACE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존재하는 경우  변경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525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FORCE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기준 테이블이 없어도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View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생성 가능 옵션</a:t>
                      </a:r>
                      <a:b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</a:b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default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는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NOFORCE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4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view_name</a:t>
                      </a:r>
                      <a:endParaRPr kumimoji="1" lang="en-US" altLang="ko-KR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View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의 객체명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66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select-statement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View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를 생성하기 위한 서브쿼리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66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WITH CHECK OPTION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View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에 보일 수 있을 때만 추가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수정 가능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66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WITH READ ONLY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읽기 전용 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View, ( DML 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실행 금지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35901" name="Rectangle 60"/>
          <p:cNvSpPr>
            <a:spLocks noChangeArrowheads="1"/>
          </p:cNvSpPr>
          <p:nvPr/>
        </p:nvSpPr>
        <p:spPr bwMode="blackWhite">
          <a:xfrm>
            <a:off x="1128713" y="638175"/>
            <a:ext cx="6427787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VIEW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635" name="Rectangle 11"/>
          <p:cNvSpPr>
            <a:spLocks noChangeArrowheads="1"/>
          </p:cNvSpPr>
          <p:nvPr/>
        </p:nvSpPr>
        <p:spPr bwMode="blackWhite">
          <a:xfrm>
            <a:off x="1128713" y="1317625"/>
            <a:ext cx="12091987" cy="46513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VIEW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사용시 주의할 점</a:t>
            </a:r>
          </a:p>
          <a:p>
            <a:pPr defTabSz="282575">
              <a:lnSpc>
                <a:spcPct val="12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View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를 생성할 때 제약조건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(WITH)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 있는 경우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ORDER BY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절 불가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- View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가 집계 함수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GROUP BY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절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DISTINCT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를 사용하여 만들어진 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경우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INSERT, UPDATE, DELETE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구문을 사용할 수 없다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어느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컬럼이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표현식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일반 함수를 통하여 만들어진 경우 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해당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컬럼의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추가 및 수정 불가능</a:t>
            </a:r>
          </a:p>
          <a:p>
            <a:pPr defTabSz="282575">
              <a:lnSpc>
                <a:spcPct val="12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CURRVAL, NEXTVAL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의사컬럼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(pseudo column)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사용불가 </a:t>
            </a:r>
          </a:p>
          <a:p>
            <a:pPr defTabSz="282575">
              <a:lnSpc>
                <a:spcPct val="12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ROWID, ROWNUM, LEVEL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의사컬럼을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사용할 경우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alias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사용</a:t>
            </a: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34637" name="Rectangle 13"/>
          <p:cNvSpPr>
            <a:spLocks noChangeArrowheads="1"/>
          </p:cNvSpPr>
          <p:nvPr/>
        </p:nvSpPr>
        <p:spPr bwMode="blackWhite">
          <a:xfrm>
            <a:off x="1128713" y="6192838"/>
            <a:ext cx="12091987" cy="40830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view_prod1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생성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상품분류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상품수</a:t>
            </a: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CREATE VIEW VIEW_PROD1(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분류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200" b="0" err="1" smtClean="0">
                <a:latin typeface="굴림체" pitchFamily="49" charset="-127"/>
                <a:ea typeface="굴림체" pitchFamily="49" charset="-127"/>
              </a:rPr>
              <a:t>상품수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)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AS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SELECT      PROD_LGU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    COUNT(*) 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FROM        PROD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GROUP BY    PROD_LGU;</a:t>
            </a:r>
          </a:p>
          <a:p>
            <a:endParaRPr lang="en-US" altLang="ko-KR" sz="22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200" b="0">
                <a:latin typeface="굴림체" pitchFamily="49" charset="-127"/>
                <a:ea typeface="굴림체" pitchFamily="49" charset="-127"/>
              </a:rPr>
              <a:t>   SELECT * FROM 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view_prod1;</a:t>
            </a:r>
            <a:endParaRPr lang="en-US" altLang="ko-KR" sz="22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36900" name="Rectangle 14"/>
          <p:cNvSpPr>
            <a:spLocks noChangeArrowheads="1"/>
          </p:cNvSpPr>
          <p:nvPr/>
        </p:nvSpPr>
        <p:spPr bwMode="blackWhite">
          <a:xfrm>
            <a:off x="1128713" y="638175"/>
            <a:ext cx="6427787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VIEW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853" name="Rectangle 13"/>
          <p:cNvSpPr>
            <a:spLocks noChangeArrowheads="1"/>
          </p:cNvSpPr>
          <p:nvPr/>
        </p:nvSpPr>
        <p:spPr bwMode="blackWhite">
          <a:xfrm>
            <a:off x="1119188" y="1287463"/>
            <a:ext cx="12091987" cy="41132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view_member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생성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회원명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아이디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성명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생일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직업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CREATE or REPLACE VIEW VIEW_MEMBER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AS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SELECT  MEM_NAME                      AS "</a:t>
            </a:r>
            <a:r>
              <a:rPr lang="ko-KR" altLang="en-US" sz="2200" b="0" err="1" smtClean="0">
                <a:latin typeface="굴림체" pitchFamily="49" charset="-127"/>
                <a:ea typeface="굴림체" pitchFamily="49" charset="-127"/>
              </a:rPr>
              <a:t>회원명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MEM_ID                        AS "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아이디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MEM_MILEAGE                   AS "</a:t>
            </a:r>
            <a:r>
              <a:rPr lang="ko-KR" altLang="en-US" sz="2200" b="0" err="1" smtClean="0"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TO_CHAR(</a:t>
            </a:r>
            <a:r>
              <a:rPr lang="en-US" altLang="ko-KR" sz="2200" b="0" err="1" smtClean="0">
                <a:latin typeface="굴림체" pitchFamily="49" charset="-127"/>
                <a:ea typeface="굴림체" pitchFamily="49" charset="-127"/>
              </a:rPr>
              <a:t>MEM_BIR,'yyyy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-mm-</a:t>
            </a:r>
            <a:r>
              <a:rPr lang="en-US" altLang="ko-KR" sz="2200" b="0" err="1" smtClean="0">
                <a:latin typeface="굴림체" pitchFamily="49" charset="-127"/>
                <a:ea typeface="굴림체" pitchFamily="49" charset="-127"/>
              </a:rPr>
              <a:t>dd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') AS "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생일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MEM_JOB                       AS "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직업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FROM    MEMBER 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WHERE   MEM_MILEAGE &gt; 1000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WITH CHECK OPTION; </a:t>
            </a:r>
            <a:endParaRPr lang="en-US" altLang="ko-KR" sz="22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059854" name="Rectangle 14">
            <a:hlinkClick r:id="rId2"/>
          </p:cNvPr>
          <p:cNvSpPr>
            <a:spLocks noChangeArrowheads="1"/>
          </p:cNvSpPr>
          <p:nvPr/>
        </p:nvSpPr>
        <p:spPr bwMode="blackWhite">
          <a:xfrm>
            <a:off x="1224236" y="5544691"/>
            <a:ext cx="12091987" cy="432048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SELECT  *  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FROM    VIEW_MEMBER;</a:t>
            </a:r>
          </a:p>
          <a:p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 i="1" smtClean="0"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sz="2000" b="0" i="1" err="1" smtClean="0">
                <a:latin typeface="굴림체" pitchFamily="49" charset="-127"/>
                <a:ea typeface="굴림체" pitchFamily="49" charset="-127"/>
              </a:rPr>
              <a:t>이혜나</a:t>
            </a:r>
            <a:r>
              <a:rPr lang="ko-KR" altLang="en-US" sz="2000" b="0" i="1" smtClean="0">
                <a:latin typeface="굴림체" pitchFamily="49" charset="-127"/>
                <a:ea typeface="굴림체" pitchFamily="49" charset="-127"/>
              </a:rPr>
              <a:t>      </a:t>
            </a:r>
            <a:r>
              <a:rPr lang="en-US" altLang="ko-KR" sz="2000" b="0" i="1" smtClean="0">
                <a:latin typeface="굴림체" pitchFamily="49" charset="-127"/>
                <a:ea typeface="굴림체" pitchFamily="49" charset="-127"/>
              </a:rPr>
              <a:t>e001  7150  1975-05-01  </a:t>
            </a:r>
            <a:r>
              <a:rPr lang="ko-KR" altLang="en-US" sz="2000" b="0" i="1" smtClean="0">
                <a:latin typeface="굴림체" pitchFamily="49" charset="-127"/>
                <a:ea typeface="굴림체" pitchFamily="49" charset="-127"/>
              </a:rPr>
              <a:t>농업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UPDATE  VIEW_MEMBER  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SET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    </a:t>
            </a:r>
            <a:r>
              <a:rPr lang="ko-KR" altLang="en-US" sz="2000" b="0" err="1" smtClean="0">
                <a:latin typeface="굴림체" pitchFamily="49" charset="-127"/>
                <a:ea typeface="굴림체" pitchFamily="49" charset="-127"/>
              </a:rPr>
              <a:t>회원명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=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홍길동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아이디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=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'e001';</a:t>
            </a:r>
          </a:p>
          <a:p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2000" b="0" i="1" smtClean="0"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sz="2000" b="0" i="1" smtClean="0">
                <a:latin typeface="굴림체" pitchFamily="49" charset="-127"/>
                <a:ea typeface="굴림체" pitchFamily="49" charset="-127"/>
              </a:rPr>
              <a:t>홍길동    </a:t>
            </a:r>
            <a:r>
              <a:rPr lang="en-US" altLang="ko-KR" sz="2000" b="0" i="1" smtClean="0">
                <a:latin typeface="굴림체" pitchFamily="49" charset="-127"/>
                <a:ea typeface="굴림체" pitchFamily="49" charset="-127"/>
              </a:rPr>
              <a:t>e001    7150    1975-05-01    </a:t>
            </a:r>
            <a:r>
              <a:rPr lang="ko-KR" altLang="en-US" sz="2000" b="0" i="1" smtClean="0">
                <a:latin typeface="굴림체" pitchFamily="49" charset="-127"/>
                <a:ea typeface="굴림체" pitchFamily="49" charset="-127"/>
              </a:rPr>
              <a:t>농업</a:t>
            </a:r>
          </a:p>
          <a:p>
            <a:r>
              <a:rPr lang="en-US" altLang="ko-KR" sz="2000" b="0" i="1" smtClean="0"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sz="2000" b="0" i="1" smtClean="0">
                <a:latin typeface="굴림체" pitchFamily="49" charset="-127"/>
                <a:ea typeface="굴림체" pitchFamily="49" charset="-127"/>
              </a:rPr>
              <a:t>테이블 생성 시 </a:t>
            </a:r>
            <a:r>
              <a:rPr lang="en-US" altLang="ko-KR" sz="2000" b="0" i="1" smtClean="0">
                <a:latin typeface="굴림체" pitchFamily="49" charset="-127"/>
                <a:ea typeface="굴림체" pitchFamily="49" charset="-127"/>
              </a:rPr>
              <a:t>WHERE   MEM_MILEAGE &gt; 1000</a:t>
            </a:r>
            <a:r>
              <a:rPr lang="ko-KR" altLang="en-US" sz="2000" b="0" i="1" smtClean="0">
                <a:latin typeface="굴림체" pitchFamily="49" charset="-127"/>
                <a:ea typeface="굴림체" pitchFamily="49" charset="-127"/>
              </a:rPr>
              <a:t>라는 제약조건때문에</a:t>
            </a:r>
          </a:p>
          <a:p>
            <a:r>
              <a:rPr lang="en-US" altLang="ko-KR" sz="2000" b="0" i="1" smtClean="0"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sz="2000" b="0" i="1" smtClean="0">
                <a:latin typeface="굴림체" pitchFamily="49" charset="-127"/>
                <a:ea typeface="굴림체" pitchFamily="49" charset="-127"/>
              </a:rPr>
              <a:t>실행 시 </a:t>
            </a:r>
            <a:r>
              <a:rPr lang="en-US" altLang="ko-KR" sz="2000" b="0" i="1" smtClean="0">
                <a:latin typeface="굴림체" pitchFamily="49" charset="-127"/>
                <a:ea typeface="굴림체" pitchFamily="49" charset="-127"/>
              </a:rPr>
              <a:t>"</a:t>
            </a:r>
            <a:r>
              <a:rPr lang="ko-KR" altLang="en-US" sz="2000" b="0" i="1" err="1" smtClean="0">
                <a:latin typeface="굴림체" pitchFamily="49" charset="-127"/>
                <a:ea typeface="굴림체" pitchFamily="49" charset="-127"/>
              </a:rPr>
              <a:t>뷰의</a:t>
            </a:r>
            <a:r>
              <a:rPr lang="ko-KR" altLang="en-US" sz="2000" b="0" i="1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b="0" i="1" smtClean="0">
                <a:latin typeface="굴림체" pitchFamily="49" charset="-127"/>
                <a:ea typeface="굴림체" pitchFamily="49" charset="-127"/>
              </a:rPr>
              <a:t>WITH CHECK OPTION</a:t>
            </a:r>
            <a:r>
              <a:rPr lang="ko-KR" altLang="en-US" sz="2000" b="0" i="1" smtClean="0">
                <a:latin typeface="굴림체" pitchFamily="49" charset="-127"/>
                <a:ea typeface="굴림체" pitchFamily="49" charset="-127"/>
              </a:rPr>
              <a:t>의 조건에 위배 됩니다</a:t>
            </a:r>
            <a:r>
              <a:rPr lang="en-US" altLang="ko-KR" sz="2000" b="0" i="1" smtClean="0">
                <a:latin typeface="굴림체" pitchFamily="49" charset="-127"/>
                <a:ea typeface="굴림체" pitchFamily="49" charset="-127"/>
              </a:rPr>
              <a:t>" </a:t>
            </a:r>
            <a:r>
              <a:rPr lang="ko-KR" altLang="en-US" sz="2000" b="0" i="1" smtClean="0">
                <a:latin typeface="굴림체" pitchFamily="49" charset="-127"/>
                <a:ea typeface="굴림체" pitchFamily="49" charset="-127"/>
              </a:rPr>
              <a:t>오류 발생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UPDATE  VIEW_MEMBER  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SET     </a:t>
            </a:r>
            <a:r>
              <a:rPr lang="ko-KR" altLang="en-US" sz="2000" b="0" err="1" smtClean="0">
                <a:latin typeface="굴림체" pitchFamily="49" charset="-127"/>
                <a:ea typeface="굴림체" pitchFamily="49" charset="-127"/>
              </a:rPr>
              <a:t>마일리지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=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800</a:t>
            </a:r>
            <a:endParaRPr lang="ko-KR" altLang="en-US" sz="20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WHERE   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아이디  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=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'e001';</a:t>
            </a:r>
            <a:endParaRPr lang="en-US" altLang="ko-KR" sz="20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37924" name="Rectangle 17"/>
          <p:cNvSpPr>
            <a:spLocks noChangeArrowheads="1"/>
          </p:cNvSpPr>
          <p:nvPr/>
        </p:nvSpPr>
        <p:spPr bwMode="blackWhite">
          <a:xfrm>
            <a:off x="1128713" y="638175"/>
            <a:ext cx="6427787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VIEW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69052" y="1944291"/>
            <a:ext cx="45448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ORA-01031 : </a:t>
            </a:r>
            <a:r>
              <a:rPr lang="ko-KR" altLang="en-US" sz="2000" b="0" smtClean="0">
                <a:latin typeface="굴림체" pitchFamily="49" charset="-127"/>
                <a:ea typeface="굴림체" pitchFamily="49" charset="-127"/>
              </a:rPr>
              <a:t>권한이 불충분합니다 </a:t>
            </a:r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=&gt;</a:t>
            </a:r>
          </a:p>
          <a:p>
            <a:r>
              <a:rPr lang="en-US" altLang="ko-KR" sz="2000" b="0" smtClean="0">
                <a:latin typeface="굴림체" pitchFamily="49" charset="-127"/>
                <a:ea typeface="굴림체" pitchFamily="49" charset="-127"/>
              </a:rPr>
              <a:t>GRANT CREATE ANY VIEW TO SAM;</a:t>
            </a:r>
            <a:endParaRPr lang="ko-KR" altLang="en-US" sz="2000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675" name="Rectangle 3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17625"/>
            <a:ext cx="12091987" cy="75628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Tx/>
              <a:buChar char="-"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회원아이디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나이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주문번호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주문 상품명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가격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수량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판매금액을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/>
            </a:r>
            <a:b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보여주는 읽기전용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View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를 생성하시오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</a:t>
            </a:r>
          </a:p>
          <a:p>
            <a:pPr defTabSz="282575">
              <a:lnSpc>
                <a:spcPct val="130000"/>
              </a:lnSpc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객체명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: </a:t>
            </a:r>
            <a:r>
              <a:rPr lang="en-US" altLang="ko-KR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view_cart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,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판매금액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=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수량 * 상품판매가 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130000"/>
              </a:lnSpc>
              <a:defRPr/>
            </a:pPr>
            <a:endParaRPr lang="en-US" altLang="ko-KR" sz="2000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CREATE or REPLACE VIEW VIEW_CART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AS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SELECT  MEM_ID                           AS "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회원아이디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MEM_NAME                         AS "</a:t>
            </a:r>
            <a:r>
              <a:rPr lang="ko-KR" altLang="en-US" sz="2200" b="0" err="1" smtClean="0">
                <a:latin typeface="굴림체" pitchFamily="49" charset="-127"/>
                <a:ea typeface="굴림체" pitchFamily="49" charset="-127"/>
              </a:rPr>
              <a:t>회원명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EXTRACT(YEAR FROM SYSDATE) - EXTRACT(YEAR FROM MEM_BIR) AS "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나이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CART.CART_NO                     AS "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주문 번호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PROD.PROD_NAME                   AS "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주문 상품명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PROD.PROD_SALE                   AS "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가격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CART.CART_QTY                    AS "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수량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(CART.CART_QTY * PROD.PROD_SALE) AS "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금액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"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FROM    MEMBER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CART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PROD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WHERE   MEMBER.MEM_ID  = CART.CART_MEMBER</a:t>
            </a:r>
          </a:p>
          <a:p>
            <a:pPr lvl="1"/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AND     CART.CART_PROD = PROD.PROD_ID;</a:t>
            </a:r>
            <a:endParaRPr lang="en-US" altLang="ko-KR" sz="2200" b="0">
              <a:solidFill>
                <a:srgbClr val="6633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436677" name="Rectangle 5">
            <a:hlinkClick r:id="rId2"/>
          </p:cNvPr>
          <p:cNvSpPr>
            <a:spLocks noChangeArrowheads="1"/>
          </p:cNvSpPr>
          <p:nvPr/>
        </p:nvSpPr>
        <p:spPr bwMode="blackWhite">
          <a:xfrm>
            <a:off x="1074738" y="9256713"/>
            <a:ext cx="12091987" cy="7921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Tx/>
              <a:buChar char="-"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'a001', 'f001'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회원의 주문내역을 모두 조회하시오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</p:txBody>
      </p:sp>
      <p:sp>
        <p:nvSpPr>
          <p:cNvPr id="338948" name="Rectangle 6"/>
          <p:cNvSpPr>
            <a:spLocks noChangeArrowheads="1"/>
          </p:cNvSpPr>
          <p:nvPr/>
        </p:nvSpPr>
        <p:spPr bwMode="blackWhite">
          <a:xfrm>
            <a:off x="1128713" y="638175"/>
            <a:ext cx="6427787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VIEW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698" name="Rectangle 2"/>
          <p:cNvSpPr>
            <a:spLocks noChangeArrowheads="1"/>
          </p:cNvSpPr>
          <p:nvPr/>
        </p:nvSpPr>
        <p:spPr bwMode="blackWhite">
          <a:xfrm>
            <a:off x="1119188" y="1317625"/>
            <a:ext cx="12091987" cy="41957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Sequence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는 연속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열거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순서의 의미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Sequence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객체는 자동적으로 번호를 생성하기 위한 객체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Sequence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객체는 테이블과 독립적이므로 여러 곳에서 사용가능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Sequence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를 이용하는 경우 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• Primary Key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를 설정할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후보키가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없거나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PK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를 특별히 의미 있게 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만들지 않아도 되는 경우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•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자동으로 순서적인 번호가 필요한 경우</a:t>
            </a:r>
          </a:p>
        </p:txBody>
      </p:sp>
      <p:sp>
        <p:nvSpPr>
          <p:cNvPr id="339971" name="Rectangle 4"/>
          <p:cNvSpPr>
            <a:spLocks noChangeArrowheads="1"/>
          </p:cNvSpPr>
          <p:nvPr/>
        </p:nvSpPr>
        <p:spPr bwMode="blackWhite">
          <a:xfrm>
            <a:off x="1128713" y="638175"/>
            <a:ext cx="6427787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SEQUENCE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  <p:sp>
        <p:nvSpPr>
          <p:cNvPr id="1437702" name="Rectangle 6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5740400"/>
            <a:ext cx="12091987" cy="43116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 분류테이블에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'P103', 'USB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제품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을 등록하시오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단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lprod_id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컬럼의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값은 최대값을 구하여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을 더한 서브쿼리를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      작성하여 입력한다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.)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SELECT NVL( MAX(</a:t>
            </a:r>
            <a:r>
              <a:rPr lang="en-US" altLang="ko-KR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lprod_id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), 0) FROM 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lprod;</a:t>
            </a: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24236" y="8785051"/>
            <a:ext cx="97770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INSERT INTO LPROD(LPROD_ID, LPROD_GU, LPROD_NM)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VALUES((SELECT NVL(MAX(LPROD_ID),0)+1 FROM LPROD),'P103','USB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제품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');</a:t>
            </a:r>
            <a:endParaRPr lang="ko-KR" altLang="en-US" sz="2200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8802" name="Group 82"/>
          <p:cNvGraphicFramePr>
            <a:graphicFrameLocks noGrp="1"/>
          </p:cNvGraphicFramePr>
          <p:nvPr/>
        </p:nvGraphicFramePr>
        <p:xfrm>
          <a:off x="1128713" y="6648450"/>
          <a:ext cx="12144594" cy="2001480"/>
        </p:xfrm>
        <a:graphic>
          <a:graphicData uri="http://schemas.openxmlformats.org/drawingml/2006/table">
            <a:tbl>
              <a:tblPr/>
              <a:tblGrid>
                <a:gridCol w="4188984"/>
                <a:gridCol w="7955610"/>
              </a:tblGrid>
              <a:tr h="5008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Pseudo Column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</a:tr>
              <a:tr h="7458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시퀀스명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.NEXTVAL</a:t>
                      </a:r>
                      <a:endParaRPr kumimoji="1" lang="en-US" altLang="ko-KR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시퀀스객체의 다음 값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(Next Value)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리턴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458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시퀀스명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.CURRVAL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시퀀스객체의 현재 값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(Current Value)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리턴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38799" name="Rectangle 79"/>
          <p:cNvSpPr>
            <a:spLocks noChangeArrowheads="1"/>
          </p:cNvSpPr>
          <p:nvPr/>
        </p:nvSpPr>
        <p:spPr bwMode="blackWhite">
          <a:xfrm>
            <a:off x="1128713" y="8915400"/>
            <a:ext cx="12144375" cy="12477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CURRVAL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은 해당 세션에서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NEXTVAL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 최소한 한번 이상 호출 되었을 때만 사용 가능하다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38803" name="Rectangle 83"/>
          <p:cNvSpPr>
            <a:spLocks noChangeArrowheads="1"/>
          </p:cNvSpPr>
          <p:nvPr/>
        </p:nvSpPr>
        <p:spPr bwMode="blackWhite">
          <a:xfrm>
            <a:off x="1119188" y="1317625"/>
            <a:ext cx="12153900" cy="51228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Sequence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구문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CREATE SEQUENCE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sequence_name</a:t>
            </a:r>
            <a:endParaRPr lang="en-US" altLang="ko-KR" sz="2000" i="1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	   [ START WITH  </a:t>
            </a:r>
            <a:r>
              <a:rPr lang="en-US" altLang="ko-KR" i="1">
                <a:latin typeface="HY중고딕" pitchFamily="18" charset="-127"/>
                <a:ea typeface="굴림체" pitchFamily="49" charset="-127"/>
              </a:rPr>
              <a:t>n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]</a:t>
            </a:r>
          </a:p>
          <a:p>
            <a:pPr lvl="1"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[ INCREMENT BY  </a:t>
            </a:r>
            <a:r>
              <a:rPr lang="en-US" altLang="ko-KR" i="1">
                <a:latin typeface="HY중고딕" pitchFamily="18" charset="-127"/>
                <a:ea typeface="굴림체" pitchFamily="49" charset="-127"/>
              </a:rPr>
              <a:t>n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]</a:t>
            </a:r>
          </a:p>
          <a:p>
            <a:pPr lvl="1"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[ MAXVALUE </a:t>
            </a:r>
            <a:r>
              <a:rPr lang="en-US" altLang="ko-KR" i="1">
                <a:latin typeface="HY중고딕" pitchFamily="18" charset="-127"/>
                <a:ea typeface="굴림체" pitchFamily="49" charset="-127"/>
              </a:rPr>
              <a:t>n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| NOMAXVALUE</a:t>
            </a:r>
            <a:r>
              <a:rPr lang="en-US" altLang="ko-KR" i="1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]</a:t>
            </a:r>
          </a:p>
          <a:p>
            <a:pPr lvl="1"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[ MINVALUE  </a:t>
            </a:r>
            <a:r>
              <a:rPr lang="en-US" altLang="ko-KR" i="1">
                <a:latin typeface="HY중고딕" pitchFamily="18" charset="-127"/>
                <a:ea typeface="굴림체" pitchFamily="49" charset="-127"/>
              </a:rPr>
              <a:t>n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| NOMINVALUE ]</a:t>
            </a:r>
          </a:p>
          <a:p>
            <a:pPr lvl="1"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[ CYCLE | NOCYCLE ]</a:t>
            </a:r>
          </a:p>
          <a:p>
            <a:pPr lvl="1"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[ CACHE </a:t>
            </a:r>
            <a:r>
              <a:rPr lang="en-US" altLang="ko-KR" i="1">
                <a:latin typeface="HY중고딕" pitchFamily="18" charset="-127"/>
                <a:ea typeface="굴림체" pitchFamily="49" charset="-127"/>
              </a:rPr>
              <a:t>n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| NOCACHE</a:t>
            </a:r>
            <a:r>
              <a:rPr lang="en-US" altLang="ko-KR" i="1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]</a:t>
            </a:r>
          </a:p>
          <a:p>
            <a:pPr lvl="1"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[ ORDER | NOORDER ]</a:t>
            </a:r>
          </a:p>
        </p:txBody>
      </p:sp>
      <p:sp>
        <p:nvSpPr>
          <p:cNvPr id="341010" name="Rectangle 84"/>
          <p:cNvSpPr>
            <a:spLocks noChangeArrowheads="1"/>
          </p:cNvSpPr>
          <p:nvPr/>
        </p:nvSpPr>
        <p:spPr bwMode="blackWhite">
          <a:xfrm>
            <a:off x="1128713" y="638175"/>
            <a:ext cx="6427787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SEQUENCE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748" name="Rectangle 4"/>
          <p:cNvSpPr>
            <a:spLocks noChangeArrowheads="1"/>
          </p:cNvSpPr>
          <p:nvPr/>
        </p:nvSpPr>
        <p:spPr bwMode="blackWhite">
          <a:xfrm>
            <a:off x="1128713" y="8497019"/>
            <a:ext cx="12091987" cy="17033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5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INCREMENT BY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가 음수로 지정되면 내림차순의 시퀀스가 되면서 </a:t>
            </a:r>
          </a:p>
          <a:p>
            <a:pPr defTabSz="282575">
              <a:lnSpc>
                <a:spcPct val="115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NOMAXVALUE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-1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NOMINVALUE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-10^27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 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</a:t>
            </a:r>
          </a:p>
          <a:p>
            <a:pPr defTabSz="282575">
              <a:lnSpc>
                <a:spcPct val="115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START WITH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도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MIN_VALUE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가 아닌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MAX_VALUE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설정된다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 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  <p:graphicFrame>
        <p:nvGraphicFramePr>
          <p:cNvPr id="1439803" name="Group 59"/>
          <p:cNvGraphicFramePr>
            <a:graphicFrameLocks noGrp="1"/>
          </p:cNvGraphicFramePr>
          <p:nvPr/>
        </p:nvGraphicFramePr>
        <p:xfrm>
          <a:off x="1128713" y="1317625"/>
          <a:ext cx="12144595" cy="7052445"/>
        </p:xfrm>
        <a:graphic>
          <a:graphicData uri="http://schemas.openxmlformats.org/drawingml/2006/table">
            <a:tbl>
              <a:tblPr/>
              <a:tblGrid>
                <a:gridCol w="4082817"/>
                <a:gridCol w="8061778"/>
              </a:tblGrid>
              <a:tr h="4800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항  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</a:tr>
              <a:tr h="4800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sequence_name</a:t>
                      </a:r>
                      <a:endParaRPr kumimoji="1" lang="en-US" altLang="ko-KR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sequence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객체명</a:t>
                      </a:r>
                      <a:endParaRPr kumimoji="1" lang="ko-KR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00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START WITH  </a:t>
                      </a:r>
                      <a:r>
                        <a:rPr kumimoji="1" lang="en-US" altLang="ko-KR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시작값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설정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기본은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MIN_VALUE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321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INCREMENT BY  </a:t>
                      </a:r>
                      <a:r>
                        <a:rPr kumimoji="1" lang="en-US" altLang="ko-KR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자동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증감값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기본은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음수 사용가능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08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MAXVALUE </a:t>
                      </a:r>
                      <a:r>
                        <a:rPr kumimoji="1" lang="en-US" altLang="ko-KR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    | NOMAXVALUE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시퀀스의 최대값 설정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default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는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NOMAXVALUE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이며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10^27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까지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08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MINVALUE  </a:t>
                      </a:r>
                      <a:r>
                        <a:rPr kumimoji="1" lang="en-US" altLang="ko-KR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    | NOMINVALUE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시퀀스의 최소값 설정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default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는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NOMINVALUE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이며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이다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08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CYCLE      | NOCYCLE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최대값 또는 최소값 이후 다시 시작할지 여부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default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는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NOCYCLE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321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CACHE n  | NOCACHE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메모리에 미리 할당할 값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default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는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CACHE 20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321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ORDER     | NOORDER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요청순서대로 생성을 보증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default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는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NOORDER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42051" name="Rectangle 60"/>
          <p:cNvSpPr>
            <a:spLocks noChangeArrowheads="1"/>
          </p:cNvSpPr>
          <p:nvPr/>
        </p:nvSpPr>
        <p:spPr bwMode="blackWhite">
          <a:xfrm>
            <a:off x="1128713" y="638175"/>
            <a:ext cx="6427787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SEQUENCE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5"/>
          <p:cNvSpPr>
            <a:spLocks noChangeArrowheads="1"/>
          </p:cNvSpPr>
          <p:nvPr/>
        </p:nvSpPr>
        <p:spPr bwMode="auto">
          <a:xfrm>
            <a:off x="504825" y="647700"/>
            <a:ext cx="13374688" cy="9721850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기본키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(primary key)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	⇒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후보키 중 튜플을 식별하는데 기준으로 사용할 키 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: NOT NULL, NO DUPLICATE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	⇒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일반적으로 정보를 검색하는 기준이 됨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	⇒ 중복된 튜플이 입력되는 것을 방지할 수 있음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	⇒ 모든 테이블에는 적어도 하나의 기본키가 존재함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endParaRPr lang="ko-KR" altLang="en-US" sz="2800">
              <a:latin typeface="HY중고딕" pitchFamily="18" charset="-127"/>
              <a:ea typeface="HY중고딕" pitchFamily="18" charset="-127"/>
            </a:endParaRPr>
          </a:p>
          <a:p>
            <a:pPr marL="720725" lvl="1" indent="-2635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대체키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(alternate key)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	⇒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후보키 중 기본키로 선택되지 않은 나머지 키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endParaRPr lang="ko-KR" altLang="en-US" sz="2800">
              <a:latin typeface="HY중고딕" pitchFamily="18" charset="-127"/>
              <a:ea typeface="HY중고딕" pitchFamily="18" charset="-127"/>
            </a:endParaRPr>
          </a:p>
          <a:p>
            <a:pPr marL="720725" lvl="1" indent="-2635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후보키 중 어느 키를 기본키로 정할까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??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	⇒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명확히 정해진 규칙은 없음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많은 모델링 경험이 필요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)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	⇒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해당 테이블을 대표할 수 있을 것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	⇒ 데이터 길이가 짧을 것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	⇒ 빈번히 사용되는 컬럼을 사용할 것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771" name="Rectangle 3"/>
          <p:cNvSpPr>
            <a:spLocks noChangeArrowheads="1"/>
          </p:cNvSpPr>
          <p:nvPr/>
        </p:nvSpPr>
        <p:spPr bwMode="blackWhite">
          <a:xfrm>
            <a:off x="1128713" y="1317625"/>
            <a:ext cx="12091987" cy="27225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lprod_seq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시퀀스 생성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CREATE SEQUENCE LPROD_SEQ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INCREMENT BY    1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START WITH      15;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440805" name="Rectangle 37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4265613"/>
            <a:ext cx="12091987" cy="46497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상품 분류테이블에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'P203' , '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아동복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을 등록하시오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INSERT INTO LPROD (LPROD_ID, LPROD_GU, LPROD_NM)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VALUES (LPROD_SEQ.NEXTVAL, 'P203', 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아동복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);</a:t>
            </a:r>
          </a:p>
          <a:p>
            <a:endParaRPr lang="en-US" altLang="ko-KR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다음 번호로 증가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defRPr/>
            </a:pP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LPROD_SEQ.NEXTVAL FROM DUAL;</a:t>
            </a:r>
          </a:p>
          <a:p>
            <a:pPr defTabSz="282575">
              <a:lnSpc>
                <a:spcPct val="130000"/>
              </a:lnSpc>
              <a:defRPr/>
            </a:pPr>
            <a:endParaRPr lang="en-US" altLang="ko-KR" sz="2400" b="0" smtClean="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defRPr/>
            </a:pP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현재 번호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defRPr/>
            </a:pP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LPROD_SEQ.CURRVAL FROM DUAL;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43044" name="Rectangle 38"/>
          <p:cNvSpPr>
            <a:spLocks noChangeArrowheads="1"/>
          </p:cNvSpPr>
          <p:nvPr/>
        </p:nvSpPr>
        <p:spPr bwMode="blackWhite">
          <a:xfrm>
            <a:off x="1128713" y="638175"/>
            <a:ext cx="6427787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SEQUENCE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17124" y="4464571"/>
            <a:ext cx="3804602" cy="21602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796" name="Rectangle 4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4492625"/>
            <a:ext cx="12091987" cy="51038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Sequence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가 제한되는 경우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SELECT, DELETE, UPDATE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에서의 서브쿼리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VIEW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의  </a:t>
            </a:r>
            <a:r>
              <a:rPr lang="en-US" altLang="ko-KR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QUERY</a:t>
            </a:r>
            <a:r>
              <a:rPr lang="ko-KR" altLang="en-US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구문</a:t>
            </a:r>
            <a:endParaRPr lang="ko-KR" altLang="en-US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DISTINCT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가 있는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문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GROUP BY, ORDER BY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가 있는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문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SET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연산자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(UNION, INTERSECT, MINUS)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가 있는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문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SELECT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문의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WHERE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절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CREATE / ALTER TABLE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에서 컬럼의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DEFAULT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값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CHECK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제약조건</a:t>
            </a:r>
            <a:endParaRPr lang="ko-KR" altLang="en-US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41797" name="Rectangle 5">
            <a:hlinkClick r:id="rId2"/>
          </p:cNvPr>
          <p:cNvSpPr>
            <a:spLocks noChangeArrowheads="1"/>
          </p:cNvSpPr>
          <p:nvPr/>
        </p:nvSpPr>
        <p:spPr bwMode="blackWhite">
          <a:xfrm>
            <a:off x="1128713" y="1317625"/>
            <a:ext cx="12091987" cy="29479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Sequence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가 사용되는 경우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SELECT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문의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절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단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SUBQUERY,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VIEW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가 아닌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- INSERT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문의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절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INSERT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문의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VALUES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절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UPDATE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문의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SET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절</a:t>
            </a:r>
          </a:p>
        </p:txBody>
      </p:sp>
      <p:sp>
        <p:nvSpPr>
          <p:cNvPr id="344068" name="Rectangle 6"/>
          <p:cNvSpPr>
            <a:spLocks noChangeArrowheads="1"/>
          </p:cNvSpPr>
          <p:nvPr/>
        </p:nvSpPr>
        <p:spPr bwMode="blackWhite">
          <a:xfrm>
            <a:off x="1128713" y="638175"/>
            <a:ext cx="6427787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SEQUENCE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819" name="Rectangle 3"/>
          <p:cNvSpPr>
            <a:spLocks noChangeArrowheads="1"/>
          </p:cNvSpPr>
          <p:nvPr/>
        </p:nvSpPr>
        <p:spPr bwMode="blackWhite">
          <a:xfrm>
            <a:off x="1128713" y="1317625"/>
            <a:ext cx="12091987" cy="45354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Sequence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변경</a:t>
            </a: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START WITH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는 변경할 수 없다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1000">
                <a:latin typeface="HY중고딕" pitchFamily="18" charset="-127"/>
                <a:ea typeface="굴림체" pitchFamily="49" charset="-127"/>
              </a:rPr>
              <a:t> 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ALTER SEQUENCE LPROD_SEQ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INCREMENT BY   2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MAXVALUE       999;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SELECT LPROD_SEQ.NEXTVAL FROM DUAL;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SELECT LPROD_SEQ.CURRVAL FROM DUAL;</a:t>
            </a:r>
            <a:endParaRPr lang="en-US" altLang="ko-KR" sz="22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Sequence 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제거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(* ROLLBACK</a:t>
            </a:r>
            <a:r>
              <a:rPr lang="ko-KR" altLang="en-US" sz="2000" smtClean="0">
                <a:latin typeface="HY중고딕" pitchFamily="18" charset="-127"/>
                <a:ea typeface="굴림체" pitchFamily="49" charset="-127"/>
              </a:rPr>
              <a:t>되지 않음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!!)</a:t>
            </a: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DROP SEQUENCE LPROD_SEQ;</a:t>
            </a:r>
            <a:endParaRPr lang="en-US" altLang="ko-KR" sz="22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442820" name="Rectangle 4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6080125"/>
            <a:ext cx="12091987" cy="41957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다음 요건을 만족하는 시퀀스를 생성하시오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(P.221 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참고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객체명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: </a:t>
            </a:r>
            <a:r>
              <a:rPr lang="en-US" altLang="ko-KR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cart_seq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err="1">
                <a:solidFill>
                  <a:srgbClr val="663300"/>
                </a:solidFill>
                <a:latin typeface="HY중고딕" pitchFamily="18" charset="-127"/>
              </a:rPr>
              <a:t>증감값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</a:rPr>
              <a:t>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</a:rPr>
              <a:t>: 1,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최소값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: 10000, 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최대값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: 99999, </a:t>
            </a:r>
            <a:r>
              <a:rPr lang="ko-KR" altLang="en-US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순환가능</a:t>
            </a:r>
            <a:endParaRPr lang="en-US" altLang="ko-KR" smtClean="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CREATE SEQUENCE CART_SEQ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INCREMENT BY    1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MINVALUE        10000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MAXVALUE        99999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CYCLE;</a:t>
            </a:r>
            <a:endParaRPr lang="ko-KR" altLang="en-US" sz="22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SELECT CART_SEQ.NEXTVAL FROM DUAL;</a:t>
            </a:r>
            <a:endParaRPr lang="en-US" altLang="ko-KR" sz="22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45092" name="Rectangle 5"/>
          <p:cNvSpPr>
            <a:spLocks noChangeArrowheads="1"/>
          </p:cNvSpPr>
          <p:nvPr/>
        </p:nvSpPr>
        <p:spPr bwMode="blackWhite">
          <a:xfrm>
            <a:off x="1128713" y="638175"/>
            <a:ext cx="6427787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SEQUENCE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42" name="Rectangle 2"/>
          <p:cNvSpPr>
            <a:spLocks noChangeArrowheads="1"/>
          </p:cNvSpPr>
          <p:nvPr/>
        </p:nvSpPr>
        <p:spPr bwMode="blackWhite">
          <a:xfrm>
            <a:off x="1119188" y="1317625"/>
            <a:ext cx="12091987" cy="35147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Synonym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은 동의어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별칭의 의미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Synonym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은 객체에 대한 다른 이름으로 대체한다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Synonym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을 이용하는 경우 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•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다른 소유자의 객체를 접근하는 경우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"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스키마명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객체명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"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으로 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접근하는데 이를 편하게 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lvl="1" defTabSz="282575">
              <a:lnSpc>
                <a:spcPct val="120000"/>
              </a:lnSpc>
              <a:buFontTx/>
              <a:buChar char="•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긴 이름의 객체명을 쉬운 이름으로 대체하고자  할 때</a:t>
            </a:r>
          </a:p>
        </p:txBody>
      </p:sp>
      <p:sp>
        <p:nvSpPr>
          <p:cNvPr id="346115" name="Rectangle 3"/>
          <p:cNvSpPr>
            <a:spLocks noChangeArrowheads="1"/>
          </p:cNvSpPr>
          <p:nvPr/>
        </p:nvSpPr>
        <p:spPr bwMode="blackWhite">
          <a:xfrm>
            <a:off x="1128713" y="638175"/>
            <a:ext cx="6427787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SYNONYM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  <p:sp>
        <p:nvSpPr>
          <p:cNvPr id="1443845" name="Rectangle 5"/>
          <p:cNvSpPr>
            <a:spLocks noChangeArrowheads="1"/>
          </p:cNvSpPr>
          <p:nvPr/>
        </p:nvSpPr>
        <p:spPr bwMode="blackWhite">
          <a:xfrm>
            <a:off x="1119188" y="4948238"/>
            <a:ext cx="12153900" cy="19272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Sequence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구문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CREATE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[ or REPLACE ]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[ PUBLIC ]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SYNONYM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synonym_name</a:t>
            </a:r>
            <a:endParaRPr lang="en-US" altLang="ko-KR" sz="2000" i="1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	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FOR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i="1" err="1">
                <a:latin typeface="HY중고딕" pitchFamily="18" charset="-127"/>
                <a:ea typeface="굴림체" pitchFamily="49" charset="-127"/>
              </a:rPr>
              <a:t>object_name</a:t>
            </a:r>
            <a:endParaRPr lang="en-US" altLang="ko-KR" i="1">
              <a:latin typeface="HY중고딕" pitchFamily="18" charset="-127"/>
              <a:ea typeface="굴림체" pitchFamily="49" charset="-127"/>
            </a:endParaRPr>
          </a:p>
        </p:txBody>
      </p:sp>
      <p:graphicFrame>
        <p:nvGraphicFramePr>
          <p:cNvPr id="1443885" name="Group 45"/>
          <p:cNvGraphicFramePr>
            <a:graphicFrameLocks noGrp="1"/>
          </p:cNvGraphicFramePr>
          <p:nvPr/>
        </p:nvGraphicFramePr>
        <p:xfrm>
          <a:off x="1128713" y="7051675"/>
          <a:ext cx="12144595" cy="2548890"/>
        </p:xfrm>
        <a:graphic>
          <a:graphicData uri="http://schemas.openxmlformats.org/drawingml/2006/table">
            <a:tbl>
              <a:tblPr/>
              <a:tblGrid>
                <a:gridCol w="4082817"/>
                <a:gridCol w="8061778"/>
              </a:tblGrid>
              <a:tr h="4742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항  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</a:tr>
              <a:tr h="4742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or REPLACE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존재하는 경우 변경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42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PUBLIC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공개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시노님을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생성할 경우 기술한다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44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synonym_name</a:t>
                      </a:r>
                      <a:endParaRPr kumimoji="1" lang="en-US" altLang="ko-KR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synonym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객체명</a:t>
                      </a:r>
                      <a:endParaRPr kumimoji="1" lang="ko-KR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42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object_name</a:t>
                      </a:r>
                      <a:endParaRPr kumimoji="1" lang="en-US" altLang="ko-KR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동의어에 해당하는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객체명</a:t>
                      </a:r>
                      <a:endParaRPr kumimoji="1" lang="ko-KR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882" name="Rectangle 18"/>
          <p:cNvSpPr>
            <a:spLocks noChangeArrowheads="1"/>
          </p:cNvSpPr>
          <p:nvPr/>
        </p:nvSpPr>
        <p:spPr bwMode="blackWhite">
          <a:xfrm>
            <a:off x="1128713" y="1317625"/>
            <a:ext cx="12153900" cy="64658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CREATE SYNONYM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MEM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FOR MEMBER;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 * FROM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MEM;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CREATE SYNONYM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MYDUAL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FOR SYS.DUAL;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'Hello World'  FROM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MYDUAL;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DROP SYNONYM 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MYDUAL;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47139" name="Rectangle 19"/>
          <p:cNvSpPr>
            <a:spLocks noChangeArrowheads="1"/>
          </p:cNvSpPr>
          <p:nvPr/>
        </p:nvSpPr>
        <p:spPr bwMode="blackWhite">
          <a:xfrm>
            <a:off x="1128713" y="638175"/>
            <a:ext cx="6427787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SYNONYM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68252" y="1800275"/>
            <a:ext cx="4493538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400" b="0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GRANT CREATE SYNONYM TO SAM;</a:t>
            </a:r>
            <a:endParaRPr lang="ko-KR" altLang="en-US" sz="2400" b="0">
              <a:solidFill>
                <a:srgbClr val="FF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INDEX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  <p:graphicFrame>
        <p:nvGraphicFramePr>
          <p:cNvPr id="1448000" name="Group 64"/>
          <p:cNvGraphicFramePr>
            <a:graphicFrameLocks noGrp="1"/>
          </p:cNvGraphicFramePr>
          <p:nvPr/>
        </p:nvGraphicFramePr>
        <p:xfrm>
          <a:off x="1128713" y="1317626"/>
          <a:ext cx="12144595" cy="8563471"/>
        </p:xfrm>
        <a:graphic>
          <a:graphicData uri="http://schemas.openxmlformats.org/drawingml/2006/table">
            <a:tbl>
              <a:tblPr/>
              <a:tblGrid>
                <a:gridCol w="3245021"/>
                <a:gridCol w="8899574"/>
              </a:tblGrid>
              <a:tr h="3864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항  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</a:tr>
              <a:tr h="12358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정의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DB Server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의 성능을 가장 많이 좌우하게 되는 요소 중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하나로써 특정 데이터를 빨리 찾기 위해 사용한다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469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용도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SELECT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문과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INSERT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문 혹은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UPDATE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문에서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WHERE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절을 사용하게 되는 경우에 인덱스를 사용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또한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SELECT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한 데이터를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SORT(ORDER BY)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하거나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GROUP BY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를 사용하여 그룹별로 묶을 때에도 인덱스                        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를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사용하게 되면 속도 향상에 도움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DBMS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의 부하를 줄여 전체 성능을 향상 시킨다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342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단점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인덱스를 사용하게 되면 인덱스를 만드는 데 많은 저장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공간과 시간이 소요된다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이는 처음 만드는 경우에만 적용되는 것이 아니라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데이터가 지속적으로 삽입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수정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삭제의 과정을 거칠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때마다 요구되는 사항이며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데이터를 수정하는데 있어서 더 많은 시간이 소요된다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따라서 인덱스는 꼭 필요한 곳에만 적절하게 사용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9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INDEX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  <p:graphicFrame>
        <p:nvGraphicFramePr>
          <p:cNvPr id="1449003" name="Group 43"/>
          <p:cNvGraphicFramePr>
            <a:graphicFrameLocks noGrp="1"/>
          </p:cNvGraphicFramePr>
          <p:nvPr/>
        </p:nvGraphicFramePr>
        <p:xfrm>
          <a:off x="1128713" y="1317625"/>
          <a:ext cx="12144595" cy="7539433"/>
        </p:xfrm>
        <a:graphic>
          <a:graphicData uri="http://schemas.openxmlformats.org/drawingml/2006/table">
            <a:tbl>
              <a:tblPr/>
              <a:tblGrid>
                <a:gridCol w="3245021"/>
                <a:gridCol w="8899574"/>
              </a:tblGrid>
              <a:tr h="5792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항  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</a:tr>
              <a:tr h="36576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INDEX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필요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컬럼</a:t>
                      </a:r>
                      <a:endParaRPr kumimoji="1" lang="ko-KR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자주 검색해야 하는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컬럼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WHERE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절에서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'='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을 사용하여 특정 값을 찾는 경우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WHERE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절에서 범위를 주고 검색하는 경우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Primary Key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Foreign Key : Join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시에 속도를 향상 시킨다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Sort(Order by)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를 자주 사용하는 칼럼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Join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을 자주 사용하는 칼럼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025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INDEX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불필요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컬럼</a:t>
                      </a:r>
                      <a:endParaRPr kumimoji="1" lang="ko-KR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검색을 잘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안하는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칼럼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같은 값이 많이 입력되는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컬럼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예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: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성별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나이등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 :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WHERE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절을 사용했을 때 반환되는 결과가 전체 테이블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에서 많은 양을 차지하는 경우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SELECT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속도보다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INSERT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나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UPDATE, DELETE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등의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속도가 더 중요한 경우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random/>
  </p:transition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7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INDEX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  <p:graphicFrame>
        <p:nvGraphicFramePr>
          <p:cNvPr id="1450033" name="Group 49"/>
          <p:cNvGraphicFramePr>
            <a:graphicFrameLocks noGrp="1"/>
          </p:cNvGraphicFramePr>
          <p:nvPr/>
        </p:nvGraphicFramePr>
        <p:xfrm>
          <a:off x="1128713" y="1317625"/>
          <a:ext cx="12144594" cy="8508951"/>
        </p:xfrm>
        <a:graphic>
          <a:graphicData uri="http://schemas.openxmlformats.org/drawingml/2006/table">
            <a:tbl>
              <a:tblPr/>
              <a:tblGrid>
                <a:gridCol w="3665073"/>
                <a:gridCol w="8479521"/>
              </a:tblGrid>
              <a:tr h="4043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분   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</a:tr>
              <a:tr h="27748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Unique / Non-Unique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Unique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인덱스는 중복된 값을 허용하지 않음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Non-Unique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인덱스는 중복 허용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인덱스는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Null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값도 사용할 수 있으나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Key( Primary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혹은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Foreign)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에서는 사용할 수 없다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Null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을 허용하는 컬럼에 대해서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Unique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인덱스를 설정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하게 되면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Null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값도 하나만 인정한다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918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Single / Composite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단일인덱스는 구성하는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컬럼이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한 개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복합인덱스는 두 개 이상의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컬럼으로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구성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복합인덱스의 경우 검색할 때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조건절에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두 개가 조합 될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때 효과가 크다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복합인덱스의 경우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구성컬럼의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순서와 조건절의 순서도</a:t>
                      </a:r>
                      <a:b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</a:b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맞추는 것이 좋다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324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자동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/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수동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Index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테이블을 생성 할 때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PK, Unique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제약조건을 주면 </a:t>
                      </a:r>
                      <a:b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</a:b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오라클이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자동으로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Unique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인덱스를 생성</a:t>
                      </a:r>
                      <a:b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</a:b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제약조건과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Index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는 별개임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수동인덱스는 사용자가 직접 생성하는 인덱스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random/>
  </p:transition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INDEX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  <p:graphicFrame>
        <p:nvGraphicFramePr>
          <p:cNvPr id="1458244" name="Group 68"/>
          <p:cNvGraphicFramePr>
            <a:graphicFrameLocks noGrp="1"/>
          </p:cNvGraphicFramePr>
          <p:nvPr/>
        </p:nvGraphicFramePr>
        <p:xfrm>
          <a:off x="1128713" y="1317625"/>
          <a:ext cx="12144595" cy="8187506"/>
        </p:xfrm>
        <a:graphic>
          <a:graphicData uri="http://schemas.openxmlformats.org/drawingml/2006/table">
            <a:tbl>
              <a:tblPr/>
              <a:tblGrid>
                <a:gridCol w="3768932"/>
                <a:gridCol w="8375663"/>
              </a:tblGrid>
              <a:tr h="5616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타 입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</a:tr>
              <a:tr h="25424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Normal Index</a:t>
                      </a:r>
                      <a:b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</a:b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 B-tree Index )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Default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인덱스이다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트리구조이므로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검색횟수는 모두 동일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컬럼의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값과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ROWID(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물리적인 위치정보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를 기반으로 </a:t>
                      </a:r>
                      <a:b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</a:b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저장된다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891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Bitmap Index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Cardinality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가 적은 경우 효율적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성별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결혼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탈퇴여부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추가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수정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삭제가 많은 경우 비효율적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ROWID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와 컬럼의 값을 이진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(0,1)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으로 조합하여 저장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354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Function-based Index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조건절에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함수를 사용하여 검색하는 경우가 많다면</a:t>
                      </a:r>
                      <a:b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</a:b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인덱스를 생성 할 때 함수를 사용하여 만든다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877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이외에도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Domain index, Partitioned index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등 다양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>
    <p:random/>
  </p:transition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4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INDEX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  <p:sp>
        <p:nvSpPr>
          <p:cNvPr id="1451013" name="Rectangle 5"/>
          <p:cNvSpPr>
            <a:spLocks noChangeArrowheads="1"/>
          </p:cNvSpPr>
          <p:nvPr/>
        </p:nvSpPr>
        <p:spPr bwMode="blackWhite">
          <a:xfrm>
            <a:off x="1119188" y="1317625"/>
            <a:ext cx="12153900" cy="20431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Index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구문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CREATE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[ UNIQUE | BITMAP ]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INDEX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index_name</a:t>
            </a:r>
            <a:endParaRPr lang="en-US" altLang="ko-KR" sz="2000" i="1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	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ON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i="1" err="1">
                <a:latin typeface="HY중고딕" pitchFamily="18" charset="-127"/>
                <a:ea typeface="굴림체" pitchFamily="49" charset="-127"/>
              </a:rPr>
              <a:t>table_name</a:t>
            </a:r>
            <a:r>
              <a:rPr lang="en-US" altLang="ko-KR" i="1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(</a:t>
            </a:r>
            <a:r>
              <a:rPr lang="en-US" altLang="ko-KR" i="1">
                <a:latin typeface="HY중고딕" pitchFamily="18" charset="-127"/>
                <a:ea typeface="굴림체" pitchFamily="49" charset="-127"/>
              </a:rPr>
              <a:t>column1 [column2 …] 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[ASC | DESC])</a:t>
            </a:r>
          </a:p>
        </p:txBody>
      </p:sp>
      <p:graphicFrame>
        <p:nvGraphicFramePr>
          <p:cNvPr id="1451037" name="Group 29"/>
          <p:cNvGraphicFramePr>
            <a:graphicFrameLocks noGrp="1"/>
          </p:cNvGraphicFramePr>
          <p:nvPr/>
        </p:nvGraphicFramePr>
        <p:xfrm>
          <a:off x="1128713" y="3473450"/>
          <a:ext cx="12144594" cy="4035888"/>
        </p:xfrm>
        <a:graphic>
          <a:graphicData uri="http://schemas.openxmlformats.org/drawingml/2006/table">
            <a:tbl>
              <a:tblPr/>
              <a:tblGrid>
                <a:gridCol w="3665073"/>
                <a:gridCol w="8479521"/>
              </a:tblGrid>
              <a:tr h="6475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항  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</a:tr>
              <a:tr h="10126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UNIQUE  |   BITMAP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기본은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NONUNIQUE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75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index_name</a:t>
                      </a:r>
                      <a:endParaRPr kumimoji="1" lang="en-US" altLang="ko-KR" sz="29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인덱스 </a:t>
                      </a:r>
                      <a:r>
                        <a:rPr kumimoji="1" lang="ko-KR" altLang="en-US" sz="29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객체명</a:t>
                      </a:r>
                      <a:endParaRPr kumimoji="1" lang="ko-KR" altLang="en-US" sz="29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00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table_name</a:t>
                      </a:r>
                      <a:endParaRPr kumimoji="1" lang="en-US" altLang="ko-KR" sz="29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인덱스의 대상이 되는 </a:t>
                      </a:r>
                      <a:r>
                        <a:rPr kumimoji="1" lang="ko-KR" altLang="en-US" sz="29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테이블명</a:t>
                      </a:r>
                      <a:endParaRPr kumimoji="1" lang="ko-KR" altLang="en-US" sz="29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126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ASC    | DESC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오름차순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내림차순으로 인덱스 생성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기본은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ASC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51035" name="Rectangle 27"/>
          <p:cNvSpPr>
            <a:spLocks noChangeArrowheads="1"/>
          </p:cNvSpPr>
          <p:nvPr/>
        </p:nvSpPr>
        <p:spPr bwMode="blackWhite">
          <a:xfrm>
            <a:off x="1224236" y="8064971"/>
            <a:ext cx="12153900" cy="13604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Index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구문은 형식에 따라 옵션도 다르고  복잡하다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 </a:t>
            </a:r>
            <a:b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Oracle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사에서 제공하는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SQL Reference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를 참조하기 바람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</p:spTree>
  </p:cSld>
  <p:clrMapOvr>
    <a:masterClrMapping/>
  </p:clrMapOvr>
  <p:transition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479425" y="1204913"/>
            <a:ext cx="13374688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복합키 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(composite key)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	⇒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하나의 컬럼이 후보키의 역할을 하지 못하고 두 개 이상의 컬럼이 합쳐져야 후보키의 역할을 하는 경우</a:t>
            </a:r>
          </a:p>
        </p:txBody>
      </p:sp>
      <p:pic>
        <p:nvPicPr>
          <p:cNvPr id="3891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5375" y="3227388"/>
            <a:ext cx="7316788" cy="574040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034" name="Rectangle 2"/>
          <p:cNvSpPr>
            <a:spLocks noChangeArrowheads="1"/>
          </p:cNvSpPr>
          <p:nvPr/>
        </p:nvSpPr>
        <p:spPr bwMode="blackWhite">
          <a:xfrm>
            <a:off x="1128713" y="1317625"/>
            <a:ext cx="12091987" cy="86185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회원 생일이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조건절에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자주 사용되어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Index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를 생성 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CREATE INDEX IDX_MEMBER_BIR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ON           MEMBER(MEM_BIR);</a:t>
            </a:r>
          </a:p>
          <a:p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MEM_ID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MEM_NAME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MEM_JOB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MEM_BIR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MEMBER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 TO_CHAR(MEM_BIR, 'YYYY') = '1975';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>
              <a:latin typeface="HY중고딕" pitchFamily="18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>
                <a:solidFill>
                  <a:srgbClr val="800000"/>
                </a:solidFill>
                <a:latin typeface="HY중고딕" pitchFamily="18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회원생일에서 년도만 분리하여 인덱스를 생성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(Function-based Index)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CREATE INDEX IDX_MEMBER_BIR_YEAR 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ON     MEMBER(TO_CHAR(MEM_BIR, 'YYYY'));</a:t>
            </a:r>
          </a:p>
          <a:p>
            <a:pPr defTabSz="282575">
              <a:lnSpc>
                <a:spcPct val="110000"/>
              </a:lnSpc>
              <a:defRPr/>
            </a:pPr>
            <a:endParaRPr lang="en-US" altLang="ko-KR" sz="22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SELECT  MEM_ID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MEM_NAME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MEM_JOB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,  MEM_BIR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FROM    MEMBER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WHERE   TO_CHAR(MEM_BIR, 'YYYY') = '1975';</a:t>
            </a: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Index Scan? Full Scan?</a:t>
            </a:r>
          </a:p>
        </p:txBody>
      </p:sp>
      <p:sp>
        <p:nvSpPr>
          <p:cNvPr id="353283" name="Rectangle 4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INDEX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</p:spTree>
  </p:cSld>
  <p:clrMapOvr>
    <a:masterClrMapping/>
  </p:clrMapOvr>
  <p:transition>
    <p:random/>
  </p:transition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202" name="Rectangle 2"/>
          <p:cNvSpPr>
            <a:spLocks noChangeArrowheads="1"/>
          </p:cNvSpPr>
          <p:nvPr/>
        </p:nvSpPr>
        <p:spPr bwMode="blackWhite">
          <a:xfrm>
            <a:off x="1128713" y="1317625"/>
            <a:ext cx="12144375" cy="28352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Index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삭제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  </a:t>
            </a:r>
          </a:p>
          <a:p>
            <a:pPr defTabSz="282575">
              <a:lnSpc>
                <a:spcPct val="120000"/>
              </a:lnSpc>
              <a:defRPr/>
            </a:pP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DROP INDEX </a:t>
            </a:r>
            <a:r>
              <a:rPr lang="en-US" altLang="ko-KR" i="1" smtClean="0">
                <a:latin typeface="굴림체" pitchFamily="49" charset="-127"/>
                <a:ea typeface="굴림체" pitchFamily="49" charset="-127"/>
              </a:rPr>
              <a:t>index_name;</a:t>
            </a:r>
            <a:endParaRPr lang="en-US" altLang="ko-KR" i="1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i="1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 i="1">
                <a:latin typeface="굴림체" pitchFamily="49" charset="-127"/>
                <a:ea typeface="굴림체" pitchFamily="49" charset="-127"/>
              </a:rPr>
              <a:t> -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인덱스는 수정할 수 없다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-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수정을 원하는 경우 삭제하고 다시 생성</a:t>
            </a:r>
          </a:p>
        </p:txBody>
      </p:sp>
      <p:sp>
        <p:nvSpPr>
          <p:cNvPr id="354307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INDEX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  <p:sp>
        <p:nvSpPr>
          <p:cNvPr id="1459204" name="Rectangle 4"/>
          <p:cNvSpPr>
            <a:spLocks noChangeArrowheads="1"/>
          </p:cNvSpPr>
          <p:nvPr/>
        </p:nvSpPr>
        <p:spPr bwMode="blackWhite">
          <a:xfrm>
            <a:off x="1128713" y="4265613"/>
            <a:ext cx="12153900" cy="29495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Index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재생성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ALTER INDEX </a:t>
            </a:r>
            <a:r>
              <a:rPr lang="en-US" altLang="ko-KR" i="1" err="1">
                <a:latin typeface="HY중고딕" pitchFamily="18" charset="-127"/>
                <a:ea typeface="굴림체" pitchFamily="49" charset="-127"/>
              </a:rPr>
              <a:t>index_name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REBUILD</a:t>
            </a:r>
            <a:endParaRPr lang="en-US" altLang="ko-KR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endParaRPr lang="en-US" altLang="ko-KR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인덱스를 다른 테이블 스페이스로 이동한 후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기준 테이블포함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삭제된 행이 많아서 인덱스를 재 구성해야 할 때</a:t>
            </a:r>
          </a:p>
        </p:txBody>
      </p:sp>
      <p:sp>
        <p:nvSpPr>
          <p:cNvPr id="1459205" name="Rectangle 5"/>
          <p:cNvSpPr>
            <a:spLocks noChangeArrowheads="1"/>
          </p:cNvSpPr>
          <p:nvPr/>
        </p:nvSpPr>
        <p:spPr bwMode="blackWhite">
          <a:xfrm>
            <a:off x="1128713" y="7327900"/>
            <a:ext cx="12153900" cy="29479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idx_member_bir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인덱스는 삭제하고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b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idx_member_bir_year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인덱스는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rebuild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하시오</a:t>
            </a:r>
            <a:r>
              <a:rPr lang="en-US" altLang="ko-KR" sz="2000" smtClean="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endParaRPr lang="en-US" altLang="ko-KR" sz="2000" smtClean="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DROP INDEX IDX_MEMBER_BIR;</a:t>
            </a:r>
          </a:p>
          <a:p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ALTER INDEX IDX_MEMBER_BIR_YEAR REBUILD;</a:t>
            </a:r>
            <a:endParaRPr lang="en-US" altLang="ko-KR" sz="24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059" name="Rectangle 3"/>
          <p:cNvSpPr>
            <a:spLocks noChangeArrowheads="1"/>
          </p:cNvSpPr>
          <p:nvPr/>
        </p:nvSpPr>
        <p:spPr bwMode="blackWhite">
          <a:xfrm>
            <a:off x="1117600" y="2151063"/>
            <a:ext cx="12471400" cy="512182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BUY_DATE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BUY_PROD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BUY_QTY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BUYPROD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BUY_DATE - 10 = '2005-02-20';</a:t>
            </a:r>
          </a:p>
          <a:p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i="1" smtClean="0"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sz="2400" b="0" i="1" smtClean="0">
                <a:latin typeface="굴림체" pitchFamily="49" charset="-127"/>
                <a:ea typeface="굴림체" pitchFamily="49" charset="-127"/>
              </a:rPr>
              <a:t>재구성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BUY_DATE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BUY_PROD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BUY_QTY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BUYPROD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BUY_DATE = TO_DATE('2005-02-20') + 10;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453060" name="Rectangle 4"/>
          <p:cNvSpPr>
            <a:spLocks noChangeArrowheads="1"/>
          </p:cNvSpPr>
          <p:nvPr/>
        </p:nvSpPr>
        <p:spPr bwMode="blackWhite">
          <a:xfrm>
            <a:off x="1119188" y="1282700"/>
            <a:ext cx="12472987" cy="7143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INDEX KEY Column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에 변형을 막는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Query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 사용 권장</a:t>
            </a:r>
            <a:endParaRPr lang="ko-KR" altLang="en-US" sz="2000" b="0">
              <a:latin typeface="HY중고딕" pitchFamily="18" charset="-127"/>
            </a:endParaRPr>
          </a:p>
        </p:txBody>
      </p:sp>
      <p:sp>
        <p:nvSpPr>
          <p:cNvPr id="355332" name="Rectangle 5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INDEX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</p:spTree>
  </p:cSld>
  <p:clrMapOvr>
    <a:masterClrMapping/>
  </p:clrMapOvr>
  <p:transition>
    <p:random/>
  </p:transition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ChangeArrowheads="1"/>
          </p:cNvSpPr>
          <p:nvPr/>
        </p:nvSpPr>
        <p:spPr bwMode="blackWhite">
          <a:xfrm>
            <a:off x="1119188" y="1312863"/>
            <a:ext cx="12472987" cy="783222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>
              <a:buFont typeface="Wingdings" pitchFamily="2" charset="2"/>
              <a:buChar char="l"/>
            </a:pP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SELECT CART_NO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CART_PROD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CART_QTY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CART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SUBSTR(CART_NO,1,8) = '20050405';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==&gt;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재구성</a:t>
            </a:r>
          </a:p>
          <a:p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CART_NO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CART_PROD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CART_QTY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CART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CART_NO LIKE '20050405%';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 smtClean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==&gt;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또는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CART_NO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CART_PROD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CART_QTY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CART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CART_NO &gt; '2005040500000'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AND    CART_NO &lt; '2005040599999';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56355" name="Rectangle 4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INDEX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객체</a:t>
            </a:r>
          </a:p>
        </p:txBody>
      </p:sp>
    </p:spTree>
  </p:cSld>
  <p:clrMapOvr>
    <a:masterClrMapping/>
  </p:clrMapOvr>
  <p:transition>
    <p:random/>
  </p:transition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474" name="Rectangle 2"/>
          <p:cNvSpPr>
            <a:spLocks noChangeArrowheads="1"/>
          </p:cNvSpPr>
          <p:nvPr/>
        </p:nvSpPr>
        <p:spPr bwMode="blackWhite">
          <a:xfrm>
            <a:off x="1119188" y="1317625"/>
            <a:ext cx="12153900" cy="37433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DataBase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를 위한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Meta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정보를 관리한다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Data Dictionary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는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SYS user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의 소유이며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Oracle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서버의 중요한 구성</a:t>
            </a:r>
            <a:br>
              <a:rPr lang="ko-KR" altLang="en-US" sz="2000">
                <a:latin typeface="굴림체" pitchFamily="49" charset="-127"/>
                <a:ea typeface="굴림체" pitchFamily="49" charset="-127"/>
              </a:rPr>
            </a:b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  요소 중 하나이며 데이터베이스에 대한 모든 정보를 가진다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대부분 읽기 전용으로 제공되는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Table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과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View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의 집합이다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데이터베이스에 대한 작업이 수행되면 자동으로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Data Dictionary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를 </a:t>
            </a:r>
            <a:br>
              <a:rPr lang="ko-KR" altLang="en-US" sz="2000">
                <a:latin typeface="굴림체" pitchFamily="49" charset="-127"/>
                <a:ea typeface="굴림체" pitchFamily="49" charset="-127"/>
              </a:rPr>
            </a:b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   갱신하고 유지 보수한다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.  </a:t>
            </a:r>
          </a:p>
        </p:txBody>
      </p:sp>
      <p:sp>
        <p:nvSpPr>
          <p:cNvPr id="357379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Data Dictionary</a:t>
            </a:r>
          </a:p>
        </p:txBody>
      </p:sp>
      <p:sp>
        <p:nvSpPr>
          <p:cNvPr id="1513476" name="Rectangle 4"/>
          <p:cNvSpPr>
            <a:spLocks noChangeArrowheads="1"/>
          </p:cNvSpPr>
          <p:nvPr/>
        </p:nvSpPr>
        <p:spPr bwMode="blackWhite">
          <a:xfrm>
            <a:off x="1119188" y="5287963"/>
            <a:ext cx="12153900" cy="44227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Data Dictionary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의 주요 정보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모든 사용자에 대한 정보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사용자에게 허가된 권한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데이터베이스의 모든 객체 정보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(Table, View, Index, Procedure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등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모든 객체들의 저장정보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테이블의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컬럼에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대한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Default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값 및 제약 조건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감사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(Audit)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정보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기타 데이터베이스에 대한 정보</a:t>
            </a:r>
          </a:p>
        </p:txBody>
      </p:sp>
    </p:spTree>
  </p:cSld>
  <p:clrMapOvr>
    <a:masterClrMapping/>
  </p:clrMapOvr>
  <p:transition>
    <p:random/>
  </p:transition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498" name="Rectangle 2"/>
          <p:cNvSpPr>
            <a:spLocks noChangeArrowheads="1"/>
          </p:cNvSpPr>
          <p:nvPr/>
        </p:nvSpPr>
        <p:spPr bwMode="blackWhite">
          <a:xfrm>
            <a:off x="1119188" y="1317625"/>
            <a:ext cx="12153900" cy="26082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Base Table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이란 데이터베이스에 관련된 정보들이 저장된 테이블이며</a:t>
            </a:r>
            <a:b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해당 테이블에 제어하는 것은 불가능하다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Base Table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의 일부 정보를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View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를 통해서 얻을 수 있게 했다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 </a:t>
            </a:r>
            <a:b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이를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System View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라 한다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  <a:endParaRPr lang="en-US" altLang="ko-KR" sz="2000" i="1">
              <a:latin typeface="HY중고딕" pitchFamily="18" charset="-127"/>
              <a:ea typeface="굴림체" pitchFamily="49" charset="-127"/>
            </a:endParaRPr>
          </a:p>
        </p:txBody>
      </p:sp>
      <p:graphicFrame>
        <p:nvGraphicFramePr>
          <p:cNvPr id="1514499" name="Group 3"/>
          <p:cNvGraphicFramePr>
            <a:graphicFrameLocks noGrp="1"/>
          </p:cNvGraphicFramePr>
          <p:nvPr/>
        </p:nvGraphicFramePr>
        <p:xfrm>
          <a:off x="1128713" y="4152900"/>
          <a:ext cx="12144595" cy="3828374"/>
        </p:xfrm>
        <a:graphic>
          <a:graphicData uri="http://schemas.openxmlformats.org/drawingml/2006/table">
            <a:tbl>
              <a:tblPr/>
              <a:tblGrid>
                <a:gridCol w="2723417"/>
                <a:gridCol w="9421178"/>
              </a:tblGrid>
              <a:tr h="47961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접두어</a:t>
                      </a:r>
                      <a:endParaRPr kumimoji="1" lang="ko-KR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설  명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</a:tr>
              <a:tr h="81775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ALL_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사용자가 접근 가능한 모든 스키마의 정보를 가진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뷰</a:t>
                      </a:r>
                      <a:endParaRPr kumimoji="1" lang="ko-KR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96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USER_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현재 사용자의 스키마 정보만을 가진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뷰</a:t>
                      </a:r>
                      <a:endParaRPr kumimoji="1" lang="ko-KR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1775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DBA_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관리자용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뷰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 DBA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권한의 사용자만 접근 가능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7330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V$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Dynamic Performance View,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현재 </a:t>
                      </a:r>
                      <a:r>
                        <a:rPr kumimoji="1" lang="en-US" altLang="ko-KR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DataBase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의 상태에 관한 정보를 가짐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대부분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DBA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권한 필요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58423" name="Rectangle 2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Data Dictionary</a:t>
            </a:r>
          </a:p>
        </p:txBody>
      </p:sp>
      <p:sp>
        <p:nvSpPr>
          <p:cNvPr id="1514520" name="Rectangle 24"/>
          <p:cNvSpPr>
            <a:spLocks noChangeArrowheads="1"/>
          </p:cNvSpPr>
          <p:nvPr/>
        </p:nvSpPr>
        <p:spPr bwMode="blackWhite">
          <a:xfrm>
            <a:off x="1128713" y="8123238"/>
            <a:ext cx="12153900" cy="13604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현재 세션의 사용 가능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Data Dictionary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정보는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Dictionary View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에서</a:t>
            </a:r>
            <a:b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제공</a:t>
            </a:r>
          </a:p>
        </p:txBody>
      </p:sp>
    </p:spTree>
  </p:cSld>
  <p:clrMapOvr>
    <a:masterClrMapping/>
  </p:clrMapOvr>
  <p:transition>
    <p:random/>
  </p:transition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22" name="Rectangle 2"/>
          <p:cNvSpPr>
            <a:spLocks noChangeArrowheads="1"/>
          </p:cNvSpPr>
          <p:nvPr/>
        </p:nvSpPr>
        <p:spPr bwMode="blackWhite">
          <a:xfrm>
            <a:off x="1119188" y="1244600"/>
            <a:ext cx="12091987" cy="89185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ALL_OBJECTS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의 모든 컬럼 상세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ko-KR" altLang="en-US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>
                <a:latin typeface="굴림체" pitchFamily="49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DESC 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all_objects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                              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                                          </a:t>
            </a:r>
          </a:p>
          <a:p>
            <a:pPr lvl="1" defTabSz="282575">
              <a:defRPr/>
            </a:pPr>
            <a:r>
              <a:rPr lang="ko-KR" altLang="en-US">
                <a:latin typeface="굴림체" pitchFamily="49" charset="-127"/>
                <a:ea typeface="굴림체" pitchFamily="49" charset="-127"/>
              </a:rPr>
              <a:t>이름                   				널        			유형          </a:t>
            </a:r>
          </a:p>
          <a:p>
            <a:pPr lvl="1"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-------------------- 				-------- 			---------------  </a:t>
            </a:r>
          </a:p>
          <a:p>
            <a:pPr lvl="1"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OWNER                			NOT NULL 	VARCHAR2(30)     </a:t>
            </a:r>
          </a:p>
          <a:p>
            <a:pPr lvl="1"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OBJECT_NAME      		NOT NULL 	VARCHAR2(30)     </a:t>
            </a:r>
          </a:p>
          <a:p>
            <a:pPr lvl="1"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SUBOBJECT_NAME               	 			VARCHAR2(30)     </a:t>
            </a:r>
          </a:p>
          <a:p>
            <a:pPr lvl="1"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OBJECT_ID            			NOT NULL 	NUMBER           </a:t>
            </a:r>
          </a:p>
          <a:p>
            <a:pPr lvl="1"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DATA_OBJECT_ID                				NUMBER           </a:t>
            </a:r>
          </a:p>
          <a:p>
            <a:pPr lvl="1"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OBJECT_TYPE                   					VARCHAR2(19)     </a:t>
            </a:r>
          </a:p>
          <a:p>
            <a:pPr lvl="1"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CREATED              			NOT NULL 	DATE             </a:t>
            </a:r>
          </a:p>
          <a:p>
            <a:pPr lvl="1"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LAST_DDL_TIME        	NOT NULL 	DATE             </a:t>
            </a:r>
          </a:p>
          <a:p>
            <a:pPr lvl="1"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TIMESTAMP                     					VARCHAR2(19)     </a:t>
            </a:r>
          </a:p>
          <a:p>
            <a:pPr lvl="1"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STATUS                        						VARCHAR2(7)      </a:t>
            </a:r>
          </a:p>
          <a:p>
            <a:pPr lvl="1"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TEMPORARY                     					VARCHAR2(1)      </a:t>
            </a:r>
          </a:p>
          <a:p>
            <a:pPr lvl="1"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GENERATED                     					VARCHAR2(1)      </a:t>
            </a:r>
          </a:p>
          <a:p>
            <a:pPr lvl="1"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SECONDARY                     					VARCHAR2(1)      </a:t>
            </a:r>
          </a:p>
          <a:p>
            <a:pPr defTabSz="282575">
              <a:defRPr/>
            </a:pPr>
            <a:endParaRPr lang="en-US" altLang="ko-KR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59427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Data Dictionary</a:t>
            </a:r>
          </a:p>
        </p:txBody>
      </p:sp>
    </p:spTree>
  </p:cSld>
  <p:clrMapOvr>
    <a:masterClrMapping/>
  </p:clrMapOvr>
  <p:transition>
    <p:random/>
  </p:transition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546" name="Rectangle 2"/>
          <p:cNvSpPr>
            <a:spLocks noChangeArrowheads="1"/>
          </p:cNvSpPr>
          <p:nvPr/>
        </p:nvSpPr>
        <p:spPr bwMode="blackWhite">
          <a:xfrm>
            <a:off x="1119188" y="4195763"/>
            <a:ext cx="12091987" cy="35877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현재 로그인한 사용자가 만든 모든 객체 정보를 출력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 OBJECT_NAME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OBJECT_TYPE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 CREATED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 ALL_OBJECTS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  OWNER = 'SAM1'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ORDER BY OBJECT_TYPE  ASC;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516547" name="Rectangle 3"/>
          <p:cNvSpPr>
            <a:spLocks noChangeArrowheads="1"/>
          </p:cNvSpPr>
          <p:nvPr/>
        </p:nvSpPr>
        <p:spPr bwMode="blackWhite">
          <a:xfrm>
            <a:off x="1128713" y="1317625"/>
            <a:ext cx="12091987" cy="27209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Dictionary </a:t>
            </a:r>
            <a:r>
              <a:rPr lang="ko-KR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뷰에서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'ALL_'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로 시작 하는 모든 테이블 조회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TABLE_NAME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COMMENTS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DICTIONARY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WHERE  TABLE_NAME LIKE 'ALL_%';</a:t>
            </a:r>
            <a:endParaRPr lang="en-US" altLang="ko-KR" sz="24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60452" name="Rectangle 4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Data Dictionary</a:t>
            </a:r>
          </a:p>
        </p:txBody>
      </p:sp>
    </p:spTree>
  </p:cSld>
  <p:clrMapOvr>
    <a:masterClrMapping/>
  </p:clrMapOvr>
  <p:transition>
    <p:random/>
  </p:transition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7570" name="Group 2"/>
          <p:cNvGraphicFramePr>
            <a:graphicFrameLocks noGrp="1"/>
          </p:cNvGraphicFramePr>
          <p:nvPr/>
        </p:nvGraphicFramePr>
        <p:xfrm>
          <a:off x="1128713" y="2109788"/>
          <a:ext cx="12144595" cy="8131012"/>
        </p:xfrm>
        <a:graphic>
          <a:graphicData uri="http://schemas.openxmlformats.org/drawingml/2006/table">
            <a:tbl>
              <a:tblPr/>
              <a:tblGrid>
                <a:gridCol w="4502870"/>
                <a:gridCol w="7641725"/>
              </a:tblGrid>
              <a:tr h="4591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뷰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명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설  명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</a:tr>
              <a:tr h="4591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USER_OBJECTS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해당 스키마의 모든 객체들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91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USER_TABLES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테이블 정보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40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USER_TAB_COLUMNS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테이블의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컬럼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정보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91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USER_VIEWS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뷰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정보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40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USER_SEQUENCES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시퀀스 정보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40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USER_CONSTRATINTS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제약 조건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40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USER_CONS_COLUMNS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제약조건을 가진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컬럼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정보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91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USER_INDEXES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인덱스 정보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40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USER_IND_COLUMNS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인덱스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컬럼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정보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91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USER_TRIGGERS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트리거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정보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40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USER_PROCEDURES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프로시저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함수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팩키지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정보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40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USER_SOURCE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프로시저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함수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팩키지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트리거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소스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40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USER_SYS_PRIVS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시스템 권한 정보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17617" name="Rectangle 49"/>
          <p:cNvSpPr>
            <a:spLocks noChangeArrowheads="1"/>
          </p:cNvSpPr>
          <p:nvPr/>
        </p:nvSpPr>
        <p:spPr bwMode="blackWhite">
          <a:xfrm>
            <a:off x="1119188" y="1317625"/>
            <a:ext cx="12091987" cy="6794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자주 사용되는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USER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뷰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61522" name="Rectangle 50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Data Dictionary</a:t>
            </a:r>
          </a:p>
        </p:txBody>
      </p:sp>
    </p:spTree>
  </p:cSld>
  <p:clrMapOvr>
    <a:masterClrMapping/>
  </p:clrMapOvr>
  <p:transition>
    <p:random/>
  </p:transition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8" name="Rectangle 4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Data Dictionary</a:t>
            </a:r>
          </a:p>
        </p:txBody>
      </p:sp>
      <p:sp>
        <p:nvSpPr>
          <p:cNvPr id="1518597" name="Rectangle 5"/>
          <p:cNvSpPr>
            <a:spLocks noChangeArrowheads="1"/>
          </p:cNvSpPr>
          <p:nvPr/>
        </p:nvSpPr>
        <p:spPr bwMode="blackWhite">
          <a:xfrm>
            <a:off x="1119188" y="1244600"/>
            <a:ext cx="12091987" cy="35877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USER_TABLES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의 컬럼 상세를 확인하고 각 테이블 전체 레코드 </a:t>
            </a:r>
            <a:b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개수를 출력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  (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테이블명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레코드 수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DESC    USER_TABLES; </a:t>
            </a:r>
          </a:p>
          <a:p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SELECT  TABLE_NAME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,  ROWNUM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FROM    USER_TABLES;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518598" name="Rectangle 6"/>
          <p:cNvSpPr>
            <a:spLocks noChangeArrowheads="1"/>
          </p:cNvSpPr>
          <p:nvPr/>
        </p:nvSpPr>
        <p:spPr bwMode="blackWhite">
          <a:xfrm>
            <a:off x="1128713" y="5062538"/>
            <a:ext cx="12091987" cy="46482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USER_CONSTRAINTS, USER_CONS_COLUMNS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의 컬럼 상세를 </a:t>
            </a:r>
            <a:b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확인하고 상품 테이블의 제약조건을 출력하시오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?</a:t>
            </a:r>
            <a:b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(</a:t>
            </a:r>
            <a:r>
              <a:rPr lang="ko-KR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컬럼명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제약명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타입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제약내용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)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479425" y="1204913"/>
            <a:ext cx="13374688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외래키 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(Foreign key)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	⇒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상호 관련이 있는 테이블들 사이에서 데이터의 일관성을 보장해 주는 수단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	⇒ 관계는 업무적인 연관성을 의미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	⇒ 두 테이블 사이에 존재하며 관계를 맺고 있는 두 테이블 중 하나는 부모 테이블이고 하나는 자식테이블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	⇒ 부모테이블의 기본키는 자식테이블에 외래키로 전이 되어짐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	⇒ 식별관계와 비식별관계로 나눌 수 있음</a:t>
            </a:r>
          </a:p>
        </p:txBody>
      </p:sp>
      <p:pic>
        <p:nvPicPr>
          <p:cNvPr id="3993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6638" y="5637213"/>
            <a:ext cx="12323762" cy="367823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Rectangle 2"/>
          <p:cNvSpPr>
            <a:spLocks noChangeArrowheads="1"/>
          </p:cNvSpPr>
          <p:nvPr/>
        </p:nvSpPr>
        <p:spPr bwMode="blackWhite">
          <a:xfrm>
            <a:off x="1149350" y="1430338"/>
            <a:ext cx="6427788" cy="566737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PL/SQL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이란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? </a:t>
            </a:r>
          </a:p>
        </p:txBody>
      </p:sp>
      <p:sp>
        <p:nvSpPr>
          <p:cNvPr id="1303555" name="Rectangle 3"/>
          <p:cNvSpPr>
            <a:spLocks noChangeArrowheads="1"/>
          </p:cNvSpPr>
          <p:nvPr/>
        </p:nvSpPr>
        <p:spPr bwMode="blackWhite">
          <a:xfrm>
            <a:off x="1128713" y="2155825"/>
            <a:ext cx="12091987" cy="29051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PL/SQL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Procedural Language/SQL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서버에서 절차적인 처리를 위해 표준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SQL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을 확장한 절차적 언어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블록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(block)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구조로 여러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SQL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문을 한번에 실행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모듈화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캡슐화가 가능 </a:t>
            </a:r>
          </a:p>
        </p:txBody>
      </p:sp>
      <p:sp>
        <p:nvSpPr>
          <p:cNvPr id="363524" name="Oval 5"/>
          <p:cNvSpPr>
            <a:spLocks noChangeArrowheads="1"/>
          </p:cNvSpPr>
          <p:nvPr/>
        </p:nvSpPr>
        <p:spPr bwMode="auto">
          <a:xfrm>
            <a:off x="479425" y="479425"/>
            <a:ext cx="6242050" cy="682625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CBE6A8"/>
              </a:gs>
            </a:gsLst>
            <a:path path="shape">
              <a:fillToRect l="50000" t="50000" r="50000" b="50000"/>
            </a:path>
          </a:gradFill>
          <a:ln w="12700">
            <a:noFill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63525" name="Rectangle 6"/>
          <p:cNvSpPr>
            <a:spLocks noChangeArrowheads="1"/>
          </p:cNvSpPr>
          <p:nvPr/>
        </p:nvSpPr>
        <p:spPr bwMode="auto">
          <a:xfrm>
            <a:off x="1392238" y="422275"/>
            <a:ext cx="2592387" cy="4445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latinLnBrk="0" hangingPunct="0">
              <a:lnSpc>
                <a:spcPct val="120000"/>
              </a:lnSpc>
            </a:pPr>
            <a:r>
              <a:rPr lang="en-US" altLang="ko-KR" sz="2200">
                <a:latin typeface="HY중고딕" pitchFamily="18" charset="-127"/>
                <a:ea typeface="굴림체" pitchFamily="49" charset="-127"/>
              </a:rPr>
              <a:t>3. PL/SQL </a:t>
            </a:r>
            <a:r>
              <a:rPr lang="ko-KR" altLang="en-US" sz="2200">
                <a:latin typeface="HY중고딕" pitchFamily="18" charset="-127"/>
                <a:ea typeface="굴림체" pitchFamily="49" charset="-127"/>
              </a:rPr>
              <a:t>의 개요</a:t>
            </a:r>
          </a:p>
        </p:txBody>
      </p:sp>
      <p:graphicFrame>
        <p:nvGraphicFramePr>
          <p:cNvPr id="1303621" name="Group 69"/>
          <p:cNvGraphicFramePr>
            <a:graphicFrameLocks noGrp="1"/>
          </p:cNvGraphicFramePr>
          <p:nvPr/>
        </p:nvGraphicFramePr>
        <p:xfrm>
          <a:off x="1128713" y="5227638"/>
          <a:ext cx="12144595" cy="4565525"/>
        </p:xfrm>
        <a:graphic>
          <a:graphicData uri="http://schemas.openxmlformats.org/drawingml/2006/table">
            <a:tbl>
              <a:tblPr/>
              <a:tblGrid>
                <a:gridCol w="1571734"/>
                <a:gridCol w="4341313"/>
                <a:gridCol w="6231548"/>
              </a:tblGrid>
              <a:tr h="596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장 점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단 점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</a:tr>
              <a:tr h="24174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작성하기 쉽다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쉽게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배울수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있다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ANSI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에 문법 표준화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변수선언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비교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반복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에러처리 불가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구문을 캡슐화 할 수 없다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매번 구문 분석으로 성능저하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긴 구문 전송으로 네트워크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트래픽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증가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513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PL/SQL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변수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비교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반복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예외처리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모듈화 및 캡슐화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서버에 저장되어 빠른 실행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문법에 대한 표준이 없다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각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DBMS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에 종속적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/>
          <p:cNvSpPr>
            <a:spLocks noChangeArrowheads="1"/>
          </p:cNvSpPr>
          <p:nvPr/>
        </p:nvSpPr>
        <p:spPr bwMode="blackWhite">
          <a:xfrm>
            <a:off x="1149350" y="638175"/>
            <a:ext cx="6427788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PL/SQL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로 할 수 있는 것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? </a:t>
            </a:r>
          </a:p>
        </p:txBody>
      </p:sp>
      <p:graphicFrame>
        <p:nvGraphicFramePr>
          <p:cNvPr id="1304654" name="Group 78"/>
          <p:cNvGraphicFramePr>
            <a:graphicFrameLocks noGrp="1"/>
          </p:cNvGraphicFramePr>
          <p:nvPr/>
        </p:nvGraphicFramePr>
        <p:xfrm>
          <a:off x="1128713" y="1317625"/>
          <a:ext cx="12144595" cy="7285006"/>
        </p:xfrm>
        <a:graphic>
          <a:graphicData uri="http://schemas.openxmlformats.org/drawingml/2006/table">
            <a:tbl>
              <a:tblPr/>
              <a:tblGrid>
                <a:gridCol w="3245021"/>
                <a:gridCol w="8899574"/>
              </a:tblGrid>
              <a:tr h="8101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구 분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</a:tr>
              <a:tr h="15401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Anonymous block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단순 스크립트에서 실행되는 블록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서버에 저장되지 않는다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470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Stored Procedure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자주 실행되거나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복잡한 비즈니스 </a:t>
                      </a:r>
                      <a:r>
                        <a:rPr kumimoji="1" lang="ko-KR" altLang="en-US" sz="29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로직을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미리 작성하여 서버에 저장하여 사용한다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126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User Function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Procedure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와 유사하며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실행결과를 반환한다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126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Package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여러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Procedure, Function 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및 변수 등을 하나로  묶는다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470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Trigger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테이블이나 </a:t>
                      </a:r>
                      <a:r>
                        <a:rPr kumimoji="1" lang="ko-KR" altLang="en-US" sz="29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뷰에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INSERT, UPDATE, DELETE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등이 수행 전 또는 수행 후 자동 실행되는 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Procedure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70" name="Rectangle 4"/>
          <p:cNvSpPr>
            <a:spLocks noChangeArrowheads="1"/>
          </p:cNvSpPr>
          <p:nvPr/>
        </p:nvSpPr>
        <p:spPr bwMode="blackWhite">
          <a:xfrm>
            <a:off x="1117600" y="638175"/>
            <a:ext cx="6427788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PL/SQL Block  Structure</a:t>
            </a:r>
          </a:p>
        </p:txBody>
      </p:sp>
      <p:grpSp>
        <p:nvGrpSpPr>
          <p:cNvPr id="365571" name="Group 49"/>
          <p:cNvGrpSpPr>
            <a:grpSpLocks/>
          </p:cNvGrpSpPr>
          <p:nvPr/>
        </p:nvGrpSpPr>
        <p:grpSpPr bwMode="auto">
          <a:xfrm>
            <a:off x="1066800" y="1773238"/>
            <a:ext cx="6072188" cy="7937500"/>
            <a:chOff x="462" y="709"/>
            <a:chExt cx="2631" cy="3175"/>
          </a:xfrm>
        </p:grpSpPr>
        <p:sp>
          <p:nvSpPr>
            <p:cNvPr id="1230895" name="Rectangle 47"/>
            <p:cNvSpPr>
              <a:spLocks noChangeArrowheads="1"/>
            </p:cNvSpPr>
            <p:nvPr/>
          </p:nvSpPr>
          <p:spPr bwMode="blackWhite">
            <a:xfrm>
              <a:off x="462" y="709"/>
              <a:ext cx="2631" cy="3175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tIns="82800" bIns="82800" anchor="ctr"/>
            <a:lstStyle/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r>
                <a:rPr lang="en-US" altLang="ko-KR" sz="2000">
                  <a:latin typeface="HY중고딕" pitchFamily="18" charset="-127"/>
                  <a:ea typeface="굴림체" pitchFamily="49" charset="-127"/>
                </a:rPr>
                <a:t>DECLARE</a:t>
              </a:r>
            </a:p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endParaRPr lang="en-US" altLang="ko-KR" sz="2000">
                <a:latin typeface="HY중고딕" pitchFamily="18" charset="-127"/>
                <a:ea typeface="굴림체" pitchFamily="49" charset="-127"/>
              </a:endParaRPr>
            </a:p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endParaRPr lang="en-US" altLang="ko-KR" sz="2000" smtClean="0">
                <a:latin typeface="HY중고딕" pitchFamily="18" charset="-127"/>
                <a:ea typeface="굴림체" pitchFamily="49" charset="-127"/>
              </a:endParaRPr>
            </a:p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endParaRPr lang="en-US" altLang="ko-KR" sz="2000" smtClean="0">
                <a:latin typeface="HY중고딕" pitchFamily="18" charset="-127"/>
                <a:ea typeface="굴림체" pitchFamily="49" charset="-127"/>
              </a:endParaRPr>
            </a:p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endParaRPr lang="en-US" altLang="ko-KR" sz="2000">
                <a:latin typeface="HY중고딕" pitchFamily="18" charset="-127"/>
                <a:ea typeface="굴림체" pitchFamily="49" charset="-127"/>
              </a:endParaRPr>
            </a:p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r>
                <a:rPr lang="en-US" altLang="ko-KR" sz="2000">
                  <a:latin typeface="HY중고딕" pitchFamily="18" charset="-127"/>
                  <a:ea typeface="굴림체" pitchFamily="49" charset="-127"/>
                </a:rPr>
                <a:t>BEGIN</a:t>
              </a:r>
            </a:p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endParaRPr lang="en-US" altLang="ko-KR" sz="2000" smtClean="0">
                <a:latin typeface="HY중고딕" pitchFamily="18" charset="-127"/>
                <a:ea typeface="굴림체" pitchFamily="49" charset="-127"/>
              </a:endParaRPr>
            </a:p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endParaRPr lang="en-US" altLang="ko-KR" sz="2000">
                <a:latin typeface="HY중고딕" pitchFamily="18" charset="-127"/>
                <a:ea typeface="굴림체" pitchFamily="49" charset="-127"/>
              </a:endParaRPr>
            </a:p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endParaRPr lang="en-US" altLang="ko-KR" sz="2000" smtClean="0">
                <a:latin typeface="HY중고딕" pitchFamily="18" charset="-127"/>
                <a:ea typeface="굴림체" pitchFamily="49" charset="-127"/>
              </a:endParaRPr>
            </a:p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endParaRPr lang="en-US" altLang="ko-KR" sz="2000">
                <a:latin typeface="HY중고딕" pitchFamily="18" charset="-127"/>
                <a:ea typeface="굴림체" pitchFamily="49" charset="-127"/>
              </a:endParaRPr>
            </a:p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endParaRPr lang="en-US" altLang="ko-KR" sz="2000">
                <a:latin typeface="HY중고딕" pitchFamily="18" charset="-127"/>
                <a:ea typeface="굴림체" pitchFamily="49" charset="-127"/>
              </a:endParaRPr>
            </a:p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r>
                <a:rPr lang="en-US" altLang="ko-KR" sz="2000" smtClean="0">
                  <a:latin typeface="HY중고딕" pitchFamily="18" charset="-127"/>
                  <a:ea typeface="굴림체" pitchFamily="49" charset="-127"/>
                </a:rPr>
                <a:t>EXCEPTION</a:t>
              </a:r>
              <a:endParaRPr lang="en-US" altLang="ko-KR" sz="2000">
                <a:latin typeface="HY중고딕" pitchFamily="18" charset="-127"/>
                <a:ea typeface="굴림체" pitchFamily="49" charset="-127"/>
              </a:endParaRPr>
            </a:p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endParaRPr lang="en-US" altLang="ko-KR" sz="2000" smtClean="0">
                <a:latin typeface="HY중고딕" pitchFamily="18" charset="-127"/>
                <a:ea typeface="굴림체" pitchFamily="49" charset="-127"/>
              </a:endParaRPr>
            </a:p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endParaRPr lang="en-US" altLang="ko-KR" sz="2000" smtClean="0">
                <a:latin typeface="HY중고딕" pitchFamily="18" charset="-127"/>
                <a:ea typeface="굴림체" pitchFamily="49" charset="-127"/>
              </a:endParaRPr>
            </a:p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endParaRPr lang="en-US" altLang="ko-KR" sz="2000" smtClean="0">
                <a:latin typeface="HY중고딕" pitchFamily="18" charset="-127"/>
                <a:ea typeface="굴림체" pitchFamily="49" charset="-127"/>
              </a:endParaRPr>
            </a:p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endParaRPr lang="en-US" altLang="ko-KR" sz="2000">
                <a:latin typeface="HY중고딕" pitchFamily="18" charset="-127"/>
                <a:ea typeface="굴림체" pitchFamily="49" charset="-127"/>
              </a:endParaRPr>
            </a:p>
            <a:p>
              <a:pPr defTabSz="282575">
                <a:lnSpc>
                  <a:spcPct val="140000"/>
                </a:lnSpc>
                <a:buFont typeface="Wingdings" pitchFamily="2" charset="2"/>
                <a:buNone/>
                <a:defRPr/>
              </a:pPr>
              <a:r>
                <a:rPr lang="en-US" altLang="ko-KR" sz="2000">
                  <a:latin typeface="HY중고딕" pitchFamily="18" charset="-127"/>
                  <a:ea typeface="굴림체" pitchFamily="49" charset="-127"/>
                </a:rPr>
                <a:t>END</a:t>
              </a:r>
              <a:r>
                <a:rPr lang="en-US" altLang="ko-KR" sz="2000" smtClean="0">
                  <a:latin typeface="HY중고딕" pitchFamily="18" charset="-127"/>
                  <a:ea typeface="굴림체" pitchFamily="49" charset="-127"/>
                </a:rPr>
                <a:t>;</a:t>
              </a:r>
            </a:p>
          </p:txBody>
        </p:sp>
        <p:sp>
          <p:nvSpPr>
            <p:cNvPr id="1230856" name="AutoShape 8"/>
            <p:cNvSpPr>
              <a:spLocks noChangeArrowheads="1"/>
            </p:cNvSpPr>
            <p:nvPr/>
          </p:nvSpPr>
          <p:spPr bwMode="blackWhite">
            <a:xfrm>
              <a:off x="689" y="2024"/>
              <a:ext cx="2185" cy="590"/>
            </a:xfrm>
            <a:prstGeom prst="roundRect">
              <a:avLst>
                <a:gd name="adj" fmla="val 16667"/>
              </a:avLst>
            </a:prstGeom>
            <a:solidFill>
              <a:srgbClr val="E2ECF4"/>
            </a:solidFill>
            <a:ln w="9525" algn="ctr">
              <a:solidFill>
                <a:schemeClr val="bg1"/>
              </a:solidFill>
              <a:round/>
              <a:headEnd/>
              <a:tailEnd/>
            </a:ln>
            <a:effectLst>
              <a:outerShdw dist="107763" dir="18900000" algn="ctr" rotWithShape="0">
                <a:schemeClr val="bg2"/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ko-KR" sz="2000" err="1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  <a:t>Excutable</a:t>
              </a:r>
              <a:r>
                <a:rPr lang="en-US" altLang="ko-KR" sz="2000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  <a:t> Section </a:t>
              </a:r>
              <a:br>
                <a:rPr lang="en-US" altLang="ko-KR" sz="2000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</a:br>
              <a:r>
                <a:rPr lang="en-US" altLang="ko-KR" sz="2000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  <a:t>(</a:t>
              </a:r>
              <a:r>
                <a:rPr lang="ko-KR" altLang="en-US" sz="2000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  <a:t>실행 부분</a:t>
              </a:r>
              <a:r>
                <a:rPr lang="en-US" altLang="ko-KR" sz="2000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  <a:t>)</a:t>
              </a:r>
            </a:p>
          </p:txBody>
        </p:sp>
        <p:sp>
          <p:nvSpPr>
            <p:cNvPr id="1230864" name="AutoShape 16"/>
            <p:cNvSpPr>
              <a:spLocks noChangeArrowheads="1"/>
            </p:cNvSpPr>
            <p:nvPr/>
          </p:nvSpPr>
          <p:spPr bwMode="blackWhite">
            <a:xfrm>
              <a:off x="644" y="1117"/>
              <a:ext cx="2185" cy="498"/>
            </a:xfrm>
            <a:prstGeom prst="roundRect">
              <a:avLst>
                <a:gd name="adj" fmla="val 16667"/>
              </a:avLst>
            </a:prstGeom>
            <a:solidFill>
              <a:srgbClr val="E2ECF4"/>
            </a:solidFill>
            <a:ln w="9525" algn="ctr">
              <a:solidFill>
                <a:schemeClr val="bg1"/>
              </a:solidFill>
              <a:round/>
              <a:headEnd/>
              <a:tailEnd/>
            </a:ln>
            <a:effectLst>
              <a:outerShdw dist="107763" dir="18900000" algn="ctr" rotWithShape="0">
                <a:schemeClr val="bg2"/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ko-KR" sz="2000" err="1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  <a:t>Declatation</a:t>
              </a:r>
              <a:r>
                <a:rPr lang="en-US" altLang="ko-KR" sz="2000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  <a:t> Section </a:t>
              </a:r>
              <a:br>
                <a:rPr lang="en-US" altLang="ko-KR" sz="2000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</a:br>
              <a:r>
                <a:rPr lang="en-US" altLang="ko-KR" sz="2000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  <a:t>(</a:t>
              </a:r>
              <a:r>
                <a:rPr lang="ko-KR" altLang="en-US" sz="2000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  <a:t>선언 부분</a:t>
              </a:r>
              <a:r>
                <a:rPr lang="en-US" altLang="ko-KR" sz="2000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  <a:t>)</a:t>
              </a:r>
            </a:p>
          </p:txBody>
        </p:sp>
        <p:sp>
          <p:nvSpPr>
            <p:cNvPr id="1230865" name="AutoShape 17"/>
            <p:cNvSpPr>
              <a:spLocks noChangeArrowheads="1"/>
            </p:cNvSpPr>
            <p:nvPr/>
          </p:nvSpPr>
          <p:spPr bwMode="blackWhite">
            <a:xfrm>
              <a:off x="716" y="3031"/>
              <a:ext cx="2185" cy="499"/>
            </a:xfrm>
            <a:prstGeom prst="roundRect">
              <a:avLst>
                <a:gd name="adj" fmla="val 16667"/>
              </a:avLst>
            </a:prstGeom>
            <a:solidFill>
              <a:srgbClr val="E2ECF4"/>
            </a:solidFill>
            <a:ln w="9525" algn="ctr">
              <a:solidFill>
                <a:schemeClr val="bg1"/>
              </a:solidFill>
              <a:round/>
              <a:headEnd/>
              <a:tailEnd/>
            </a:ln>
            <a:effectLst>
              <a:outerShdw dist="107763" dir="18900000" algn="ctr" rotWithShape="0">
                <a:schemeClr val="bg2"/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ko-KR" sz="2000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  <a:t>Exception Section </a:t>
              </a:r>
              <a:br>
                <a:rPr lang="en-US" altLang="ko-KR" sz="2000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</a:br>
              <a:r>
                <a:rPr lang="en-US" altLang="ko-KR" sz="2000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  <a:t>(</a:t>
              </a:r>
              <a:r>
                <a:rPr lang="ko-KR" altLang="en-US" sz="2000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  <a:t>예외 처리 부분</a:t>
              </a:r>
              <a:r>
                <a:rPr lang="en-US" altLang="ko-KR" sz="2000">
                  <a:solidFill>
                    <a:srgbClr val="000066"/>
                  </a:solidFill>
                  <a:latin typeface="HY중고딕" pitchFamily="18" charset="-127"/>
                  <a:ea typeface="굴림체" pitchFamily="49" charset="-127"/>
                </a:rPr>
                <a:t>)</a:t>
              </a:r>
            </a:p>
          </p:txBody>
        </p:sp>
      </p:grpSp>
      <p:sp>
        <p:nvSpPr>
          <p:cNvPr id="1230893" name="Rectangle 45"/>
          <p:cNvSpPr>
            <a:spLocks noChangeArrowheads="1"/>
          </p:cNvSpPr>
          <p:nvPr/>
        </p:nvSpPr>
        <p:spPr bwMode="blackWhite">
          <a:xfrm>
            <a:off x="8562975" y="9299575"/>
            <a:ext cx="184150" cy="3683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ko-KR" altLang="en-US">
              <a:latin typeface="HY중고딕" pitchFamily="18" charset="-127"/>
            </a:endParaRPr>
          </a:p>
        </p:txBody>
      </p:sp>
      <p:sp>
        <p:nvSpPr>
          <p:cNvPr id="1230898" name="Rectangle 50"/>
          <p:cNvSpPr>
            <a:spLocks noChangeArrowheads="1"/>
          </p:cNvSpPr>
          <p:nvPr/>
        </p:nvSpPr>
        <p:spPr bwMode="blackWhite">
          <a:xfrm>
            <a:off x="7515225" y="1773238"/>
            <a:ext cx="5757863" cy="77136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Declation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Section :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옵션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변수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상수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, CURSOR 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와 </a:t>
            </a:r>
            <a:br>
              <a:rPr lang="ko-KR" altLang="en-US" sz="1600">
                <a:latin typeface="HY중고딕" pitchFamily="18" charset="-127"/>
                <a:ea typeface="굴림체" pitchFamily="49" charset="-127"/>
              </a:rPr>
            </a:b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       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USER_DEFINE Exception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등 선언 </a:t>
            </a:r>
            <a:br>
              <a:rPr lang="ko-KR" altLang="en-US" sz="1600">
                <a:latin typeface="HY중고딕" pitchFamily="18" charset="-127"/>
                <a:ea typeface="굴림체" pitchFamily="49" charset="-127"/>
              </a:rPr>
            </a:b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 </a:t>
            </a:r>
            <a:br>
              <a:rPr lang="ko-KR" altLang="en-US" sz="1600">
                <a:latin typeface="HY중고딕" pitchFamily="18" charset="-127"/>
                <a:ea typeface="굴림체" pitchFamily="49" charset="-127"/>
              </a:rPr>
            </a:br>
            <a:r>
              <a:rPr lang="ko-KR" altLang="en-US">
                <a:latin typeface="HY중고딕" pitchFamily="18" charset="-127"/>
                <a:ea typeface="굴림체" pitchFamily="49" charset="-127"/>
              </a:rPr>
              <a:t> </a:t>
            </a:r>
          </a:p>
          <a:p>
            <a:pPr defTabSz="282575"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Excutabl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Section :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필수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처리할 명령문들을 절차적으로 기술      </a:t>
            </a:r>
            <a:br>
              <a:rPr lang="ko-KR" altLang="en-US" sz="1600">
                <a:latin typeface="HY중고딕" pitchFamily="18" charset="-127"/>
                <a:ea typeface="굴림체" pitchFamily="49" charset="-127"/>
              </a:rPr>
            </a:b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SQL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문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1600" err="1">
                <a:latin typeface="HY중고딕" pitchFamily="18" charset="-127"/>
                <a:ea typeface="굴림체" pitchFamily="49" charset="-127"/>
              </a:rPr>
              <a:t>반복문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1600" err="1">
                <a:latin typeface="HY중고딕" pitchFamily="18" charset="-127"/>
                <a:ea typeface="굴림체" pitchFamily="49" charset="-127"/>
              </a:rPr>
              <a:t>조건문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  </a:t>
            </a:r>
            <a:br>
              <a:rPr lang="ko-KR" altLang="en-US" sz="1600">
                <a:latin typeface="HY중고딕" pitchFamily="18" charset="-127"/>
                <a:ea typeface="굴림체" pitchFamily="49" charset="-127"/>
              </a:rPr>
            </a:b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BEGIN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으로 시작 </a:t>
            </a: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END</a:t>
            </a: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로 끝남</a:t>
            </a:r>
            <a:r>
              <a:rPr lang="ko-KR" altLang="en-US" sz="1400">
                <a:latin typeface="HY중고딕" pitchFamily="18" charset="-127"/>
                <a:ea typeface="굴림체" pitchFamily="49" charset="-127"/>
              </a:rPr>
              <a:t> </a:t>
            </a:r>
            <a:br>
              <a:rPr lang="ko-KR" altLang="en-US" sz="1400">
                <a:latin typeface="HY중고딕" pitchFamily="18" charset="-127"/>
                <a:ea typeface="굴림체" pitchFamily="49" charset="-127"/>
              </a:rPr>
            </a:br>
            <a:r>
              <a:rPr lang="ko-KR" altLang="en-US" sz="1400">
                <a:latin typeface="HY중고딕" pitchFamily="18" charset="-127"/>
                <a:ea typeface="굴림체" pitchFamily="49" charset="-127"/>
              </a:rPr>
              <a:t/>
            </a:r>
            <a:br>
              <a:rPr lang="ko-KR" altLang="en-US" sz="1400">
                <a:latin typeface="HY중고딕" pitchFamily="18" charset="-127"/>
                <a:ea typeface="굴림체" pitchFamily="49" charset="-127"/>
              </a:rPr>
            </a:br>
            <a:endParaRPr lang="ko-KR" altLang="en-US" sz="14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Exception Section :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옵션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    오류 처리에 관한 명령문을 기술</a:t>
            </a:r>
            <a:endParaRPr lang="ko-KR" altLang="en-US" sz="1400"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4" name="Rectangle 2"/>
          <p:cNvSpPr>
            <a:spLocks noChangeArrowheads="1"/>
          </p:cNvSpPr>
          <p:nvPr/>
        </p:nvSpPr>
        <p:spPr bwMode="blackWhite">
          <a:xfrm>
            <a:off x="1117600" y="638175"/>
            <a:ext cx="6427788" cy="56673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PL/SQL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의 확장 요소</a:t>
            </a:r>
          </a:p>
        </p:txBody>
      </p:sp>
      <p:sp>
        <p:nvSpPr>
          <p:cNvPr id="1309704" name="Rectangle 8"/>
          <p:cNvSpPr>
            <a:spLocks noChangeArrowheads="1"/>
          </p:cNvSpPr>
          <p:nvPr/>
        </p:nvSpPr>
        <p:spPr bwMode="blackWhite">
          <a:xfrm>
            <a:off x="8562975" y="9299575"/>
            <a:ext cx="184150" cy="3683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ko-KR" altLang="en-US">
              <a:latin typeface="HY중고딕" pitchFamily="18" charset="-127"/>
            </a:endParaRPr>
          </a:p>
        </p:txBody>
      </p:sp>
      <p:graphicFrame>
        <p:nvGraphicFramePr>
          <p:cNvPr id="1309819" name="Group 123"/>
          <p:cNvGraphicFramePr>
            <a:graphicFrameLocks noGrp="1"/>
          </p:cNvGraphicFramePr>
          <p:nvPr/>
        </p:nvGraphicFramePr>
        <p:xfrm>
          <a:off x="1128713" y="1317625"/>
          <a:ext cx="12144594" cy="8835578"/>
        </p:xfrm>
        <a:graphic>
          <a:graphicData uri="http://schemas.openxmlformats.org/drawingml/2006/table">
            <a:tbl>
              <a:tblPr/>
              <a:tblGrid>
                <a:gridCol w="4188984"/>
                <a:gridCol w="7955610"/>
              </a:tblGrid>
              <a:tr h="5726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항 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</a:tr>
              <a:tr h="9241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DECLARE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지역변수와 커서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사용자 예외를 선언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218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:=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SELECT  INTO  </a:t>
                      </a:r>
                      <a:b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</a:b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FETCH  INTO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변수할당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26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BEGIN…END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문장의 블록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906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--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/*…*/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한라인 주석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여러 라인 주석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997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IF…ELSIF…END IF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CASE…END CASE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분기문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085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WHILE…END LOOP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LOOP…END LOOP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FOR…END LOOP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반복문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49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EXIT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반복 블록을 빠져나간다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040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GOTO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처리 순서 변경하기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Rectangle 25"/>
          <p:cNvSpPr>
            <a:spLocks noChangeArrowheads="1"/>
          </p:cNvSpPr>
          <p:nvPr/>
        </p:nvSpPr>
        <p:spPr bwMode="auto">
          <a:xfrm>
            <a:off x="1119188" y="1104900"/>
            <a:ext cx="12001500" cy="80963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67619" name="AutoShape 26"/>
          <p:cNvSpPr>
            <a:spLocks noChangeArrowheads="1"/>
          </p:cNvSpPr>
          <p:nvPr/>
        </p:nvSpPr>
        <p:spPr bwMode="auto">
          <a:xfrm>
            <a:off x="1119188" y="600075"/>
            <a:ext cx="7200900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1.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변수의 종류</a:t>
            </a:r>
          </a:p>
        </p:txBody>
      </p:sp>
      <p:sp>
        <p:nvSpPr>
          <p:cNvPr id="1060896" name="Rectangle 32"/>
          <p:cNvSpPr>
            <a:spLocks noChangeArrowheads="1"/>
          </p:cNvSpPr>
          <p:nvPr/>
        </p:nvSpPr>
        <p:spPr bwMode="blackWhite">
          <a:xfrm>
            <a:off x="1125538" y="1317625"/>
            <a:ext cx="12091987" cy="81661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SCLAR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변수 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데이터 하나만을 저장하는 일반적인 변수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REFERENCES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변수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해당 테이블의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row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타입과 크기를 참조하는 변수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COMPOSITE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변수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PL/SQL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 사용하는 배열 변수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RECORD TYPE</a:t>
            </a:r>
            <a:br>
              <a:rPr lang="en-US" altLang="ko-KR" sz="2000"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TABLE TYPE </a:t>
            </a:r>
            <a:br>
              <a:rPr lang="en-US" altLang="ko-KR" sz="2000">
                <a:latin typeface="HY중고딕" pitchFamily="18" charset="-127"/>
                <a:ea typeface="굴림체" pitchFamily="49" charset="-127"/>
              </a:rPr>
            </a:b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BIND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변수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파라미터로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넘겨지는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IN, INOUT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 사용되는 변수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리턴되는 값을 전달받기 위해 선언되는 변수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5"/>
          <p:cNvSpPr>
            <a:spLocks noChangeArrowheads="1"/>
          </p:cNvSpPr>
          <p:nvPr/>
        </p:nvSpPr>
        <p:spPr bwMode="auto">
          <a:xfrm>
            <a:off x="1119188" y="1104900"/>
            <a:ext cx="12001500" cy="80963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68643" name="AutoShape 6"/>
          <p:cNvSpPr>
            <a:spLocks noChangeArrowheads="1"/>
          </p:cNvSpPr>
          <p:nvPr/>
        </p:nvSpPr>
        <p:spPr bwMode="auto">
          <a:xfrm>
            <a:off x="1119188" y="600075"/>
            <a:ext cx="7200900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1.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변수의 데이터 타입</a:t>
            </a:r>
          </a:p>
        </p:txBody>
      </p:sp>
      <p:graphicFrame>
        <p:nvGraphicFramePr>
          <p:cNvPr id="1062051" name="Group 163"/>
          <p:cNvGraphicFramePr>
            <a:graphicFrameLocks noGrp="1"/>
          </p:cNvGraphicFramePr>
          <p:nvPr/>
        </p:nvGraphicFramePr>
        <p:xfrm>
          <a:off x="1128713" y="2338388"/>
          <a:ext cx="12144595" cy="7814816"/>
        </p:xfrm>
        <a:graphic>
          <a:graphicData uri="http://schemas.openxmlformats.org/drawingml/2006/table">
            <a:tbl>
              <a:tblPr/>
              <a:tblGrid>
                <a:gridCol w="3141161"/>
                <a:gridCol w="9003434"/>
              </a:tblGrid>
              <a:tr h="6756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데이터 형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설 명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</a:tr>
              <a:tr h="8884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CHAR[(N)]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고정 길이 문자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사이즈를 지정하지 않으면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884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BINARY_INTEGER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-2147483647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에서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2147483647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사이의 정수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884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PLS_INTEGER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BINARY_INTEGER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와 같지만 저장공간 및 속도에서 효율적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884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NUMBER[(P, S)]	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고정 및 부동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소숫점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수에 대한 기본 유형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56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VARCHAR2(N)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가변 길이 문자열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32767Byte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까지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457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DATE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날짜와 시간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범위는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BC 4712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년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월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일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AD 9999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년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12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월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31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56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BOOLEAN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논리연산에 사용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(TRUE, FALSE, NULL)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884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LONG, LONG RAW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Deprecated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62028" name="Rectangle 140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17625"/>
            <a:ext cx="12091987" cy="8731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defRPr/>
            </a:pPr>
            <a:r>
              <a:rPr lang="en-US" altLang="ko-KR" sz="2000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Sclar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변수에 자주 사용되는 데이터 형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6" name="Rectangle 2"/>
          <p:cNvSpPr>
            <a:spLocks noChangeArrowheads="1"/>
          </p:cNvSpPr>
          <p:nvPr/>
        </p:nvSpPr>
        <p:spPr bwMode="auto">
          <a:xfrm>
            <a:off x="1119188" y="1079500"/>
            <a:ext cx="12001500" cy="80963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69667" name="AutoShape 3"/>
          <p:cNvSpPr>
            <a:spLocks noChangeArrowheads="1"/>
          </p:cNvSpPr>
          <p:nvPr/>
        </p:nvSpPr>
        <p:spPr bwMode="auto">
          <a:xfrm>
            <a:off x="1119188" y="600075"/>
            <a:ext cx="7200900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1.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변수의 데이터 타입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(cont.)</a:t>
            </a:r>
          </a:p>
        </p:txBody>
      </p:sp>
      <p:graphicFrame>
        <p:nvGraphicFramePr>
          <p:cNvPr id="1307702" name="Group 54"/>
          <p:cNvGraphicFramePr>
            <a:graphicFrameLocks noGrp="1"/>
          </p:cNvGraphicFramePr>
          <p:nvPr/>
        </p:nvGraphicFramePr>
        <p:xfrm>
          <a:off x="1128713" y="2452688"/>
          <a:ext cx="12144595" cy="2227907"/>
        </p:xfrm>
        <a:graphic>
          <a:graphicData uri="http://schemas.openxmlformats.org/drawingml/2006/table">
            <a:tbl>
              <a:tblPr/>
              <a:tblGrid>
                <a:gridCol w="3872792"/>
                <a:gridCol w="8271803"/>
              </a:tblGrid>
              <a:tr h="5828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데이터 타입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설 명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</a:tr>
              <a:tr h="8225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테이블명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컬럼명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%TYPE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해당 테이블의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해당컬럼의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타입과 동일하게 지정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25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테이블명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%ROWTYPE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해당 테이블의 모든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컬럼과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동일하게 지정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07684" name="Rectangle 36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17625"/>
            <a:ext cx="12091987" cy="8731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References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변수에 사용되는 데이터 타입</a:t>
            </a:r>
          </a:p>
        </p:txBody>
      </p:sp>
      <p:sp>
        <p:nvSpPr>
          <p:cNvPr id="1307697" name="Rectangle 49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4832350"/>
            <a:ext cx="12091987" cy="43116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%TYPE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변수나 또는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%ROWTYPE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변수를 사용하여 얻을 수 있는 장점은 무엇일까요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</a:t>
            </a:r>
          </a:p>
          <a:p>
            <a:pPr defTabSz="282575">
              <a:lnSpc>
                <a:spcPct val="130000"/>
              </a:lnSpc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307699" name="Rectangle 51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9371013"/>
            <a:ext cx="12091987" cy="8731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defRPr/>
            </a:pP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References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변수 및 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Composite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변수의 사용법은 </a:t>
            </a:r>
            <a:r>
              <a:rPr lang="ko-KR" altLang="en-US" err="1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제어문을</a:t>
            </a:r>
            <a:r>
              <a:rPr lang="ko-KR" altLang="en-US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하면서 실습</a:t>
            </a:r>
            <a:r>
              <a:rPr lang="en-US" altLang="ko-KR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602" name="Rectangle 2"/>
          <p:cNvSpPr>
            <a:spLocks noChangeArrowheads="1"/>
          </p:cNvSpPr>
          <p:nvPr/>
        </p:nvSpPr>
        <p:spPr bwMode="blackWhite">
          <a:xfrm>
            <a:off x="1125538" y="1317625"/>
            <a:ext cx="12091987" cy="10207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식별자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[CONSTANT]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데이터타입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[NOT NULL] [:=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초기값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];</a:t>
            </a:r>
            <a:endParaRPr lang="en-US" altLang="ko-KR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70691" name="Rectangle 3"/>
          <p:cNvSpPr>
            <a:spLocks noChangeArrowheads="1"/>
          </p:cNvSpPr>
          <p:nvPr/>
        </p:nvSpPr>
        <p:spPr bwMode="auto">
          <a:xfrm>
            <a:off x="1119188" y="1079500"/>
            <a:ext cx="12001500" cy="80963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70692" name="AutoShape 4"/>
          <p:cNvSpPr>
            <a:spLocks noChangeArrowheads="1"/>
          </p:cNvSpPr>
          <p:nvPr/>
        </p:nvSpPr>
        <p:spPr bwMode="auto">
          <a:xfrm>
            <a:off x="1119188" y="600075"/>
            <a:ext cx="7200900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1.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변수의 선언</a:t>
            </a:r>
          </a:p>
        </p:txBody>
      </p:sp>
      <p:sp>
        <p:nvSpPr>
          <p:cNvPr id="1305606" name="Rectangle 6"/>
          <p:cNvSpPr>
            <a:spLocks noChangeArrowheads="1"/>
          </p:cNvSpPr>
          <p:nvPr/>
        </p:nvSpPr>
        <p:spPr bwMode="blackWhite">
          <a:xfrm>
            <a:off x="1128713" y="2565400"/>
            <a:ext cx="12038012" cy="397033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초기값을 지정하고자 할 때는 할당연산자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(:=)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를 사용한다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식별자를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상수로 지정하고 하는 경우는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CONSTANT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라는 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KEYWORD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를 명시하고  반드시 초기값을 지정한다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NOT NULL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 정의되어 있으면 초기값을 반드시 지정 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초기값을 정의하지 않으면 변수는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NULL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값을 가진다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  <a:endParaRPr lang="en-US" altLang="ko-KR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305608" name="Rectangle 8"/>
          <p:cNvSpPr>
            <a:spLocks noChangeArrowheads="1"/>
          </p:cNvSpPr>
          <p:nvPr/>
        </p:nvSpPr>
        <p:spPr bwMode="blackWhite">
          <a:xfrm>
            <a:off x="1128713" y="6875463"/>
            <a:ext cx="12091987" cy="32877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v_i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NUMBER(9,2) ;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v_str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VARCHAR2(20) := 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홍길동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';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c_pi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CONSTANT NUMBER(8,6) := 3.141592;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v_flag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BOOLEAN NOT NULL := TRUE;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v_date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VARCHAR2(10) := TO_CHAR(SYSDATE, 'YYYY-MM-DD');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522" name="Rectangle 2"/>
          <p:cNvSpPr>
            <a:spLocks noChangeArrowheads="1"/>
          </p:cNvSpPr>
          <p:nvPr/>
        </p:nvSpPr>
        <p:spPr bwMode="blackWhite">
          <a:xfrm>
            <a:off x="1125538" y="1430338"/>
            <a:ext cx="12250737" cy="81661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DECLARE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en-US" sz="2000" err="1">
                <a:latin typeface="HY중고딕" pitchFamily="18" charset="-127"/>
                <a:ea typeface="굴림체" pitchFamily="49" charset="-127"/>
              </a:rPr>
              <a:t>v_i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         NUMBER(9,2) := 0 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en-US" sz="2000" err="1">
                <a:latin typeface="HY중고딕" pitchFamily="18" charset="-127"/>
                <a:ea typeface="굴림체" pitchFamily="49" charset="-127"/>
              </a:rPr>
              <a:t>v_name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VARCHAR2(20);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en-US" sz="2000" err="1">
                <a:latin typeface="HY중고딕" pitchFamily="18" charset="-127"/>
                <a:ea typeface="굴림체" pitchFamily="49" charset="-127"/>
              </a:rPr>
              <a:t>c_pi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       CONSTANT NUMBER(8,6) := 3.141592;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en-US" sz="2000" err="1">
                <a:latin typeface="HY중고딕" pitchFamily="18" charset="-127"/>
                <a:ea typeface="굴림체" pitchFamily="49" charset="-127"/>
              </a:rPr>
              <a:t>v_flag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    BOOLEAN NOT NULL := true;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en-US" sz="2000" err="1">
                <a:latin typeface="HY중고딕" pitchFamily="18" charset="-127"/>
                <a:ea typeface="굴림체" pitchFamily="49" charset="-127"/>
              </a:rPr>
              <a:t>v_date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   VARCHAR2(10) := TO_CHAR(SYSDATE, 'YYYY-MM-DD');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BEGIN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en-US" sz="2000" err="1">
                <a:latin typeface="HY중고딕" pitchFamily="18" charset="-127"/>
                <a:ea typeface="굴림체" pitchFamily="49" charset="-127"/>
              </a:rPr>
              <a:t>v_name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:= '</a:t>
            </a:r>
            <a:r>
              <a:rPr lang="en-US" altLang="en-US" sz="2000" err="1">
                <a:latin typeface="HY중고딕" pitchFamily="18" charset="-127"/>
                <a:ea typeface="굴림체" pitchFamily="49" charset="-127"/>
              </a:rPr>
              <a:t>홍길동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';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   DBMS_OUTPUT.ENABLE;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   DBMS_OUTPUT.PUT_LINE( '</a:t>
            </a:r>
            <a:r>
              <a:rPr lang="en-US" altLang="en-US" sz="2000" err="1">
                <a:latin typeface="HY중고딕" pitchFamily="18" charset="-127"/>
                <a:ea typeface="굴림체" pitchFamily="49" charset="-127"/>
              </a:rPr>
              <a:t>v_i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: ' || </a:t>
            </a:r>
            <a:r>
              <a:rPr lang="en-US" altLang="en-US" sz="2000" err="1">
                <a:latin typeface="HY중고딕" pitchFamily="18" charset="-127"/>
                <a:ea typeface="굴림체" pitchFamily="49" charset="-127"/>
              </a:rPr>
              <a:t>v_i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);          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   DBMS_OUTPUT.PUT_LINE( '</a:t>
            </a:r>
            <a:r>
              <a:rPr lang="en-US" altLang="en-US" sz="2000" err="1">
                <a:latin typeface="HY중고딕" pitchFamily="18" charset="-127"/>
                <a:ea typeface="굴림체" pitchFamily="49" charset="-127"/>
              </a:rPr>
              <a:t>v_name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: ' || </a:t>
            </a:r>
            <a:r>
              <a:rPr lang="en-US" altLang="en-US" sz="2000" err="1">
                <a:latin typeface="HY중고딕" pitchFamily="18" charset="-127"/>
                <a:ea typeface="굴림체" pitchFamily="49" charset="-127"/>
              </a:rPr>
              <a:t>v_name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);   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   DBMS_OUTPUT.PUT_LINE( '</a:t>
            </a:r>
            <a:r>
              <a:rPr lang="en-US" altLang="en-US" sz="2000" err="1">
                <a:latin typeface="HY중고딕" pitchFamily="18" charset="-127"/>
                <a:ea typeface="굴림체" pitchFamily="49" charset="-127"/>
              </a:rPr>
              <a:t>c_pi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: ' || </a:t>
            </a:r>
            <a:r>
              <a:rPr lang="en-US" altLang="en-US" sz="2000" err="1">
                <a:latin typeface="HY중고딕" pitchFamily="18" charset="-127"/>
                <a:ea typeface="굴림체" pitchFamily="49" charset="-127"/>
              </a:rPr>
              <a:t>c_pi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);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   DBMS_OUTPUT.PUT_LINE( '</a:t>
            </a:r>
            <a:r>
              <a:rPr lang="en-US" altLang="en-US" sz="2000" err="1">
                <a:latin typeface="HY중고딕" pitchFamily="18" charset="-127"/>
                <a:ea typeface="굴림체" pitchFamily="49" charset="-127"/>
              </a:rPr>
              <a:t>v_date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: ' || </a:t>
            </a:r>
            <a:r>
              <a:rPr lang="en-US" altLang="en-US" sz="2000" err="1">
                <a:latin typeface="HY중고딕" pitchFamily="18" charset="-127"/>
                <a:ea typeface="굴림체" pitchFamily="49" charset="-127"/>
              </a:rPr>
              <a:t>v_date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);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END</a:t>
            </a:r>
            <a:r>
              <a:rPr lang="en-US" altLang="en-US" sz="2000">
                <a:latin typeface="HY중고딕" pitchFamily="18" charset="-127"/>
                <a:ea typeface="굴림체" pitchFamily="49" charset="-127"/>
              </a:rPr>
              <a:t>;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/</a:t>
            </a:r>
          </a:p>
        </p:txBody>
      </p:sp>
      <p:sp>
        <p:nvSpPr>
          <p:cNvPr id="371715" name="Rectangle 5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71716" name="AutoShape 6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2.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출력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3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72739" name="AutoShape 4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2.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출력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(cont.)</a:t>
            </a:r>
          </a:p>
        </p:txBody>
      </p:sp>
      <p:sp>
        <p:nvSpPr>
          <p:cNvPr id="1308677" name="Rectangle 5"/>
          <p:cNvSpPr>
            <a:spLocks noChangeArrowheads="1"/>
          </p:cNvSpPr>
          <p:nvPr/>
        </p:nvSpPr>
        <p:spPr bwMode="blackWhite">
          <a:xfrm>
            <a:off x="1125538" y="1339850"/>
            <a:ext cx="12250737" cy="5683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SQL&gt; SET SERVEROUTPUT ON  </a:t>
            </a:r>
            <a:endParaRPr lang="en-US" altLang="ko-KR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308678" name="Rectangle 6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2135188"/>
            <a:ext cx="12250737" cy="22447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- DBMS_OUTPUT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결과값을 화면에 출력하기 위해 환경설정 변수 변경</a:t>
            </a:r>
          </a:p>
          <a:p>
            <a:pPr defTabSz="282575">
              <a:lnSpc>
                <a:spcPct val="130000"/>
              </a:lnSpc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매 세션마다 초기화 되므로  매번 재설정해야 한다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30000"/>
              </a:lnSpc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- DBMS_OUTPUT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은 오라클에서 입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출력을 위해 제공하는 </a:t>
            </a:r>
            <a:r>
              <a:rPr lang="ko-KR" altLang="en-US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패키지이다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.             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479425" y="1204913"/>
            <a:ext cx="13374688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사원 테이블의 부서번호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(deptid)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는 부서정보테이블의 부서번호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(deptid)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를 참조하고 있음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	⇒ 부서테이블의 첫 번째 튜플이 삭제된다면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?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	⇒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부서테이블의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100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번 부서번호가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110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으로 변경된다면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?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	⇒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사원테이블에 부서번호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500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인 사원이 삽입된다면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? 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		: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사원테이블과 부서테이블에 있는 데이터 사이에 불일치 발생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!</a:t>
            </a:r>
          </a:p>
        </p:txBody>
      </p:sp>
      <p:pic>
        <p:nvPicPr>
          <p:cNvPr id="4096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6313" y="5024438"/>
            <a:ext cx="12393612" cy="412908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233" name="Rectangle 25"/>
          <p:cNvSpPr>
            <a:spLocks noChangeArrowheads="1"/>
          </p:cNvSpPr>
          <p:nvPr/>
        </p:nvSpPr>
        <p:spPr bwMode="blackWhite">
          <a:xfrm>
            <a:off x="1125538" y="3700463"/>
            <a:ext cx="12091987" cy="63515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marL="457200" indent="-457200" defTabSz="282575">
              <a:defRPr/>
            </a:pPr>
            <a:endParaRPr lang="en-US" altLang="ko-KR" sz="1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DECLARE 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v_num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NUMBER := 37;</a:t>
            </a:r>
          </a:p>
          <a:p>
            <a:pPr marL="457200" indent="-457200" defTabSz="282575">
              <a:defRPr/>
            </a:pP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BEGIN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DBMS_OUTPUT.ENABLE; </a:t>
            </a:r>
          </a:p>
          <a:p>
            <a:pPr marL="457200" indent="-457200" defTabSz="282575">
              <a:defRPr/>
            </a:pP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IF MOD(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v_num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, 2) = 0 THEN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 DBMS_OUTPUT.PUT_LINE(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v_num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||  '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는 짝수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');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ELSE 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 DBMS_OUTPUT.PUT_LINE(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v_num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||  '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는 홀수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');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END IF;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END;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/</a:t>
            </a:r>
          </a:p>
        </p:txBody>
      </p:sp>
      <p:sp>
        <p:nvSpPr>
          <p:cNvPr id="373763" name="Rectangle 26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73764" name="AutoShape 27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3. IF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sp>
        <p:nvSpPr>
          <p:cNvPr id="862236" name="Rectangle 28"/>
          <p:cNvSpPr>
            <a:spLocks noChangeArrowheads="1"/>
          </p:cNvSpPr>
          <p:nvPr/>
        </p:nvSpPr>
        <p:spPr bwMode="blackWhite">
          <a:xfrm>
            <a:off x="1119188" y="1296988"/>
            <a:ext cx="12091987" cy="21764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조건이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true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이면 이하 문장을 실행하고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조건이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false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이면 관련된 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문장을 통과한다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- ELSIF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절은 여러 개가 가능하나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ELSE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절은 한 개만 가능하다</a:t>
            </a:r>
            <a:endParaRPr lang="ko-KR" altLang="en-US" sz="20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22" name="Rectangle 2"/>
          <p:cNvSpPr>
            <a:spLocks noChangeArrowheads="1"/>
          </p:cNvSpPr>
          <p:nvPr/>
        </p:nvSpPr>
        <p:spPr bwMode="blackWhite">
          <a:xfrm>
            <a:off x="1128713" y="2452688"/>
            <a:ext cx="12091987" cy="75993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DECLARE 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v_num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NUMBER := 77;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BEGIN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DBMS_OUTPUT.ENABLE; 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IF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v_num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&gt; 90 THEN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  DBMS_OUTPUT.PUT_LINE('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수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');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ELSIF 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v_num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&gt; 80 THEN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  DBMS_OUTPUT.PUT_LINE('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우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');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ELSIF 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v_num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&gt; 70 THEN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  DBMS_OUTPUT.PUT_LINE('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미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');     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ELSE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  DBMS_OUTPUT.PUT_LINE('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분발합시다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.');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END IF; 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END;</a:t>
            </a:r>
          </a:p>
          <a:p>
            <a:pPr marL="457200" indent="-457200"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/</a:t>
            </a:r>
          </a:p>
        </p:txBody>
      </p:sp>
      <p:sp>
        <p:nvSpPr>
          <p:cNvPr id="374787" name="Rectangle 3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74788" name="AutoShape 4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3. IF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sp>
        <p:nvSpPr>
          <p:cNvPr id="1310725" name="Rectangle 5"/>
          <p:cNvSpPr>
            <a:spLocks noChangeArrowheads="1"/>
          </p:cNvSpPr>
          <p:nvPr/>
        </p:nvSpPr>
        <p:spPr bwMode="blackWhite">
          <a:xfrm>
            <a:off x="1119188" y="1296988"/>
            <a:ext cx="12091987" cy="10414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조건에 따른 다중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ELSIF</a:t>
            </a:r>
            <a:endParaRPr lang="en-US" altLang="ko-KR" sz="20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546" name="Rectangle 2"/>
          <p:cNvSpPr>
            <a:spLocks noChangeArrowheads="1"/>
          </p:cNvSpPr>
          <p:nvPr/>
        </p:nvSpPr>
        <p:spPr bwMode="blackWhite">
          <a:xfrm>
            <a:off x="1125538" y="2452688"/>
            <a:ext cx="12091987" cy="75993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DECLARE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v_avg_sale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PROD.PROD_SALE%TYPE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;		--NUMBER(10,0)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v_sale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NUMBER := 500000;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BEGIN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DBMS_OUTPUT.ENABLE;    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SELECT  AVG(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prod_sale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 INTO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v_avg_sale</a:t>
            </a:r>
            <a:r>
              <a:rPr lang="en-US" altLang="ko-KR" sz="1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FROM prod;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IF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v_sale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&lt;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v_avg_sale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THEN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DBMS_OUTPUT.PUT_LINE( 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평균 단가가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500000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초과입니다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.');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ELSE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DBMS_OUTPUT.PUT_LINE( '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평균 단가가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500000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이하 입니다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.');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END IF;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END; 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/</a:t>
            </a:r>
          </a:p>
        </p:txBody>
      </p:sp>
      <p:sp>
        <p:nvSpPr>
          <p:cNvPr id="375811" name="Rectangle 6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75812" name="AutoShape 7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3. IF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sp>
        <p:nvSpPr>
          <p:cNvPr id="876552" name="Rectangle 8"/>
          <p:cNvSpPr>
            <a:spLocks noChangeArrowheads="1"/>
          </p:cNvSpPr>
          <p:nvPr/>
        </p:nvSpPr>
        <p:spPr bwMode="blackWhite">
          <a:xfrm>
            <a:off x="1119188" y="1296988"/>
            <a:ext cx="12091987" cy="10414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SELECT  INTO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로 변수에 값을 할당</a:t>
            </a:r>
            <a:endParaRPr lang="ko-KR" altLang="en-US" sz="20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65" name="Rectangle 5">
            <a:hlinkClick r:id="rId2"/>
          </p:cNvPr>
          <p:cNvSpPr>
            <a:spLocks noChangeArrowheads="1"/>
          </p:cNvSpPr>
          <p:nvPr/>
        </p:nvSpPr>
        <p:spPr bwMode="blackWhite">
          <a:xfrm>
            <a:off x="576165" y="1430338"/>
            <a:ext cx="12644536" cy="88455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회원테이블에서 아이디가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ko-KR" sz="2000">
                <a:latin typeface="HY중고딕" pitchFamily="18" charset="-127"/>
                <a:ea typeface="굴림체" pitchFamily="49" charset="-127"/>
              </a:rPr>
              <a:t>e001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인 회원의 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ko-KR" sz="2000" err="1">
                <a:latin typeface="HY중고딕" pitchFamily="18" charset="-127"/>
                <a:ea typeface="굴림체" pitchFamily="49" charset="-127"/>
              </a:rPr>
              <a:t>마일리지가</a:t>
            </a:r>
            <a:r>
              <a:rPr lang="ko-KR" altLang="ko-KR" sz="2000">
                <a:latin typeface="HY중고딕" pitchFamily="18" charset="-127"/>
                <a:ea typeface="굴림체" pitchFamily="49" charset="-127"/>
              </a:rPr>
              <a:t> 5000을 넘으면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ko-KR" sz="2000">
                <a:latin typeface="HY중고딕" pitchFamily="18" charset="-127"/>
                <a:ea typeface="굴림체" pitchFamily="49" charset="-127"/>
              </a:rPr>
              <a:t>VIP 회원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그렇지 않다면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ko-KR" sz="2000">
                <a:latin typeface="HY중고딕" pitchFamily="18" charset="-127"/>
                <a:ea typeface="굴림체" pitchFamily="49" charset="-127"/>
              </a:rPr>
              <a:t>일반회원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'</a:t>
            </a:r>
            <a:r>
              <a:rPr lang="ko-KR" altLang="ko-KR" sz="2000">
                <a:latin typeface="HY중고딕" pitchFamily="18" charset="-127"/>
                <a:ea typeface="굴림체" pitchFamily="49" charset="-127"/>
              </a:rPr>
              <a:t>으로 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출력하시오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(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회원이름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마일리지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포함</a:t>
            </a:r>
            <a:r>
              <a:rPr lang="en-US" altLang="ko-KR" sz="2000" smtClean="0"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110000"/>
              </a:lnSpc>
              <a:defRPr/>
            </a:pPr>
            <a:endParaRPr lang="en-US" altLang="ko-KR" sz="2000" smtClean="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 smtClean="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 smtClean="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 smtClean="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 smtClean="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 smtClean="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76835" name="Rectangle 7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76836" name="AutoShape 8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3. IF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2188" y="3412316"/>
            <a:ext cx="12598321" cy="6863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DECLARE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V_MEM_ID      VARCHAR2(10) := 'e001';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V_MEM_MILEAGE MEMBER.MEM_MILEAGE%TYPE;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V_MEM_NAME    MEMBER.MEM_NAME%TYPE;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V_MILE        NUMBER  := 5000;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DBMS_OUTPUT.ENABLE;</a:t>
            </a:r>
          </a:p>
          <a:p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   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SELECT MEM_MILEAGE,   MEM_NAME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INTO   V_MEM_MILEAGE, V_MEM_NAME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FROM   MEMBER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WHERE  MEM_ID = V_MEM_ID;</a:t>
            </a:r>
          </a:p>
          <a:p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   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IF V_MILE &lt; V_MEM_MILEAGE THEN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DBMS_OUTPUT.PUT_LINE('VIP 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회원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('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||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V_MEM_NAME || ', ' || V_MEM_MILEAGE || ')');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ELSE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DBMS_OUTPUT.PUT_LINE('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일반회원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('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||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V_MEM_NAME || ', ' || V_MEM_MILEAGE || ')');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END IF;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END;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/</a:t>
            </a:r>
            <a:endParaRPr lang="ko-KR" altLang="en-US" sz="2200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8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77859" name="AutoShape 9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4. CASE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sp>
        <p:nvSpPr>
          <p:cNvPr id="1228802" name="Rectangle 2"/>
          <p:cNvSpPr>
            <a:spLocks noChangeArrowheads="1"/>
          </p:cNvSpPr>
          <p:nvPr/>
        </p:nvSpPr>
        <p:spPr bwMode="blackWhite">
          <a:xfrm>
            <a:off x="1125538" y="2655888"/>
            <a:ext cx="12091987" cy="77358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DECLARE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V_NUM   NUMBER := 77;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V_NUM := TRUNC(V_NUM / 10);</a:t>
            </a:r>
          </a:p>
          <a:p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  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CASE V_NUM   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WHEN 10 THEN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    DBMS_OUTPUT.PUT_LINE('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수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||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'('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||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V_NUM || ')');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WHEN 9 THEN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    DBMS_OUTPUT.PUT_LINE('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수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||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'('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||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V_NUM || ')');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WHEN 8 THEN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    DBMS_OUTPUT.PUT_LINE('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우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||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'('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||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V_NUM || ')');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WHEN 7 THEN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    DBMS_OUTPUT.PUT_LINE('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미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||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'('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||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V_NUM || ')');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ELSE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    DBMS_OUTPUT.PUT_LINE('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분발합시다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');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END CASE;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END;</a:t>
            </a:r>
            <a:r>
              <a:rPr lang="en-US" altLang="ko-KR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/</a:t>
            </a:r>
            <a:endParaRPr lang="en-US" altLang="ko-KR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228803" name="Rectangle 3"/>
          <p:cNvSpPr>
            <a:spLocks noChangeArrowheads="1"/>
          </p:cNvSpPr>
          <p:nvPr/>
        </p:nvSpPr>
        <p:spPr bwMode="blackWhite">
          <a:xfrm>
            <a:off x="1119188" y="1296988"/>
            <a:ext cx="12091987" cy="11557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SQL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 사용하는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CASE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문과 동일하다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  <a:br>
              <a:rPr lang="en-US" altLang="ko-KR" sz="2000"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단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차이점은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END CASE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마지막을 지정해야 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901" name="Rectangle 5"/>
          <p:cNvSpPr>
            <a:spLocks noChangeArrowheads="1"/>
          </p:cNvSpPr>
          <p:nvPr/>
        </p:nvSpPr>
        <p:spPr bwMode="blackWhite">
          <a:xfrm>
            <a:off x="1119188" y="3925888"/>
            <a:ext cx="12091987" cy="63627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1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부터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까지 더하기</a:t>
            </a: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DECLARE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V_SUM   NUMBER := 0;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V_VAR   NUMBER := 1;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WHILE V_VAR &lt;= 10 LOOP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V_SUM := V_SUM + V_VAR;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V_VAR := V_VAR + 1;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END LOOP;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DBMS_OUTPUT.PUT_LINE('1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부터 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10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까지의 합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='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||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V_SUM);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END;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/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78883" name="Rectangle 6"/>
          <p:cNvSpPr>
            <a:spLocks noChangeArrowheads="1"/>
          </p:cNvSpPr>
          <p:nvPr/>
        </p:nvSpPr>
        <p:spPr bwMode="auto">
          <a:xfrm>
            <a:off x="1147763" y="1139825"/>
            <a:ext cx="12001500" cy="80963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78884" name="AutoShape 7"/>
          <p:cNvSpPr>
            <a:spLocks noChangeArrowheads="1"/>
          </p:cNvSpPr>
          <p:nvPr/>
        </p:nvSpPr>
        <p:spPr bwMode="auto">
          <a:xfrm>
            <a:off x="1147763" y="600075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5. WHILE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sp>
        <p:nvSpPr>
          <p:cNvPr id="848904" name="Rectangle 8"/>
          <p:cNvSpPr>
            <a:spLocks noChangeArrowheads="1"/>
          </p:cNvSpPr>
          <p:nvPr/>
        </p:nvSpPr>
        <p:spPr bwMode="blackWhite">
          <a:xfrm>
            <a:off x="1119188" y="1265238"/>
            <a:ext cx="12091987" cy="25479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반복될 때마다 조건을 확인하고 조건이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TRUE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가 되어야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loop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실행</a:t>
            </a:r>
          </a:p>
          <a:p>
            <a:pPr defTabSz="282575">
              <a:lnSpc>
                <a:spcPct val="14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조건이 만족할 때까지 반복 처리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EXIT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WHILE LOOP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를 벗어나게 한다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CONTINUE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문은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11g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부터 제공된다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574" name="Rectangle 6"/>
          <p:cNvSpPr>
            <a:spLocks noChangeArrowheads="1"/>
          </p:cNvSpPr>
          <p:nvPr/>
        </p:nvSpPr>
        <p:spPr bwMode="blackWhite">
          <a:xfrm>
            <a:off x="1119188" y="1317625"/>
            <a:ext cx="12091987" cy="51054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WHILE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문을  사용하여 *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로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피라미드 만들기 </a:t>
            </a:r>
          </a:p>
          <a:p>
            <a:pPr defTabSz="282575">
              <a:lnSpc>
                <a:spcPct val="70000"/>
              </a:lnSpc>
              <a:defRPr/>
            </a:pPr>
            <a:endParaRPr lang="ko-KR" altLang="en-US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DECLARE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V_ID    NUMBER := 1;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WHILE V_ID &lt; 20 LOOP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DBMS_OUTPUT.PUT_LINE(RPAD('*',V_ID,'*'));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V_ID := V_ID + 2;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END LOOP;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END;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/</a:t>
            </a:r>
            <a:endParaRPr lang="en-US" altLang="ko-KR" sz="2400" b="0">
              <a:solidFill>
                <a:srgbClr val="000066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79907" name="Rectangle 8"/>
          <p:cNvSpPr>
            <a:spLocks noChangeArrowheads="1"/>
          </p:cNvSpPr>
          <p:nvPr/>
        </p:nvSpPr>
        <p:spPr bwMode="auto">
          <a:xfrm>
            <a:off x="1147763" y="1139825"/>
            <a:ext cx="12001500" cy="80963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79908" name="AutoShape 9"/>
          <p:cNvSpPr>
            <a:spLocks noChangeArrowheads="1"/>
          </p:cNvSpPr>
          <p:nvPr/>
        </p:nvSpPr>
        <p:spPr bwMode="auto">
          <a:xfrm>
            <a:off x="1147763" y="600075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5. WHILE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sp>
        <p:nvSpPr>
          <p:cNvPr id="877578" name="Rectangle 10">
            <a:hlinkClick r:id="rId2"/>
          </p:cNvPr>
          <p:cNvSpPr>
            <a:spLocks noChangeArrowheads="1"/>
          </p:cNvSpPr>
          <p:nvPr/>
        </p:nvSpPr>
        <p:spPr bwMode="blackWhite">
          <a:xfrm>
            <a:off x="1128713" y="6535738"/>
            <a:ext cx="12091987" cy="32877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r>
              <a:rPr lang="ko-KR" altLang="en-US" smtClean="0"/>
              <a:t>*</a:t>
            </a:r>
          </a:p>
          <a:p>
            <a:r>
              <a:rPr lang="ko-KR" altLang="en-US" smtClean="0"/>
              <a:t>***</a:t>
            </a:r>
          </a:p>
          <a:p>
            <a:r>
              <a:rPr lang="ko-KR" altLang="en-US" smtClean="0"/>
              <a:t>*****</a:t>
            </a:r>
          </a:p>
          <a:p>
            <a:r>
              <a:rPr lang="ko-KR" altLang="en-US" smtClean="0"/>
              <a:t>*******</a:t>
            </a:r>
          </a:p>
          <a:p>
            <a:r>
              <a:rPr lang="ko-KR" altLang="en-US" smtClean="0"/>
              <a:t>*********</a:t>
            </a:r>
          </a:p>
          <a:p>
            <a:r>
              <a:rPr lang="ko-KR" altLang="en-US" smtClean="0"/>
              <a:t>***********</a:t>
            </a:r>
          </a:p>
          <a:p>
            <a:r>
              <a:rPr lang="ko-KR" altLang="en-US" smtClean="0"/>
              <a:t>*************</a:t>
            </a:r>
          </a:p>
          <a:p>
            <a:r>
              <a:rPr lang="ko-KR" altLang="en-US" smtClean="0"/>
              <a:t>***************</a:t>
            </a:r>
          </a:p>
          <a:p>
            <a:r>
              <a:rPr lang="ko-KR" altLang="en-US" smtClean="0"/>
              <a:t>*****************</a:t>
            </a:r>
          </a:p>
          <a:p>
            <a:r>
              <a:rPr lang="ko-KR" altLang="en-US" smtClean="0"/>
              <a:t>*******************</a:t>
            </a:r>
            <a:endParaRPr lang="en-US" altLang="ko-KR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92988" y="1512243"/>
            <a:ext cx="5040560" cy="224676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000" smtClean="0"/>
              <a:t>LPAD</a:t>
            </a:r>
            <a:r>
              <a:rPr lang="ko-KR" altLang="en-US" sz="2000" smtClean="0"/>
              <a:t> </a:t>
            </a:r>
            <a:r>
              <a:rPr lang="en-US" altLang="ko-KR" sz="2000" smtClean="0"/>
              <a:t>:</a:t>
            </a:r>
            <a:r>
              <a:rPr lang="ko-KR" altLang="en-US" sz="2000" smtClean="0"/>
              <a:t>  왼쪽에 블랭크를 부가하는 함수</a:t>
            </a:r>
            <a:endParaRPr lang="en-US" altLang="ko-KR" sz="2000" smtClean="0"/>
          </a:p>
          <a:p>
            <a:r>
              <a:rPr lang="en-US" altLang="ko-KR" sz="2000" smtClean="0"/>
              <a:t>SELECT LPAD('A',2) FROM DUAL; </a:t>
            </a:r>
          </a:p>
          <a:p>
            <a:r>
              <a:rPr lang="en-US" altLang="ko-KR" sz="2000" smtClean="0"/>
              <a:t>SELECT LPAD('A',3,'B') FROM DUAL;</a:t>
            </a:r>
          </a:p>
          <a:p>
            <a:endParaRPr lang="en-US" altLang="ko-KR" sz="2000" smtClean="0"/>
          </a:p>
          <a:p>
            <a:r>
              <a:rPr lang="en-US" altLang="ko-KR" sz="2000" smtClean="0"/>
              <a:t>RPAD</a:t>
            </a:r>
            <a:r>
              <a:rPr lang="ko-KR" altLang="en-US" sz="2000" smtClean="0"/>
              <a:t> </a:t>
            </a:r>
            <a:r>
              <a:rPr lang="en-US" altLang="ko-KR" sz="2000" smtClean="0"/>
              <a:t>:</a:t>
            </a:r>
            <a:r>
              <a:rPr lang="ko-KR" altLang="en-US" sz="2000" smtClean="0"/>
              <a:t>  오른쪽에 </a:t>
            </a:r>
            <a:r>
              <a:rPr lang="ko-KR" altLang="en-US" sz="2000" err="1" smtClean="0"/>
              <a:t>블랭크를</a:t>
            </a:r>
            <a:r>
              <a:rPr lang="ko-KR" altLang="en-US" sz="2000" smtClean="0"/>
              <a:t> 부가하는 함수</a:t>
            </a:r>
            <a:endParaRPr lang="en-US" altLang="ko-KR" sz="2000" smtClean="0"/>
          </a:p>
          <a:p>
            <a:r>
              <a:rPr lang="en-US" altLang="ko-KR" sz="2000" smtClean="0"/>
              <a:t>SELECT RPAD('A',2) FROM DUAL;</a:t>
            </a:r>
          </a:p>
          <a:p>
            <a:r>
              <a:rPr lang="en-US" altLang="ko-KR" sz="2000" smtClean="0"/>
              <a:t>SELECT RPAD('A',2,'B') FROM DUAL;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064996" y="4320555"/>
            <a:ext cx="4839786" cy="55092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DECLARE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V_I NUMBER := 1;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V_J NUMBER := 1;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WHILE V_I &lt; 20 LOOP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V_J := 1;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WHILE V_J &lt;= V_I LOOP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    DBMS_OUTPUT.PUT('*');</a:t>
            </a:r>
          </a:p>
          <a:p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           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    V_J := V_J + 1;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END LOOP;</a:t>
            </a:r>
          </a:p>
          <a:p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               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V_I := V_I + 2;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DBMS_OUTPUT.PUT_LINE('');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END LOOP;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END;</a:t>
            </a:r>
            <a:endParaRPr lang="ko-KR" altLang="en-US" sz="2200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038" name="Rectangle 6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17625"/>
            <a:ext cx="12091987" cy="88455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WHILE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문을  사용하여 다음 형태의 피라미드 만들기 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ko-KR" altLang="en-US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>
                <a:solidFill>
                  <a:srgbClr val="000066"/>
                </a:solidFill>
                <a:latin typeface="굴림체" pitchFamily="49" charset="-127"/>
                <a:ea typeface="굴림체" pitchFamily="49" charset="-127"/>
              </a:rPr>
              <a:t>          *</a:t>
            </a:r>
          </a:p>
          <a:p>
            <a:pPr defTabSz="282575">
              <a:defRPr/>
            </a:pPr>
            <a:r>
              <a:rPr lang="ko-KR" altLang="en-US">
                <a:solidFill>
                  <a:srgbClr val="000066"/>
                </a:solidFill>
                <a:latin typeface="굴림체" pitchFamily="49" charset="-127"/>
                <a:ea typeface="굴림체" pitchFamily="49" charset="-127"/>
              </a:rPr>
              <a:t>         ***</a:t>
            </a:r>
          </a:p>
          <a:p>
            <a:pPr defTabSz="282575">
              <a:defRPr/>
            </a:pPr>
            <a:r>
              <a:rPr lang="ko-KR" altLang="en-US">
                <a:solidFill>
                  <a:srgbClr val="000066"/>
                </a:solidFill>
                <a:latin typeface="굴림체" pitchFamily="49" charset="-127"/>
                <a:ea typeface="굴림체" pitchFamily="49" charset="-127"/>
              </a:rPr>
              <a:t>        *****</a:t>
            </a:r>
          </a:p>
          <a:p>
            <a:pPr defTabSz="282575">
              <a:defRPr/>
            </a:pPr>
            <a:r>
              <a:rPr lang="ko-KR" altLang="en-US">
                <a:solidFill>
                  <a:srgbClr val="000066"/>
                </a:solidFill>
                <a:latin typeface="굴림체" pitchFamily="49" charset="-127"/>
                <a:ea typeface="굴림체" pitchFamily="49" charset="-127"/>
              </a:rPr>
              <a:t>       *******</a:t>
            </a:r>
          </a:p>
          <a:p>
            <a:pPr defTabSz="282575">
              <a:defRPr/>
            </a:pPr>
            <a:r>
              <a:rPr lang="ko-KR" altLang="en-US">
                <a:solidFill>
                  <a:srgbClr val="000066"/>
                </a:solidFill>
                <a:latin typeface="굴림체" pitchFamily="49" charset="-127"/>
                <a:ea typeface="굴림체" pitchFamily="49" charset="-127"/>
              </a:rPr>
              <a:t>      *********</a:t>
            </a:r>
          </a:p>
          <a:p>
            <a:pPr defTabSz="282575">
              <a:defRPr/>
            </a:pPr>
            <a:r>
              <a:rPr lang="ko-KR" altLang="en-US">
                <a:solidFill>
                  <a:srgbClr val="000066"/>
                </a:solidFill>
                <a:latin typeface="굴림체" pitchFamily="49" charset="-127"/>
                <a:ea typeface="굴림체" pitchFamily="49" charset="-127"/>
              </a:rPr>
              <a:t>     ***********</a:t>
            </a:r>
          </a:p>
          <a:p>
            <a:pPr defTabSz="282575">
              <a:defRPr/>
            </a:pPr>
            <a:r>
              <a:rPr lang="ko-KR" altLang="en-US">
                <a:solidFill>
                  <a:srgbClr val="000066"/>
                </a:solidFill>
                <a:latin typeface="굴림체" pitchFamily="49" charset="-127"/>
                <a:ea typeface="굴림체" pitchFamily="49" charset="-127"/>
              </a:rPr>
              <a:t>    *************</a:t>
            </a:r>
          </a:p>
          <a:p>
            <a:pPr defTabSz="282575">
              <a:defRPr/>
            </a:pPr>
            <a:r>
              <a:rPr lang="ko-KR" altLang="en-US">
                <a:solidFill>
                  <a:srgbClr val="000066"/>
                </a:solidFill>
                <a:latin typeface="굴림체" pitchFamily="49" charset="-127"/>
                <a:ea typeface="굴림체" pitchFamily="49" charset="-127"/>
              </a:rPr>
              <a:t>   ***************</a:t>
            </a:r>
          </a:p>
          <a:p>
            <a:pPr defTabSz="282575">
              <a:defRPr/>
            </a:pPr>
            <a:r>
              <a:rPr lang="ko-KR" altLang="en-US">
                <a:solidFill>
                  <a:srgbClr val="000066"/>
                </a:solidFill>
                <a:latin typeface="굴림체" pitchFamily="49" charset="-127"/>
                <a:ea typeface="굴림체" pitchFamily="49" charset="-127"/>
              </a:rPr>
              <a:t>  *****************</a:t>
            </a:r>
          </a:p>
          <a:p>
            <a:pPr defTabSz="282575">
              <a:defRPr/>
            </a:pPr>
            <a:r>
              <a:rPr lang="ko-KR" altLang="en-US">
                <a:solidFill>
                  <a:srgbClr val="000066"/>
                </a:solidFill>
                <a:latin typeface="굴림체" pitchFamily="49" charset="-127"/>
                <a:ea typeface="굴림체" pitchFamily="49" charset="-127"/>
              </a:rPr>
              <a:t> *******************</a:t>
            </a:r>
          </a:p>
          <a:p>
            <a:pPr defTabSz="282575">
              <a:defRPr/>
            </a:pPr>
            <a:endParaRPr lang="ko-KR" altLang="en-US">
              <a:solidFill>
                <a:srgbClr val="000066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80931" name="Rectangle 7"/>
          <p:cNvSpPr>
            <a:spLocks noChangeArrowheads="1"/>
          </p:cNvSpPr>
          <p:nvPr/>
        </p:nvSpPr>
        <p:spPr bwMode="auto">
          <a:xfrm>
            <a:off x="1147763" y="1139825"/>
            <a:ext cx="12001500" cy="80963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80932" name="AutoShape 8"/>
          <p:cNvSpPr>
            <a:spLocks noChangeArrowheads="1"/>
          </p:cNvSpPr>
          <p:nvPr/>
        </p:nvSpPr>
        <p:spPr bwMode="auto">
          <a:xfrm>
            <a:off x="1147763" y="600075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5. WHILE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28692" y="3888507"/>
            <a:ext cx="75608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DECLARE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V_ID  NUMBER := 1;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V_ID2 NUMBER := 10;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WHILE V_ID &lt; 20 LOOP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DBMS_OUTPUT.PUT(RPAD(' ' , v_id2, ' '));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DBMS_OUTPUT.PUT_LINE(RPAD('*',V_ID , '*'));   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V_ID  := V_ID  + 2; 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V_ID2 := V_ID2 - 1; 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END LOOP; 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END;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/</a:t>
            </a:r>
            <a:endParaRPr lang="ko-KR" altLang="en-US" sz="2400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061" name="Rectangle 5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2112963"/>
            <a:ext cx="2312987" cy="82200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2 * 1  = 2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2 * 2  = 4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2 * 3  = 6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2 * 4  = 8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2 * 5  = 10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2 * 6  = 12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2 * 7  = 14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2 * 8  = 16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2 * 9  = 18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. . . . .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. . . . .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9 * 4  = 36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9 * 5  = 45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9 * 6  = 54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9 * 7  = 63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9 * 8  = 72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9 * 9  = 81</a:t>
            </a:r>
          </a:p>
        </p:txBody>
      </p:sp>
      <p:sp>
        <p:nvSpPr>
          <p:cNvPr id="381955" name="Rectangle 6"/>
          <p:cNvSpPr>
            <a:spLocks noChangeArrowheads="1"/>
          </p:cNvSpPr>
          <p:nvPr/>
        </p:nvSpPr>
        <p:spPr bwMode="auto">
          <a:xfrm>
            <a:off x="1147763" y="1139825"/>
            <a:ext cx="12001500" cy="80963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81956" name="AutoShape 7"/>
          <p:cNvSpPr>
            <a:spLocks noChangeArrowheads="1"/>
          </p:cNvSpPr>
          <p:nvPr/>
        </p:nvSpPr>
        <p:spPr bwMode="auto">
          <a:xfrm>
            <a:off x="1147763" y="600075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5. WHILE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sp>
        <p:nvSpPr>
          <p:cNvPr id="1069064" name="Rectangle 8">
            <a:hlinkClick r:id="rId2"/>
          </p:cNvPr>
          <p:cNvSpPr>
            <a:spLocks noChangeArrowheads="1"/>
          </p:cNvSpPr>
          <p:nvPr/>
        </p:nvSpPr>
        <p:spPr bwMode="blackWhite">
          <a:xfrm>
            <a:off x="3641725" y="2112963"/>
            <a:ext cx="9525000" cy="82184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DECLARE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V_I NUMBER := 2;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V_J NUMBER := 1;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WHILE V_I &lt; 10 LOOP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DBMS_OUTPUT.PUT_LINE(V_I || ' </a:t>
            </a:r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단 </a:t>
            </a:r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');</a:t>
            </a:r>
            <a:endParaRPr lang="ko-KR" altLang="en-US" sz="24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      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V_J := 1;</a:t>
            </a:r>
          </a:p>
          <a:p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      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WHILE V_J &lt; 10 LOOP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    DBMS_OUTPUT.PUT_LINE(V_I || ' X ' || V_J || '=' || V_I * V_J);</a:t>
            </a:r>
          </a:p>
          <a:p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          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    V_J := V_J + 1;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END LOOP;</a:t>
            </a:r>
          </a:p>
          <a:p>
            <a:r>
              <a:rPr lang="ko-KR" altLang="en-US" sz="2400" b="0" smtClean="0">
                <a:latin typeface="굴림체" pitchFamily="49" charset="-127"/>
                <a:ea typeface="굴림체" pitchFamily="49" charset="-127"/>
              </a:rPr>
              <a:t>        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    V_I := V_I + 1;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    END LOOP;</a:t>
            </a:r>
          </a:p>
          <a:p>
            <a:r>
              <a:rPr lang="en-US" altLang="ko-KR" sz="2400" b="0" smtClean="0">
                <a:latin typeface="굴림체" pitchFamily="49" charset="-127"/>
                <a:ea typeface="굴림체" pitchFamily="49" charset="-127"/>
              </a:rPr>
              <a:t>END; </a:t>
            </a:r>
          </a:p>
          <a:p>
            <a:r>
              <a:rPr lang="en-US" altLang="ko-KR" sz="2400" b="0" smtClean="0">
                <a:solidFill>
                  <a:srgbClr val="000066"/>
                </a:solidFill>
                <a:latin typeface="굴림체" pitchFamily="49" charset="-127"/>
                <a:ea typeface="굴림체" pitchFamily="49" charset="-127"/>
              </a:rPr>
              <a:t>/</a:t>
            </a:r>
            <a:endParaRPr lang="en-US" altLang="ko-KR" sz="2400" b="0">
              <a:solidFill>
                <a:srgbClr val="000066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069065" name="Rectangle 9"/>
          <p:cNvSpPr>
            <a:spLocks noChangeArrowheads="1"/>
          </p:cNvSpPr>
          <p:nvPr/>
        </p:nvSpPr>
        <p:spPr bwMode="blackWhite">
          <a:xfrm>
            <a:off x="1119188" y="1317625"/>
            <a:ext cx="12091987" cy="6794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다중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WHILE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문을  사용하여 구구단 만들기</a:t>
            </a:r>
            <a:endParaRPr lang="ko-KR" altLang="en-US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Rectangle 3"/>
          <p:cNvSpPr>
            <a:spLocks noChangeArrowheads="1"/>
          </p:cNvSpPr>
          <p:nvPr/>
        </p:nvSpPr>
        <p:spPr bwMode="auto">
          <a:xfrm>
            <a:off x="1147763" y="1139825"/>
            <a:ext cx="12001500" cy="80963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82979" name="AutoShape 4"/>
          <p:cNvSpPr>
            <a:spLocks noChangeArrowheads="1"/>
          </p:cNvSpPr>
          <p:nvPr/>
        </p:nvSpPr>
        <p:spPr bwMode="auto">
          <a:xfrm>
            <a:off x="1147763" y="600075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5. WHILE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graphicFrame>
        <p:nvGraphicFramePr>
          <p:cNvPr id="1469474" name="Group 34"/>
          <p:cNvGraphicFramePr>
            <a:graphicFrameLocks noGrp="1"/>
          </p:cNvGraphicFramePr>
          <p:nvPr/>
        </p:nvGraphicFramePr>
        <p:xfrm>
          <a:off x="1128713" y="3132136"/>
          <a:ext cx="12144594" cy="3204642"/>
        </p:xfrm>
        <a:graphic>
          <a:graphicData uri="http://schemas.openxmlformats.org/drawingml/2006/table">
            <a:tbl>
              <a:tblPr/>
              <a:tblGrid>
                <a:gridCol w="3558906"/>
                <a:gridCol w="8585688"/>
              </a:tblGrid>
              <a:tr h="50602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커 서  속 성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</a:tr>
              <a:tr h="6746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SQL%ISOPEN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항상 </a:t>
                      </a:r>
                      <a:r>
                        <a:rPr kumimoji="1" lang="en-US" altLang="ko-KR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FALSE, (</a:t>
                      </a:r>
                      <a:r>
                        <a:rPr kumimoji="1" lang="ko-KR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암시적 커서는 바로 </a:t>
                      </a:r>
                      <a:r>
                        <a:rPr kumimoji="1" lang="en-US" altLang="ko-KR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CLOSE</a:t>
                      </a:r>
                      <a:r>
                        <a:rPr kumimoji="1" lang="ko-KR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가 됨</a:t>
                      </a:r>
                      <a:r>
                        <a:rPr kumimoji="1" lang="en-US" altLang="ko-KR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46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SQL%NOTFOUND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</a:t>
                      </a:r>
                      <a:r>
                        <a:rPr kumimoji="1" lang="ko-KR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문장이  어떠한 영향을 미치지 않았다면 </a:t>
                      </a:r>
                      <a:r>
                        <a:rPr kumimoji="1" lang="en-US" altLang="ko-KR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TRUE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46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SQL%FOUND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</a:t>
                      </a:r>
                      <a:r>
                        <a:rPr kumimoji="1" lang="ko-KR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문장이  하나 이상의 영향을 미쳤다면  </a:t>
                      </a:r>
                      <a:r>
                        <a:rPr kumimoji="1" lang="en-US" altLang="ko-KR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TRUE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46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SQL%ROWCOUNT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 </a:t>
                      </a:r>
                      <a:r>
                        <a:rPr kumimoji="1" lang="ko-KR" alt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문장에 의해 영향을 받은 행의 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69467" name="Rectangle 27"/>
          <p:cNvSpPr>
            <a:spLocks noChangeArrowheads="1"/>
          </p:cNvSpPr>
          <p:nvPr/>
        </p:nvSpPr>
        <p:spPr bwMode="blackWhite">
          <a:xfrm>
            <a:off x="1119188" y="1317625"/>
            <a:ext cx="12153900" cy="17002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Oracle Server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는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SQL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문장을 실행할 때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PL/SQL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은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SQL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식별자를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b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가지는 암시적 커서를 생성합니다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또한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PL/SQL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은 자동적으로 </a:t>
            </a:r>
            <a:b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이 커서를 관리합니다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 </a:t>
            </a: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469475" name="Rectangle 35"/>
          <p:cNvSpPr>
            <a:spLocks noChangeArrowheads="1"/>
          </p:cNvSpPr>
          <p:nvPr/>
        </p:nvSpPr>
        <p:spPr bwMode="blackWhite">
          <a:xfrm>
            <a:off x="1128713" y="6421438"/>
            <a:ext cx="12153900" cy="39703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DECLARE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V_NM VARCHAR2(20);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SELECT LPROD_NM INTO V_NM FROM LPROD WHERE LPROD_GU = 'P201';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IF SQL%FOUND THEN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</a:t>
            </a:r>
            <a:r>
              <a:rPr lang="en-US" altLang="ko-KR" sz="2200" b="0" i="1" smtClean="0">
                <a:latin typeface="굴림체" pitchFamily="49" charset="-127"/>
                <a:ea typeface="굴림체" pitchFamily="49" charset="-127"/>
              </a:rPr>
              <a:t>DBMS_OUTPUT.PUT_LINE('</a:t>
            </a:r>
            <a:r>
              <a:rPr lang="ko-KR" altLang="en-US" sz="2200" b="0" i="1" smtClean="0">
                <a:latin typeface="굴림체" pitchFamily="49" charset="-127"/>
                <a:ea typeface="굴림체" pitchFamily="49" charset="-127"/>
              </a:rPr>
              <a:t>받은 값 </a:t>
            </a:r>
            <a:r>
              <a:rPr lang="en-US" altLang="ko-KR" sz="2200" b="0" i="1" smtClean="0">
                <a:latin typeface="굴림체" pitchFamily="49" charset="-127"/>
                <a:ea typeface="굴림체" pitchFamily="49" charset="-127"/>
              </a:rPr>
              <a:t>= '</a:t>
            </a:r>
            <a:r>
              <a:rPr lang="ko-KR" altLang="en-US" sz="2200" b="0" i="1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200" b="0" i="1" smtClean="0">
                <a:latin typeface="굴림체" pitchFamily="49" charset="-127"/>
                <a:ea typeface="굴림체" pitchFamily="49" charset="-127"/>
              </a:rPr>
              <a:t>||</a:t>
            </a:r>
            <a:r>
              <a:rPr lang="ko-KR" altLang="en-US" sz="2200" b="0" i="1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200" b="0" i="1" smtClean="0">
                <a:latin typeface="굴림체" pitchFamily="49" charset="-127"/>
                <a:ea typeface="굴림체" pitchFamily="49" charset="-127"/>
              </a:rPr>
              <a:t>V_NM);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</a:t>
            </a:r>
            <a:r>
              <a:rPr lang="en-US" altLang="ko-KR" sz="2200" b="0" i="1" smtClean="0">
                <a:latin typeface="굴림체" pitchFamily="49" charset="-127"/>
                <a:ea typeface="굴림체" pitchFamily="49" charset="-127"/>
              </a:rPr>
              <a:t>DBMS_OUTPUT.PUT_LINE('</a:t>
            </a:r>
            <a:r>
              <a:rPr lang="ko-KR" altLang="en-US" sz="2200" b="0" i="1" smtClean="0">
                <a:latin typeface="굴림체" pitchFamily="49" charset="-127"/>
                <a:ea typeface="굴림체" pitchFamily="49" charset="-127"/>
              </a:rPr>
              <a:t>행 수 </a:t>
            </a:r>
            <a:r>
              <a:rPr lang="en-US" altLang="ko-KR" sz="2200" b="0" i="1" smtClean="0">
                <a:latin typeface="굴림체" pitchFamily="49" charset="-127"/>
                <a:ea typeface="굴림체" pitchFamily="49" charset="-127"/>
              </a:rPr>
              <a:t>= '</a:t>
            </a:r>
            <a:r>
              <a:rPr lang="ko-KR" altLang="en-US" sz="2200" b="0" i="1" smtClean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2200" b="0" i="1" smtClean="0">
                <a:latin typeface="굴림체" pitchFamily="49" charset="-127"/>
                <a:ea typeface="굴림체" pitchFamily="49" charset="-127"/>
              </a:rPr>
              <a:t>||</a:t>
            </a:r>
            <a:r>
              <a:rPr lang="ko-KR" altLang="en-US" sz="2200" b="0" i="1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200" b="0" i="1" smtClean="0">
                <a:latin typeface="굴림체" pitchFamily="49" charset="-127"/>
                <a:ea typeface="굴림체" pitchFamily="49" charset="-127"/>
              </a:rPr>
              <a:t>SQL%ROWCOUNT);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END IF;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END;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/</a:t>
            </a:r>
            <a:endParaRPr lang="en-US" altLang="ko-KR" sz="2200" b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239713" y="1289050"/>
            <a:ext cx="13801725" cy="86407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8195" name="Text Box 11"/>
          <p:cNvSpPr txBox="1">
            <a:spLocks noChangeArrowheads="1"/>
          </p:cNvSpPr>
          <p:nvPr/>
        </p:nvSpPr>
        <p:spPr bwMode="auto">
          <a:xfrm>
            <a:off x="960438" y="2249488"/>
            <a:ext cx="12841287" cy="246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200">
                <a:latin typeface="HY중고딕" pitchFamily="18" charset="-127"/>
                <a:ea typeface="HY중고딕" pitchFamily="18" charset="-127"/>
              </a:rPr>
              <a:t>데이터</a:t>
            </a:r>
            <a:r>
              <a:rPr lang="en-US" altLang="ko-KR" sz="2200">
                <a:latin typeface="HY중고딕" pitchFamily="18" charset="-127"/>
                <a:ea typeface="HY중고딕" pitchFamily="18" charset="-127"/>
              </a:rPr>
              <a:t>(data) : </a:t>
            </a:r>
          </a:p>
          <a:p>
            <a:pPr marL="457200" indent="-457200">
              <a:spcBef>
                <a:spcPct val="50000"/>
              </a:spcBef>
            </a:pPr>
            <a:r>
              <a:rPr lang="en-US" altLang="ko-KR" sz="2200">
                <a:latin typeface="HY중고딕" pitchFamily="18" charset="-127"/>
                <a:ea typeface="HY중고딕" pitchFamily="18" charset="-127"/>
              </a:rPr>
              <a:t>           - </a:t>
            </a:r>
            <a:r>
              <a:rPr lang="ko-KR" altLang="en-US" sz="2200">
                <a:latin typeface="HY중고딕" pitchFamily="18" charset="-127"/>
                <a:ea typeface="HY중고딕" pitchFamily="18" charset="-127"/>
              </a:rPr>
              <a:t>현실 세계로부터 관찰이나 측정 등의 수단을 통하여 수집한 사실</a:t>
            </a:r>
            <a:r>
              <a:rPr lang="en-US" altLang="ko-KR" sz="2200">
                <a:latin typeface="HY중고딕" pitchFamily="18" charset="-127"/>
                <a:ea typeface="HY중고딕" pitchFamily="18" charset="-127"/>
              </a:rPr>
              <a:t>(facts)</a:t>
            </a:r>
            <a:r>
              <a:rPr lang="ko-KR" altLang="en-US" sz="2200">
                <a:latin typeface="HY중고딕" pitchFamily="18" charset="-127"/>
                <a:ea typeface="HY중고딕" pitchFamily="18" charset="-127"/>
              </a:rPr>
              <a:t>이나 값</a:t>
            </a:r>
            <a:r>
              <a:rPr lang="en-US" altLang="ko-KR" sz="2200">
                <a:latin typeface="HY중고딕" pitchFamily="18" charset="-127"/>
                <a:ea typeface="HY중고딕" pitchFamily="18" charset="-127"/>
              </a:rPr>
              <a:t>(values)</a:t>
            </a:r>
          </a:p>
          <a:p>
            <a:pPr marL="457200" indent="-457200"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200">
                <a:latin typeface="HY중고딕" pitchFamily="18" charset="-127"/>
                <a:ea typeface="HY중고딕" pitchFamily="18" charset="-127"/>
              </a:rPr>
              <a:t>정보</a:t>
            </a:r>
            <a:r>
              <a:rPr lang="en-US" altLang="ko-KR" sz="2200">
                <a:latin typeface="HY중고딕" pitchFamily="18" charset="-127"/>
                <a:ea typeface="HY중고딕" pitchFamily="18" charset="-127"/>
              </a:rPr>
              <a:t>(information) : </a:t>
            </a:r>
          </a:p>
          <a:p>
            <a:pPr marL="914400" lvl="1" indent="-457200">
              <a:spcBef>
                <a:spcPct val="50000"/>
              </a:spcBef>
            </a:pPr>
            <a:r>
              <a:rPr lang="en-US" altLang="ko-KR" sz="2200">
                <a:latin typeface="HY중고딕" pitchFamily="18" charset="-127"/>
                <a:ea typeface="HY중고딕" pitchFamily="18" charset="-127"/>
              </a:rPr>
              <a:t>-  </a:t>
            </a:r>
            <a:r>
              <a:rPr lang="ko-KR" altLang="en-US" sz="2200">
                <a:latin typeface="HY중고딕" pitchFamily="18" charset="-127"/>
                <a:ea typeface="HY중고딕" pitchFamily="18" charset="-127"/>
              </a:rPr>
              <a:t>데이터를 가공한 결과를 의미함</a:t>
            </a:r>
            <a:r>
              <a:rPr lang="en-US" altLang="ko-KR" sz="2200">
                <a:latin typeface="HY중고딕" pitchFamily="18" charset="-127"/>
                <a:ea typeface="HY중고딕" pitchFamily="18" charset="-127"/>
              </a:rPr>
              <a:t>. </a:t>
            </a:r>
          </a:p>
          <a:p>
            <a:pPr marL="914400" lvl="1" indent="-457200">
              <a:spcBef>
                <a:spcPct val="50000"/>
              </a:spcBef>
            </a:pPr>
            <a:r>
              <a:rPr lang="en-US" altLang="ko-KR" sz="2200">
                <a:latin typeface="HY중고딕" pitchFamily="18" charset="-127"/>
                <a:ea typeface="HY중고딕" pitchFamily="18" charset="-127"/>
              </a:rPr>
              <a:t>-  </a:t>
            </a:r>
            <a:r>
              <a:rPr lang="ko-KR" altLang="en-US" sz="2200">
                <a:latin typeface="HY중고딕" pitchFamily="18" charset="-127"/>
                <a:ea typeface="HY중고딕" pitchFamily="18" charset="-127"/>
              </a:rPr>
              <a:t>특정 상황에 대한 의사 결정을 내릴 수 있는 유용한 해석이나 데이터 상호간의 관계를 의미함</a:t>
            </a:r>
            <a:r>
              <a:rPr lang="en-US" altLang="ko-KR" sz="2200">
                <a:latin typeface="HY중고딕" pitchFamily="18" charset="-127"/>
                <a:ea typeface="HY중고딕" pitchFamily="18" charset="-127"/>
              </a:rPr>
              <a:t>.</a:t>
            </a:r>
          </a:p>
        </p:txBody>
      </p:sp>
      <p:sp>
        <p:nvSpPr>
          <p:cNvPr id="36877" name="Rectangle 13"/>
          <p:cNvSpPr>
            <a:spLocks noChangeArrowheads="1"/>
          </p:cNvSpPr>
          <p:nvPr/>
        </p:nvSpPr>
        <p:spPr bwMode="auto">
          <a:xfrm>
            <a:off x="960438" y="809625"/>
            <a:ext cx="11880850" cy="8397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4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1.1 </a:t>
            </a:r>
            <a:r>
              <a:rPr lang="ko-KR" altLang="en-US" sz="24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데이터와 정보</a:t>
            </a:r>
          </a:p>
        </p:txBody>
      </p:sp>
      <p:sp>
        <p:nvSpPr>
          <p:cNvPr id="8197" name="Rectangle 16"/>
          <p:cNvSpPr>
            <a:spLocks noChangeArrowheads="1"/>
          </p:cNvSpPr>
          <p:nvPr/>
        </p:nvSpPr>
        <p:spPr bwMode="auto">
          <a:xfrm>
            <a:off x="1800225" y="5976938"/>
            <a:ext cx="10140950" cy="3594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grpSp>
        <p:nvGrpSpPr>
          <p:cNvPr id="8198" name="Group 17"/>
          <p:cNvGrpSpPr>
            <a:grpSpLocks/>
          </p:cNvGrpSpPr>
          <p:nvPr/>
        </p:nvGrpSpPr>
        <p:grpSpPr bwMode="auto">
          <a:xfrm>
            <a:off x="2678113" y="6794500"/>
            <a:ext cx="8385175" cy="2038350"/>
            <a:chOff x="480" y="1296"/>
            <a:chExt cx="4512" cy="1224"/>
          </a:xfrm>
        </p:grpSpPr>
        <p:sp>
          <p:nvSpPr>
            <p:cNvPr id="36882" name="Rectangle 18"/>
            <p:cNvSpPr>
              <a:spLocks noChangeArrowheads="1"/>
            </p:cNvSpPr>
            <p:nvPr/>
          </p:nvSpPr>
          <p:spPr bwMode="auto">
            <a:xfrm>
              <a:off x="480" y="1765"/>
              <a:ext cx="912" cy="431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66FFFF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2000">
                  <a:latin typeface="HY중고딕" pitchFamily="18" charset="-127"/>
                  <a:ea typeface="HY중고딕" pitchFamily="18" charset="-127"/>
                </a:rPr>
                <a:t>데이터</a:t>
              </a:r>
            </a:p>
          </p:txBody>
        </p:sp>
        <p:pic>
          <p:nvPicPr>
            <p:cNvPr id="8201" name="Picture 19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400" y="1440"/>
              <a:ext cx="638" cy="1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884" name="AutoShape 20"/>
            <p:cNvSpPr>
              <a:spLocks noChangeArrowheads="1"/>
            </p:cNvSpPr>
            <p:nvPr/>
          </p:nvSpPr>
          <p:spPr bwMode="auto">
            <a:xfrm>
              <a:off x="4031" y="1668"/>
              <a:ext cx="961" cy="623"/>
            </a:xfrm>
            <a:prstGeom prst="flowChartDocumen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66FFFF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2000">
                  <a:latin typeface="HY중고딕" pitchFamily="18" charset="-127"/>
                  <a:ea typeface="HY중고딕" pitchFamily="18" charset="-127"/>
                </a:rPr>
                <a:t>정보</a:t>
              </a:r>
            </a:p>
          </p:txBody>
        </p:sp>
        <p:sp>
          <p:nvSpPr>
            <p:cNvPr id="8203" name="AutoShape 21"/>
            <p:cNvSpPr>
              <a:spLocks noChangeArrowheads="1"/>
            </p:cNvSpPr>
            <p:nvPr/>
          </p:nvSpPr>
          <p:spPr bwMode="auto">
            <a:xfrm>
              <a:off x="1440" y="1692"/>
              <a:ext cx="912" cy="576"/>
            </a:xfrm>
            <a:prstGeom prst="notchedRightArrow">
              <a:avLst>
                <a:gd name="adj1" fmla="val 50000"/>
                <a:gd name="adj2" fmla="val 39583"/>
              </a:avLst>
            </a:pr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0" scaled="1"/>
            </a:gra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HY중고딕" pitchFamily="18" charset="-127"/>
              </a:endParaRPr>
            </a:p>
          </p:txBody>
        </p:sp>
        <p:sp>
          <p:nvSpPr>
            <p:cNvPr id="8204" name="AutoShape 22"/>
            <p:cNvSpPr>
              <a:spLocks noChangeArrowheads="1"/>
            </p:cNvSpPr>
            <p:nvPr/>
          </p:nvSpPr>
          <p:spPr bwMode="auto">
            <a:xfrm>
              <a:off x="3072" y="1692"/>
              <a:ext cx="912" cy="576"/>
            </a:xfrm>
            <a:prstGeom prst="notchedRightArrow">
              <a:avLst>
                <a:gd name="adj1" fmla="val 50000"/>
                <a:gd name="adj2" fmla="val 39583"/>
              </a:avLst>
            </a:pr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0" scaled="1"/>
            </a:gra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HY중고딕" pitchFamily="18" charset="-127"/>
              </a:endParaRPr>
            </a:p>
          </p:txBody>
        </p:sp>
        <p:sp>
          <p:nvSpPr>
            <p:cNvPr id="8205" name="Text Box 23"/>
            <p:cNvSpPr txBox="1">
              <a:spLocks noChangeArrowheads="1"/>
            </p:cNvSpPr>
            <p:nvPr/>
          </p:nvSpPr>
          <p:spPr bwMode="auto">
            <a:xfrm>
              <a:off x="2497" y="1296"/>
              <a:ext cx="384" cy="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ko-KR" altLang="en-US" sz="1400">
                  <a:latin typeface="HY중고딕" pitchFamily="18" charset="-127"/>
                  <a:ea typeface="HY중고딕" pitchFamily="18" charset="-127"/>
                </a:rPr>
                <a:t>컴퓨터</a:t>
              </a:r>
            </a:p>
          </p:txBody>
        </p:sp>
      </p:grpSp>
      <p:sp>
        <p:nvSpPr>
          <p:cNvPr id="36888" name="Rectangle 24"/>
          <p:cNvSpPr>
            <a:spLocks noChangeArrowheads="1"/>
          </p:cNvSpPr>
          <p:nvPr/>
        </p:nvSpPr>
        <p:spPr bwMode="auto">
          <a:xfrm>
            <a:off x="3508375" y="5610225"/>
            <a:ext cx="6727825" cy="7381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ko-KR" altLang="en-US" sz="20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</a:t>
            </a:r>
            <a:r>
              <a:rPr lang="en-US" altLang="ko-KR" sz="20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(Data) vs. </a:t>
            </a:r>
            <a:r>
              <a:rPr lang="ko-KR" altLang="en-US" sz="20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정보</a:t>
            </a:r>
            <a:r>
              <a:rPr lang="en-US" altLang="ko-KR" sz="20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(Information)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504825" y="1008063"/>
            <a:ext cx="13374688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두 테이블간에 외래키에 의한 참조관계에 있을 때 두 테이블간 데이터 불일치가 발생하는 상황이 되면 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DBMS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는 다음과 같은 조치를 취할 수 있음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	⇒ 제한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(restrict),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연쇄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(cascade),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널 값으로 대체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(nullify)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endParaRPr lang="en-US" altLang="ko-KR" sz="2800">
              <a:latin typeface="HY중고딕" pitchFamily="18" charset="-127"/>
              <a:ea typeface="HY중고딕" pitchFamily="18" charset="-127"/>
            </a:endParaRPr>
          </a:p>
          <a:p>
            <a:pPr marL="720725" lvl="1" indent="-2635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예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)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부서테이블의 첫 번째 튜플을 삭제하려 할 때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	⇒ 제한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(restrict) :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삭제하려는 튜플의 부서번호 값을 사원테이블에서 가지고 있는 튜플이 있으므로 삭제연산을 거절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	⇒ 연쇄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(cascade) : Delete cascade ↔ Update cascade,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삭제된 부서번호 값을 갖는 사원테이블의 튜플도 함께 삭제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	⇒ 널 값으로 대체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(nullify) :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삭제연산을 수행한 뒤 삭제된 부서번호 값을 갖는 사원테이블의 튜플에서 부서번호를 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null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값으로 대체</a:t>
            </a:r>
          </a:p>
        </p:txBody>
      </p:sp>
      <p:sp>
        <p:nvSpPr>
          <p:cNvPr id="41987" name="Rectangle 4"/>
          <p:cNvSpPr>
            <a:spLocks noChangeArrowheads="1"/>
          </p:cNvSpPr>
          <p:nvPr/>
        </p:nvSpPr>
        <p:spPr bwMode="auto">
          <a:xfrm>
            <a:off x="1158875" y="8240713"/>
            <a:ext cx="12417425" cy="1031875"/>
          </a:xfrm>
          <a:prstGeom prst="rect">
            <a:avLst/>
          </a:prstGeom>
          <a:solidFill>
            <a:srgbClr val="FFCC99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ko-KR" altLang="en-US" sz="2000">
                <a:latin typeface="HY중고딕" pitchFamily="18" charset="-127"/>
                <a:ea typeface="HY중고딕" pitchFamily="18" charset="-127"/>
              </a:rPr>
              <a:t>외래키를 통해 두 테이블간의 데이터 무결성을 유지하는 것을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HY중고딕" pitchFamily="18" charset="-127"/>
              </a:rPr>
              <a:t> ‘참조 무결성 제약조건’</a:t>
            </a:r>
            <a:r>
              <a:rPr lang="ko-KR" altLang="en-US" sz="2000">
                <a:latin typeface="HY중고딕" pitchFamily="18" charset="-127"/>
                <a:ea typeface="HY중고딕" pitchFamily="18" charset="-127"/>
              </a:rPr>
              <a:t>이라고 함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117" name="Rectangle 5"/>
          <p:cNvSpPr>
            <a:spLocks noChangeArrowheads="1"/>
          </p:cNvSpPr>
          <p:nvPr/>
        </p:nvSpPr>
        <p:spPr bwMode="blackWhite">
          <a:xfrm>
            <a:off x="1119188" y="1317625"/>
            <a:ext cx="12091987" cy="89582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상품분류 테이블에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6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개의 코드 증가</a:t>
            </a:r>
          </a:p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endParaRPr lang="ko-KR" altLang="en-US" sz="1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DECLARE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V_ADD   NUMBER(5) := 1000;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V_CODE  CHAR(4)   := '';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V_ID    NUMBER(5);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SELECT MAX(LPROD_ID) INTO V_ID FROM LPROD;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WHILE V_ADD &lt;= 1005 LOOP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V_ADD := V_ADD + 1;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V_ID  := V_ID + 1;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V_CODE := 'TT' || SUBSTR(TO_CHAR(V_ADD), -2);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INSERT INTO LPROD(LPROD_ID, LPROD_GU, LPROD_NM) VALUES(V_ID, V_CODE, 'LOOP TEST');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IF SQL%FOUND THEN</a:t>
            </a:r>
          </a:p>
          <a:p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           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DBMS_OUTPUT.PUT_LINE('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신규코드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||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V_CODE ||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200" b="0" smtClean="0">
                <a:latin typeface="굴림체" pitchFamily="49" charset="-127"/>
                <a:ea typeface="굴림체" pitchFamily="49" charset="-127"/>
              </a:rPr>
              <a:t>가 추가되었음</a:t>
            </a:r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');</a:t>
            </a:r>
            <a:endParaRPr lang="ko-KR" altLang="en-US" sz="2200" b="0" smtClean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    END IF;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    END LOOP;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END;</a:t>
            </a:r>
          </a:p>
          <a:p>
            <a:r>
              <a:rPr lang="en-US" altLang="ko-KR" sz="2200" b="0" smtClean="0">
                <a:latin typeface="굴림체" pitchFamily="49" charset="-127"/>
                <a:ea typeface="굴림체" pitchFamily="49" charset="-127"/>
              </a:rPr>
              <a:t>/</a:t>
            </a:r>
            <a:endParaRPr lang="en-US" altLang="ko-KR" sz="2200" b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84003" name="Rectangle 2"/>
          <p:cNvSpPr>
            <a:spLocks noChangeArrowheads="1"/>
          </p:cNvSpPr>
          <p:nvPr/>
        </p:nvSpPr>
        <p:spPr bwMode="auto">
          <a:xfrm>
            <a:off x="1147763" y="1139825"/>
            <a:ext cx="12001500" cy="80963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84004" name="AutoShape 3"/>
          <p:cNvSpPr>
            <a:spLocks noChangeArrowheads="1"/>
          </p:cNvSpPr>
          <p:nvPr/>
        </p:nvSpPr>
        <p:spPr bwMode="auto">
          <a:xfrm>
            <a:off x="1147763" y="600075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5. WHILE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085" name="Rectangle 5">
            <a:hlinkClick r:id="rId2"/>
          </p:cNvPr>
          <p:cNvSpPr>
            <a:spLocks noChangeArrowheads="1"/>
          </p:cNvSpPr>
          <p:nvPr/>
        </p:nvSpPr>
        <p:spPr bwMode="blackWhite">
          <a:xfrm>
            <a:off x="1119188" y="1320800"/>
            <a:ext cx="12091987" cy="775228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Tx/>
              <a:buChar char="-"/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WHILE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문을 사용하여  상기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INSERT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된 데이터를 삭제하시오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? </a:t>
            </a:r>
            <a:b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(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삭제가 되었는지 확인 메시지 출력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DECLARE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V_ADD NUMBER(5) := 1007;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V_CODE CHAR(4) := '';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V_ID NUMBER(5);</a:t>
            </a:r>
          </a:p>
          <a:p>
            <a:pPr defTabSz="282575">
              <a:defRPr/>
            </a:pP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BEGIN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SELECT MAX(LPROD_ID) INTO V_ID FROM LPROD;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WHILE V_ADD&gt;=1002 LOOP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DELETE FROM LPROD WHERE LPROD_ID=V_ID;  --V_ID : 16, 15, 14, 13, 12, 11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V_ADD  := V_ADD - 1;   --1006, 1005, 1004, 1003, 1002, 1001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까지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씩 감소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(6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회 반복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V_ID   := V_ID  - 1;   --LPROD_ID 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최대값 즉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, 16, 15, 14, 13, 12, 11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V_CODE := 'TT'||SUBSTR(TO_CHAR(V_ADD),-2);  --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화면에 결과를 출력하기 위함</a:t>
            </a:r>
          </a:p>
          <a:p>
            <a:pPr defTabSz="282575">
              <a:defRPr/>
            </a:pPr>
            <a:endParaRPr lang="ko-KR" altLang="en-US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IF SQL%FOUND THEN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--TT06, TT05, ...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  DBMS_OUTPUT.PUT_LINE('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기존코드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 || V_CODE || '</a:t>
            </a:r>
            <a:r>
              <a:rPr lang="ko-KR" altLang="en-US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가 삭제되었습니다</a:t>
            </a: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');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  END IF;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END LOOP;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END</a:t>
            </a: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;</a:t>
            </a:r>
          </a:p>
          <a:p>
            <a:pPr defTabSz="282575">
              <a:defRPr/>
            </a:pPr>
            <a:r>
              <a:rPr lang="en-US" altLang="ko-KR" sz="2000" smtClean="0">
                <a:solidFill>
                  <a:srgbClr val="663300"/>
                </a:solidFill>
                <a:latin typeface="HY중고딕" pitchFamily="18" charset="-127"/>
                <a:ea typeface="굴림체" pitchFamily="49" charset="-127"/>
              </a:rPr>
              <a:t>/</a:t>
            </a:r>
            <a:endParaRPr lang="en-US" altLang="ko-KR" sz="2000">
              <a:solidFill>
                <a:srgbClr val="663300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385027" name="Rectangle 6"/>
          <p:cNvSpPr>
            <a:spLocks noChangeArrowheads="1"/>
          </p:cNvSpPr>
          <p:nvPr/>
        </p:nvSpPr>
        <p:spPr bwMode="auto">
          <a:xfrm>
            <a:off x="1147763" y="1139825"/>
            <a:ext cx="12001500" cy="80963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85028" name="AutoShape 7"/>
          <p:cNvSpPr>
            <a:spLocks noChangeArrowheads="1"/>
          </p:cNvSpPr>
          <p:nvPr/>
        </p:nvSpPr>
        <p:spPr bwMode="auto">
          <a:xfrm>
            <a:off x="1147763" y="600075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5. WHILE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618" name="Rectangle 2"/>
          <p:cNvSpPr>
            <a:spLocks noChangeArrowheads="1"/>
          </p:cNvSpPr>
          <p:nvPr/>
        </p:nvSpPr>
        <p:spPr bwMode="blackWhite">
          <a:xfrm>
            <a:off x="1125538" y="2279650"/>
            <a:ext cx="12091987" cy="74310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DECLARE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v_sum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INT := 0;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v_var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INT := 1;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BEGIN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&lt;&lt;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mylabel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&gt;&gt;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v_sum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:=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v_sum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+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v_var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v_var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:=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v_var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+ 1;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IF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v_var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&lt;= 10 THEN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GOTO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mylabel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END IF;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DBMS_OUTPUT.PUT_LINE(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v_sum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DBMS_OUTPUT.PUT_LINE(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v_var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END;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/</a:t>
            </a:r>
          </a:p>
        </p:txBody>
      </p:sp>
      <p:sp>
        <p:nvSpPr>
          <p:cNvPr id="386051" name="Rectangle 3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86052" name="AutoShape 4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6. GOTO</a:t>
            </a:r>
          </a:p>
        </p:txBody>
      </p:sp>
      <p:sp>
        <p:nvSpPr>
          <p:cNvPr id="879621" name="Rectangle 5"/>
          <p:cNvSpPr>
            <a:spLocks noChangeArrowheads="1"/>
          </p:cNvSpPr>
          <p:nvPr/>
        </p:nvSpPr>
        <p:spPr bwMode="blackWhite">
          <a:xfrm>
            <a:off x="1119188" y="1296988"/>
            <a:ext cx="12091987" cy="8636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4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실행처리를 임의의 지점으로 이동</a:t>
            </a:r>
            <a:endParaRPr lang="ko-KR" altLang="en-US" sz="2000" b="0">
              <a:solidFill>
                <a:srgbClr val="800000"/>
              </a:solidFill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3"/>
          <p:cNvSpPr>
            <a:spLocks noChangeArrowheads="1"/>
          </p:cNvSpPr>
          <p:nvPr/>
        </p:nvSpPr>
        <p:spPr bwMode="auto">
          <a:xfrm>
            <a:off x="1147763" y="1139825"/>
            <a:ext cx="12001500" cy="80963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87075" name="AutoShape 4"/>
          <p:cNvSpPr>
            <a:spLocks noChangeArrowheads="1"/>
          </p:cNvSpPr>
          <p:nvPr/>
        </p:nvSpPr>
        <p:spPr bwMode="auto">
          <a:xfrm>
            <a:off x="1147763" y="600075"/>
            <a:ext cx="6719887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7. LOOP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sp>
        <p:nvSpPr>
          <p:cNvPr id="1312773" name="Rectangle 5"/>
          <p:cNvSpPr>
            <a:spLocks noChangeArrowheads="1"/>
          </p:cNvSpPr>
          <p:nvPr/>
        </p:nvSpPr>
        <p:spPr bwMode="blackWhite">
          <a:xfrm>
            <a:off x="1119188" y="1265238"/>
            <a:ext cx="12091987" cy="14128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조건이 없는 단순한 무한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반복문이다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- EXIT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문을 사용하여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반복문을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빠져나가게 해야 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  <p:sp>
        <p:nvSpPr>
          <p:cNvPr id="1312776" name="Rectangle 8"/>
          <p:cNvSpPr>
            <a:spLocks noChangeArrowheads="1"/>
          </p:cNvSpPr>
          <p:nvPr/>
        </p:nvSpPr>
        <p:spPr bwMode="blackWhite">
          <a:xfrm>
            <a:off x="1119188" y="2792413"/>
            <a:ext cx="12091987" cy="73707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1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부터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까지 더하기</a:t>
            </a:r>
          </a:p>
          <a:p>
            <a:pPr defTabSz="282575"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DECLARE</a:t>
            </a:r>
          </a:p>
          <a:p>
            <a:pPr defTabSz="282575"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v_sum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NUMBER</a:t>
            </a: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:= 0;</a:t>
            </a:r>
          </a:p>
          <a:p>
            <a:pPr defTabSz="282575"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v_var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NUMBER </a:t>
            </a: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:= 1;</a:t>
            </a:r>
          </a:p>
          <a:p>
            <a:pPr defTabSz="282575"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BEGIN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LOOP</a:t>
            </a:r>
          </a:p>
          <a:p>
            <a:pPr defTabSz="282575"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v_sum := v_sum + v_var;</a:t>
            </a:r>
          </a:p>
          <a:p>
            <a:pPr defTabSz="282575"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v_var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:= v_var + 1;</a:t>
            </a: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IF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v_var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&gt; 10 THEN 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  EXIT; 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END IF;</a:t>
            </a:r>
            <a:endParaRPr lang="ko-KR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END LOOP;</a:t>
            </a:r>
          </a:p>
          <a:p>
            <a:pPr defTabSz="282575"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DBMS_OUTPUT.PUT_LINE(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'1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부터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10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까지의 합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= ' || </a:t>
            </a: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v_sum);</a:t>
            </a:r>
          </a:p>
          <a:p>
            <a:pPr defTabSz="282575"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END;</a:t>
            </a: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/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3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88099" name="AutoShape 4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8. EXIT</a:t>
            </a:r>
          </a:p>
        </p:txBody>
      </p:sp>
      <p:sp>
        <p:nvSpPr>
          <p:cNvPr id="882693" name="Rectangle 5"/>
          <p:cNvSpPr>
            <a:spLocks noChangeArrowheads="1"/>
          </p:cNvSpPr>
          <p:nvPr/>
        </p:nvSpPr>
        <p:spPr bwMode="blackWhite">
          <a:xfrm>
            <a:off x="1119188" y="1296988"/>
            <a:ext cx="12091987" cy="19478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EXIT [label] [WHEN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조건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]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-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반복문을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빠져 나간다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- WHEN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을 사용하여 조건에 따라서 빠져나간다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  <p:sp>
        <p:nvSpPr>
          <p:cNvPr id="882694" name="Rectangle 6"/>
          <p:cNvSpPr>
            <a:spLocks noChangeArrowheads="1"/>
          </p:cNvSpPr>
          <p:nvPr/>
        </p:nvSpPr>
        <p:spPr bwMode="blackWhite">
          <a:xfrm>
            <a:off x="1119188" y="3360738"/>
            <a:ext cx="12091987" cy="69151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EXIT WHEN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을 사용해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부터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까지 더하기</a:t>
            </a:r>
            <a:endParaRPr lang="ko-KR" altLang="en-US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DECLARE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v_sum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NUMBER</a:t>
            </a: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:= 0;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v_var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NUMBER </a:t>
            </a: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:= 1;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BEGIN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LOOP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v_sum := v_sum + v_var;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v_var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:= v_var + 1;</a:t>
            </a: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EXIT  WHEN 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v_var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&gt; 10 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END LOOP;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DBMS_OUTPUT.PUT_LINE(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'1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부터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10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까지의 합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= ' || </a:t>
            </a: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v_sum);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END;</a:t>
            </a: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/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2" name="Rectangle 2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89123" name="AutoShape 3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9. FOR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sp>
        <p:nvSpPr>
          <p:cNvPr id="1313796" name="Rectangle 4"/>
          <p:cNvSpPr>
            <a:spLocks noChangeArrowheads="1"/>
          </p:cNvSpPr>
          <p:nvPr/>
        </p:nvSpPr>
        <p:spPr bwMode="blackWhite">
          <a:xfrm>
            <a:off x="1119188" y="1296988"/>
            <a:ext cx="12091987" cy="19478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FOR index IN [REVERSE]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최소값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..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최대값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LOOP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처리문장들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;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END LOOP;</a:t>
            </a:r>
          </a:p>
        </p:txBody>
      </p:sp>
      <p:sp>
        <p:nvSpPr>
          <p:cNvPr id="1313797" name="Rectangle 5"/>
          <p:cNvSpPr>
            <a:spLocks noChangeArrowheads="1"/>
          </p:cNvSpPr>
          <p:nvPr/>
        </p:nvSpPr>
        <p:spPr bwMode="blackWhite">
          <a:xfrm>
            <a:off x="1119188" y="6196013"/>
            <a:ext cx="12091987" cy="31750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BEGIN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FOR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IN 1..10 LOOP 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DBMS_OUTPUT.PUT_LINE( '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= ' ||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);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END LOOP;  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END;</a:t>
            </a:r>
          </a:p>
          <a:p>
            <a:pPr defTabSz="282575"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/</a:t>
            </a:r>
          </a:p>
        </p:txBody>
      </p:sp>
      <p:sp>
        <p:nvSpPr>
          <p:cNvPr id="1313800" name="Rectangle 8"/>
          <p:cNvSpPr>
            <a:spLocks noChangeArrowheads="1"/>
          </p:cNvSpPr>
          <p:nvPr/>
        </p:nvSpPr>
        <p:spPr bwMode="blackWhite">
          <a:xfrm>
            <a:off x="1128713" y="3452813"/>
            <a:ext cx="12091987" cy="25161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- index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는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씩 증가하는 자동선언 정수형 변수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최소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최대값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- REVERSE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가 사용될 경우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씩 감소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IN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다음에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SELECT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CURSOR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문이 올 수 있다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- SELECT, CURSOR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를 사용한 경우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index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는 레코드타입 	변수</a:t>
            </a:r>
            <a:endParaRPr lang="ko-KR" altLang="en-US" sz="2000">
              <a:solidFill>
                <a:srgbClr val="FFCCFF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90147" name="AutoShape 3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10. COMPOSITE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 타입</a:t>
            </a:r>
          </a:p>
        </p:txBody>
      </p:sp>
      <p:sp>
        <p:nvSpPr>
          <p:cNvPr id="1314820" name="Rectangle 4"/>
          <p:cNvSpPr>
            <a:spLocks noChangeArrowheads="1"/>
          </p:cNvSpPr>
          <p:nvPr/>
        </p:nvSpPr>
        <p:spPr bwMode="blackWhite">
          <a:xfrm>
            <a:off x="1119188" y="1296988"/>
            <a:ext cx="12091987" cy="22891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콜렉션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배열형태의 타입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VARRAY :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고정길이를 가진 배열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첨자로 접근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TABLE    :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가변길이를 가진 배열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첨자 또는 키로 접근  </a:t>
            </a:r>
            <a:endParaRPr lang="ko-KR" altLang="en-US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1314823" name="Rectangle 7"/>
          <p:cNvSpPr>
            <a:spLocks noChangeArrowheads="1"/>
          </p:cNvSpPr>
          <p:nvPr/>
        </p:nvSpPr>
        <p:spPr bwMode="blackWhite">
          <a:xfrm>
            <a:off x="1128713" y="6421438"/>
            <a:ext cx="12091987" cy="21748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레코드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테이블 형태의 타입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RECORD :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여러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테이터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형이 조합된 구조체형식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%ROWTYPE :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기존 테이블의 이름과 타입을 사용</a:t>
            </a:r>
          </a:p>
        </p:txBody>
      </p:sp>
      <p:sp>
        <p:nvSpPr>
          <p:cNvPr id="1314825" name="Rectangle 9"/>
          <p:cNvSpPr>
            <a:spLocks noChangeArrowheads="1"/>
          </p:cNvSpPr>
          <p:nvPr/>
        </p:nvSpPr>
        <p:spPr bwMode="blackWhite">
          <a:xfrm>
            <a:off x="1128713" y="3813175"/>
            <a:ext cx="12091987" cy="21748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-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콜렉션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타입은 사용자를 위해 다음과 같은 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메서드를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제공</a:t>
            </a:r>
          </a:p>
          <a:p>
            <a:pPr defTabSz="282575">
              <a:lnSpc>
                <a:spcPct val="120000"/>
              </a:lnSpc>
              <a:defRPr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COUNT, DELETE, EXISTS, EXTEND, FIRST, LAST,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LIMIT, NEXT, PRIOR, TRIM.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0" name="Rectangle 2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91171" name="AutoShape 3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10. COMPOSITE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 타입</a:t>
            </a:r>
          </a:p>
        </p:txBody>
      </p:sp>
      <p:sp>
        <p:nvSpPr>
          <p:cNvPr id="1315844" name="Rectangle 4"/>
          <p:cNvSpPr>
            <a:spLocks noChangeArrowheads="1"/>
          </p:cNvSpPr>
          <p:nvPr/>
        </p:nvSpPr>
        <p:spPr bwMode="blackWhite">
          <a:xfrm>
            <a:off x="1119188" y="1430338"/>
            <a:ext cx="12091987" cy="19304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VARRAY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의 사용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TYPE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타입명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IS {VARRAY | VARYING ARRAY} (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사이즈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 OF 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     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데이터 타입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[NOT NULL];  </a:t>
            </a:r>
          </a:p>
        </p:txBody>
      </p:sp>
      <p:sp>
        <p:nvSpPr>
          <p:cNvPr id="1315846" name="Rectangle 6"/>
          <p:cNvSpPr>
            <a:spLocks noChangeArrowheads="1"/>
          </p:cNvSpPr>
          <p:nvPr/>
        </p:nvSpPr>
        <p:spPr bwMode="blackWhite">
          <a:xfrm>
            <a:off x="1128713" y="3473450"/>
            <a:ext cx="12091987" cy="68056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DECLARE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TYPE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starcraft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IS VARRAY(20) OF VARCHAR2(10); -- Type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선언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v_star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starcraft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BEGIN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v_star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:=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starcraft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('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Terran','Protos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');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v_star.EXTEND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;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v_star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(3) := '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Zerg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';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DBMS_OUTPUT.PUT_LINE('</a:t>
            </a:r>
            <a:r>
              <a:rPr lang="ko-KR" altLang="en-US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스타크래프트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종족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: '|| 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v_star.COUNT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FOR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IN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v_star.FIRST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..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v_star.LAST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LOOP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    DBMS_OUTPUT.PUT_LINE (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|| '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번째 종족 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: ' || 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v_star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en-US" altLang="ko-KR" sz="2000" err="1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i</a:t>
            </a: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));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  END LOOP;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END</a:t>
            </a:r>
            <a:r>
              <a:rPr lang="en-US" altLang="ko-KR" sz="2000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000" smtClean="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/</a:t>
            </a:r>
            <a:endParaRPr lang="en-US" altLang="ko-KR" sz="2000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92195" name="AutoShape 3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10. COMPOSITE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 타입</a:t>
            </a:r>
          </a:p>
        </p:txBody>
      </p:sp>
      <p:sp>
        <p:nvSpPr>
          <p:cNvPr id="1317892" name="Rectangle 4"/>
          <p:cNvSpPr>
            <a:spLocks noChangeArrowheads="1"/>
          </p:cNvSpPr>
          <p:nvPr/>
        </p:nvSpPr>
        <p:spPr bwMode="blackWhite">
          <a:xfrm>
            <a:off x="1119188" y="1362075"/>
            <a:ext cx="12091987" cy="66468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TABLE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의 사용 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SQL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의 테이블이 아니며 배열에 가깝다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가변적이므로 사이즈를 지정하지 않는다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- Nested table (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첨자 기반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TYPE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타입명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IS TABLE OF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 타입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[NOT NULL];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- Associative array(index-by table,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키 기반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 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1400"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TYPE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타입명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IS TABLE OF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 타입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[NOT NULL]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INDEX BY [PLS_INTEGER | BINARY_INTEGER | VARCHAR2(n)];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8" name="Rectangle 2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93219" name="AutoShape 3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10. COMPOSITE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 타입</a:t>
            </a:r>
          </a:p>
        </p:txBody>
      </p:sp>
      <p:sp>
        <p:nvSpPr>
          <p:cNvPr id="1316870" name="Rectangle 6"/>
          <p:cNvSpPr>
            <a:spLocks noChangeArrowheads="1"/>
          </p:cNvSpPr>
          <p:nvPr/>
        </p:nvSpPr>
        <p:spPr bwMode="blackWhite">
          <a:xfrm>
            <a:off x="1128713" y="1317625"/>
            <a:ext cx="12091987" cy="90741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TABLE Type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을 사용하여 분류테이블정보 담기</a:t>
            </a:r>
            <a:endParaRPr lang="ko-KR" altLang="en-US">
              <a:solidFill>
                <a:srgbClr val="000066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DECLARE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TYPE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lprod_nm_table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IS TABLE OF VARCHAR2(40)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   INDEX BY PLS_INTEGER;</a:t>
            </a:r>
          </a:p>
          <a:p>
            <a:pPr defTabSz="282575">
              <a:lnSpc>
                <a:spcPct val="110000"/>
              </a:lnSpc>
              <a:defRPr/>
            </a:pPr>
            <a:endParaRPr lang="en-US" altLang="ko-KR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t_lprod_nm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lprod_nm_table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BEGIN 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FOR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l_list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IN (SELECT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lprod_id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lprod_nm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FROM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lprod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) LOOP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  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t_lprod_nm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(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l_list.lprod_id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) :=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l_list.lprod_nm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   DBMS_OUTPUT.PUT_LINE (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l_list.lprod_id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|| ' = ' ||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l_list.lprod_nm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);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END LOOP;</a:t>
            </a:r>
          </a:p>
          <a:p>
            <a:pPr defTabSz="282575">
              <a:lnSpc>
                <a:spcPct val="110000"/>
              </a:lnSpc>
              <a:defRPr/>
            </a:pPr>
            <a:endParaRPr lang="en-US" altLang="ko-KR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DBMS_OUTPUT.PUT_LINE ('</a:t>
            </a:r>
            <a:r>
              <a:rPr lang="ko-KR" altLang="en-US" err="1">
                <a:latin typeface="HY중고딕" pitchFamily="18" charset="-127"/>
                <a:ea typeface="굴림체" pitchFamily="49" charset="-127"/>
              </a:rPr>
              <a:t>갯수</a:t>
            </a:r>
            <a:r>
              <a:rPr lang="ko-KR" altLang="en-US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= ' ||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t_lprod_nm.COUNT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);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FOR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i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IN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t_lprod_nm.FIRST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..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t_lprod_nm.LAST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LOOP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	IF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t_lprod_nm.EXISTS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(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i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) THEN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	   DBMS_OUTPUT.PUT_LINE (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i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|| ' ' || 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t_lprod_nm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(</a:t>
            </a:r>
            <a:r>
              <a:rPr lang="en-US" altLang="ko-KR" err="1">
                <a:latin typeface="HY중고딕" pitchFamily="18" charset="-127"/>
                <a:ea typeface="굴림체" pitchFamily="49" charset="-127"/>
              </a:rPr>
              <a:t>i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));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	END IF;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END LOOP;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END;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479425" y="1204913"/>
            <a:ext cx="13374688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데이터 무결성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	⇒ 참조 무결성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		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: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자식테이블에 데이터를 입력하거나 수정할 때 부모테이블을 검증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		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: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부모테이블의 데이터를 수정하거나 삭제할 때 자식테이블을 검증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	⇒ 개체 무결성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	⇒ 도메인 무결성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94243" name="AutoShape 3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11. EXCEPTION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처리</a:t>
            </a:r>
          </a:p>
        </p:txBody>
      </p:sp>
      <p:sp>
        <p:nvSpPr>
          <p:cNvPr id="1477636" name="Rectangle 4"/>
          <p:cNvSpPr>
            <a:spLocks noChangeArrowheads="1"/>
          </p:cNvSpPr>
          <p:nvPr/>
        </p:nvSpPr>
        <p:spPr bwMode="blackWhite">
          <a:xfrm>
            <a:off x="1119188" y="1362075"/>
            <a:ext cx="12091987" cy="89138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PL/SQL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에서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Error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가 발생하면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Error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는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Exception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을 발생시켜 </a:t>
            </a:r>
            <a:b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해당 블록을 중지하고 예외처리부분으로 이동한다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예외는 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Oracle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내부에서 자동으로 발생 할 수 있으며 또한 </a:t>
            </a:r>
            <a:b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사용자에 의해 직접 발생시킬 수 있다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예외 유형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1.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정의된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Oracle Server Error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  - PL/SQL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에서 자주 발생하는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Error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를 미리 정의함 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 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선언할 필요가 없으며 서버에서 암시적으로 발생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2.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정의 되지 않은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Oracle Server Error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  -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기타 표준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Error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  -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선언을 해야 하며 서버에서 암시적으로 발생 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3.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사용자 정의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Error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  -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프로그래머가 정한 조건에 만족하지 않을 경우 발생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 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선언을 해야 하고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명시적으로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RAISE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문을 사용하여 발생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2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95267" name="AutoShape 3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11. EXCEPTION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처리</a:t>
            </a:r>
          </a:p>
        </p:txBody>
      </p:sp>
      <p:sp>
        <p:nvSpPr>
          <p:cNvPr id="1472560" name="Rectangle 48"/>
          <p:cNvSpPr>
            <a:spLocks noChangeArrowheads="1"/>
          </p:cNvSpPr>
          <p:nvPr/>
        </p:nvSpPr>
        <p:spPr bwMode="blackWhite">
          <a:xfrm>
            <a:off x="1119188" y="1317625"/>
            <a:ext cx="12153900" cy="62388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Exception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구문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EXCEPTION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WHEN 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exception1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[OR 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exception2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…] THEN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statement1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;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     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statement2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;…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[ WHEN exception2 [OR exception4…]  THEN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               </a:t>
            </a:r>
            <a:r>
              <a:rPr lang="en-US" altLang="ko-KR" sz="2000" i="1">
                <a:latin typeface="HY중고딕" pitchFamily="18" charset="-127"/>
              </a:rPr>
              <a:t>statement1</a:t>
            </a:r>
            <a:r>
              <a:rPr lang="en-US" altLang="ko-KR" sz="2000">
                <a:latin typeface="HY중고딕" pitchFamily="18" charset="-127"/>
              </a:rPr>
              <a:t>;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               </a:t>
            </a:r>
            <a:r>
              <a:rPr lang="en-US" altLang="ko-KR" sz="2000" i="1">
                <a:latin typeface="HY중고딕" pitchFamily="18" charset="-127"/>
              </a:rPr>
              <a:t>statement2</a:t>
            </a:r>
            <a:r>
              <a:rPr lang="en-US" altLang="ko-KR" sz="2000">
                <a:latin typeface="HY중고딕" pitchFamily="18" charset="-127"/>
              </a:rPr>
              <a:t>;…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]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   [ WHEN OTHERS THEN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               </a:t>
            </a:r>
            <a:r>
              <a:rPr lang="en-US" altLang="ko-KR" sz="2000" i="1">
                <a:latin typeface="HY중고딕" pitchFamily="18" charset="-127"/>
              </a:rPr>
              <a:t>statement1</a:t>
            </a:r>
            <a:r>
              <a:rPr lang="en-US" altLang="ko-KR" sz="2000">
                <a:latin typeface="HY중고딕" pitchFamily="18" charset="-127"/>
              </a:rPr>
              <a:t>;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</a:rPr>
              <a:t>                     </a:t>
            </a:r>
            <a:r>
              <a:rPr lang="en-US" altLang="ko-KR" sz="2000" i="1">
                <a:latin typeface="HY중고딕" pitchFamily="18" charset="-127"/>
              </a:rPr>
              <a:t>statement2</a:t>
            </a:r>
            <a:r>
              <a:rPr lang="en-US" altLang="ko-KR" sz="2000">
                <a:latin typeface="HY중고딕" pitchFamily="18" charset="-127"/>
              </a:rPr>
              <a:t>;…  ] </a:t>
            </a:r>
          </a:p>
        </p:txBody>
      </p:sp>
      <p:graphicFrame>
        <p:nvGraphicFramePr>
          <p:cNvPr id="1472590" name="Group 78"/>
          <p:cNvGraphicFramePr>
            <a:graphicFrameLocks noGrp="1"/>
          </p:cNvGraphicFramePr>
          <p:nvPr/>
        </p:nvGraphicFramePr>
        <p:xfrm>
          <a:off x="1128713" y="7783513"/>
          <a:ext cx="12144594" cy="2219504"/>
        </p:xfrm>
        <a:graphic>
          <a:graphicData uri="http://schemas.openxmlformats.org/drawingml/2006/table">
            <a:tbl>
              <a:tblPr/>
              <a:tblGrid>
                <a:gridCol w="3665073"/>
                <a:gridCol w="8479521"/>
              </a:tblGrid>
              <a:tr h="3688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항  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</a:tr>
              <a:tr h="5999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exception 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미리 정의된 예외 또는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선언부에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선언된 예외 이름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8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statement 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PL/SQL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또는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구문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99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WHEN OTHERS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명시적으로 선언되지 않은 모든 예외를 처리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96291" name="AutoShape 3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11. EXCEPTION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처리</a:t>
            </a:r>
          </a:p>
        </p:txBody>
      </p:sp>
      <p:graphicFrame>
        <p:nvGraphicFramePr>
          <p:cNvPr id="1471622" name="Group 134"/>
          <p:cNvGraphicFramePr>
            <a:graphicFrameLocks noGrp="1"/>
          </p:cNvGraphicFramePr>
          <p:nvPr/>
        </p:nvGraphicFramePr>
        <p:xfrm>
          <a:off x="1128713" y="1317625"/>
          <a:ext cx="12144595" cy="8619551"/>
        </p:xfrm>
        <a:graphic>
          <a:graphicData uri="http://schemas.openxmlformats.org/drawingml/2006/table">
            <a:tbl>
              <a:tblPr/>
              <a:tblGrid>
                <a:gridCol w="3768932"/>
                <a:gridCol w="8375663"/>
              </a:tblGrid>
              <a:tr h="8969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정의된 예외 종류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</a:tr>
              <a:tr h="8969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NO_DATA_FOUND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선택된 행이 없는 경우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(SELECT.. INTO)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969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TOO_MANY_ROWS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여러 행이 리턴 되는 경우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(SELECT.. INTO)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969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DUP_VAL_ON_INDEX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UNIQUE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인덱스가 걸린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컬럼에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중복 데이터를 입력할 때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969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VALUE_ERROR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값을 할당하거나 변환할 때 오류가 나는 경우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969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INVALID_NUMBER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숫자로 변환이 되지 않는 경우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문자형 데이터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969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NOT_LOGGED_ON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DB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에 접속하지 않은 채 실행하는 경우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969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LOGIN_DENIED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잘못된 사용자나 비밀번호로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로그인을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시도할 때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69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ZERO_DIVIDE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0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으로 나누려고 할 때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969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INVALID_CURSOR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허용되지 않은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열리지 않은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커서에 접근하는 경우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4" name="Rectangle 2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97315" name="AutoShape 3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11. EXCEPTION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처리</a:t>
            </a:r>
          </a:p>
        </p:txBody>
      </p:sp>
      <p:sp>
        <p:nvSpPr>
          <p:cNvPr id="1473540" name="Rectangle 4"/>
          <p:cNvSpPr>
            <a:spLocks noChangeArrowheads="1"/>
          </p:cNvSpPr>
          <p:nvPr/>
        </p:nvSpPr>
        <p:spPr bwMode="blackWhite">
          <a:xfrm>
            <a:off x="1119188" y="1317625"/>
            <a:ext cx="12153900" cy="73707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미리 정의된 예외인 경우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endParaRPr lang="ko-KR" altLang="en-US" sz="1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DECLARE 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v_name varchar2(20);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SELECT  lprod_nm  INTO v_name FROM lprod WHERE lprod_gu = 'P201'; 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DBMS_OUTPUT.PUT_LINE ('분류명 =' || v_name);</a:t>
            </a:r>
          </a:p>
          <a:p>
            <a:pPr defTabSz="282575">
              <a:defRPr/>
            </a:pPr>
            <a:endParaRPr lang="ko-KR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EXCEPTION 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      WHEN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NO_DATA_FOUND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THEN 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       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DBMS_OUTPUT.PUT_LINE ( '해당 정보가 없습니다.');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      WHEN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TOO_MANY_ROWS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THEN 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      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 DBMS_OUTPUT.PUT_LINE (' </a:t>
            </a:r>
            <a:r>
              <a:rPr lang="ko-KR" altLang="ko-KR" err="1">
                <a:latin typeface="굴림체" pitchFamily="49" charset="-127"/>
                <a:ea typeface="굴림체" pitchFamily="49" charset="-127"/>
              </a:rPr>
              <a:t>한개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 이상의 값이 나왔습니다. ');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      WHEN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OTHERS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THEN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 </a:t>
            </a:r>
            <a:endParaRPr lang="ko-KR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       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DBMS_OUTPUT.PUT_LINE (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'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기타 에러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:' || SQLERRM 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); 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END;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98339" name="AutoShape 3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11. EXCEPTION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처리</a:t>
            </a:r>
          </a:p>
        </p:txBody>
      </p:sp>
      <p:sp>
        <p:nvSpPr>
          <p:cNvPr id="1475588" name="Rectangle 4"/>
          <p:cNvSpPr>
            <a:spLocks noChangeArrowheads="1"/>
          </p:cNvSpPr>
          <p:nvPr/>
        </p:nvSpPr>
        <p:spPr bwMode="blackWhite">
          <a:xfrm>
            <a:off x="1119188" y="5173663"/>
            <a:ext cx="12153900" cy="52181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DECLARE 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exp_reference EXCEPTION;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PRAGMA EXCEPTION_INIT(exp_reference, -2292);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DELETE FROM lprod WHERE lprod_gu = 'P101';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DBMS_OUTPUT.PUT_LINE ('분류 삭제');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EXCEPTION 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WHEN exp_reference THEN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 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      DBMS_OUTPUT.PUT_LINE ( '삭제 불가 :' || SQLERRM );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WHEN OTHERS THEN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     DBMS_OUTPUT.PUT_LINE ( SQLCODE  ||  ' ' || SQLERRM 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);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END;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475589" name="Rectangle 5"/>
          <p:cNvSpPr>
            <a:spLocks noChangeArrowheads="1"/>
          </p:cNvSpPr>
          <p:nvPr/>
        </p:nvSpPr>
        <p:spPr bwMode="blackWhite">
          <a:xfrm>
            <a:off x="1119188" y="1296988"/>
            <a:ext cx="12153900" cy="36512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정의되지 않은 예외인 경우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선언부에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예외의 이름을 지정한다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- PRAGMA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를 기술하고 </a:t>
            </a: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EXCEPTION_INIT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으로 예외이름과 </a:t>
            </a:r>
            <a:br>
              <a:rPr lang="ko-KR" altLang="en-US" sz="2000">
                <a:latin typeface="굴림체" pitchFamily="49" charset="-127"/>
                <a:ea typeface="굴림체" pitchFamily="49" charset="-127"/>
              </a:rPr>
            </a:b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   에러번호를 컴파일러에게 등록한다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.</a:t>
            </a:r>
            <a:br>
              <a:rPr lang="en-US" altLang="ko-KR" sz="2000">
                <a:latin typeface="굴림체" pitchFamily="49" charset="-127"/>
                <a:ea typeface="굴림체" pitchFamily="49" charset="-127"/>
              </a:rPr>
            </a:b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(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Pragma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는 실행될 때 처리되지 않는 명령문임을 알려주는 예약어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- EXCEPTION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영역에 해당 예외 처리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Rectangle 2"/>
          <p:cNvSpPr>
            <a:spLocks noChangeArrowheads="1"/>
          </p:cNvSpPr>
          <p:nvPr/>
        </p:nvSpPr>
        <p:spPr bwMode="auto">
          <a:xfrm>
            <a:off x="1119188" y="1165225"/>
            <a:ext cx="12001500" cy="79375"/>
          </a:xfrm>
          <a:prstGeom prst="rect">
            <a:avLst/>
          </a:prstGeom>
          <a:gradFill rotWithShape="0">
            <a:gsLst>
              <a:gs pos="0">
                <a:srgbClr val="E8B354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399363" name="AutoShape 3"/>
          <p:cNvSpPr>
            <a:spLocks noChangeArrowheads="1"/>
          </p:cNvSpPr>
          <p:nvPr/>
        </p:nvSpPr>
        <p:spPr bwMode="auto">
          <a:xfrm>
            <a:off x="1119188" y="631825"/>
            <a:ext cx="6721475" cy="5683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D5A0"/>
              </a:gs>
              <a:gs pos="100000">
                <a:srgbClr val="FBF1DF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11. EXCEPTION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처리</a:t>
            </a:r>
          </a:p>
        </p:txBody>
      </p:sp>
      <p:sp>
        <p:nvSpPr>
          <p:cNvPr id="1476612" name="Rectangle 4"/>
          <p:cNvSpPr>
            <a:spLocks noChangeArrowheads="1"/>
          </p:cNvSpPr>
          <p:nvPr/>
        </p:nvSpPr>
        <p:spPr bwMode="blackWhite">
          <a:xfrm>
            <a:off x="1119188" y="4265613"/>
            <a:ext cx="12153900" cy="60134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ACCEPT p_lgu PROMPT '등록하려는 분류코드 입력 :'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DECLARE 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 exp_lprod_gu EXCEPTION;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 v_lgu VARCHAR2(10) := UPPER('&amp;p_lgu');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IF v_lgu IN ('P101','P102','P201','P202') THEN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   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RAISE exp_lprod_gu;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 END IF;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 DBMS_OUTPUT.PUT_LINE (v_lgu || '는 등록 가능');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EXCEPTION 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   WHEN exp_lprod_gu THEN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           DBMS_OUTPUT.PUT_LINE (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v_lgu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|| 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는 </a:t>
            </a:r>
            <a:r>
              <a:rPr lang="ko-KR" altLang="ko-KR">
                <a:latin typeface="굴림체" pitchFamily="49" charset="-127"/>
                <a:ea typeface="굴림체" pitchFamily="49" charset="-127"/>
              </a:rPr>
              <a:t>이미 등록된 코드 입니다.');</a:t>
            </a:r>
          </a:p>
          <a:p>
            <a:pPr defTabSz="282575">
              <a:defRPr/>
            </a:pPr>
            <a:r>
              <a:rPr lang="ko-KR" altLang="ko-KR">
                <a:latin typeface="굴림체" pitchFamily="49" charset="-127"/>
                <a:ea typeface="굴림체" pitchFamily="49" charset="-127"/>
              </a:rPr>
              <a:t>END;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476613" name="Rectangle 5"/>
          <p:cNvSpPr>
            <a:spLocks noChangeArrowheads="1"/>
          </p:cNvSpPr>
          <p:nvPr/>
        </p:nvSpPr>
        <p:spPr bwMode="blackWhite">
          <a:xfrm>
            <a:off x="1119188" y="1296988"/>
            <a:ext cx="12153900" cy="27432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사용자 정의 예외인 경우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선언부에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예외의 이름을 지정한다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- </a:t>
            </a:r>
            <a:r>
              <a:rPr lang="ko-KR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실행부에서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RAISE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문장으로 명시적으로 발생</a:t>
            </a:r>
          </a:p>
          <a:p>
            <a:pPr defTabSz="282575">
              <a:lnSpc>
                <a:spcPct val="120000"/>
              </a:lnSpc>
              <a:defRPr/>
            </a:pP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 EXCEPTION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영역에 해당 예외 처리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9375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CURSOR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sp>
        <p:nvSpPr>
          <p:cNvPr id="1265669" name="Rectangle 5"/>
          <p:cNvSpPr>
            <a:spLocks noChangeArrowheads="1"/>
          </p:cNvSpPr>
          <p:nvPr/>
        </p:nvSpPr>
        <p:spPr bwMode="blackWhite">
          <a:xfrm>
            <a:off x="1119188" y="1296988"/>
            <a:ext cx="12153900" cy="54641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문에서 생성된 결과 집합에 대해 개별적인 행 단위 작업을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가능하게 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3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- Query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결과를  읽거나 수정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삭제할 수 있도록 해주는 개념</a:t>
            </a:r>
          </a:p>
          <a:p>
            <a:pPr defTabSz="282575">
              <a:lnSpc>
                <a:spcPct val="130000"/>
              </a:lnSpc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SELECT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문의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Query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결과를 먼저 정의한 후 이를 바탕으로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첫레코드</a:t>
            </a: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부터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마지막 레코드까지 액세스</a:t>
            </a:r>
          </a:p>
          <a:p>
            <a:pPr defTabSz="282575">
              <a:lnSpc>
                <a:spcPct val="130000"/>
              </a:lnSpc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선택된 행들은 서버상에서 개별적으로 처리된다</a:t>
            </a:r>
          </a:p>
          <a:p>
            <a:pPr defTabSz="282575">
              <a:lnSpc>
                <a:spcPct val="130000"/>
              </a:lnSpc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개발자가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PL/SQL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블록에서 수동으로 제어할 수 있다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 </a:t>
            </a:r>
          </a:p>
          <a:p>
            <a:pPr defTabSz="282575">
              <a:lnSpc>
                <a:spcPct val="130000"/>
              </a:lnSpc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Rectangle 2"/>
          <p:cNvSpPr>
            <a:spLocks noChangeArrowheads="1"/>
          </p:cNvSpPr>
          <p:nvPr/>
        </p:nvSpPr>
        <p:spPr bwMode="auto">
          <a:xfrm>
            <a:off x="1119188" y="2908300"/>
            <a:ext cx="6721475" cy="64484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</a:pPr>
            <a:endParaRPr lang="ko-KR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401411" name="Rectangle 3"/>
          <p:cNvSpPr>
            <a:spLocks noChangeArrowheads="1"/>
          </p:cNvSpPr>
          <p:nvPr/>
        </p:nvSpPr>
        <p:spPr bwMode="auto">
          <a:xfrm>
            <a:off x="1119188" y="1320800"/>
            <a:ext cx="6708775" cy="7191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DECLARE… CURSOR...</a:t>
            </a:r>
          </a:p>
        </p:txBody>
      </p:sp>
      <p:sp>
        <p:nvSpPr>
          <p:cNvPr id="401412" name="Rectangle 4"/>
          <p:cNvSpPr>
            <a:spLocks noChangeArrowheads="1"/>
          </p:cNvSpPr>
          <p:nvPr/>
        </p:nvSpPr>
        <p:spPr bwMode="auto">
          <a:xfrm>
            <a:off x="1119188" y="9453563"/>
            <a:ext cx="6721475" cy="8223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CLOSE</a:t>
            </a:r>
          </a:p>
        </p:txBody>
      </p:sp>
      <p:sp>
        <p:nvSpPr>
          <p:cNvPr id="401413" name="Rectangle 5"/>
          <p:cNvSpPr>
            <a:spLocks noChangeArrowheads="1"/>
          </p:cNvSpPr>
          <p:nvPr/>
        </p:nvSpPr>
        <p:spPr bwMode="auto">
          <a:xfrm>
            <a:off x="3840163" y="4030663"/>
            <a:ext cx="3360737" cy="3960812"/>
          </a:xfrm>
          <a:prstGeom prst="rect">
            <a:avLst/>
          </a:prstGeom>
          <a:gradFill rotWithShape="0">
            <a:gsLst>
              <a:gs pos="0">
                <a:srgbClr val="CCFFFF"/>
              </a:gs>
              <a:gs pos="100000">
                <a:srgbClr val="FFFFFF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</a:pPr>
            <a:endParaRPr lang="ko-KR" altLang="ko-KR" sz="14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401414" name="Freeform 6"/>
          <p:cNvSpPr>
            <a:spLocks/>
          </p:cNvSpPr>
          <p:nvPr/>
        </p:nvSpPr>
        <p:spPr bwMode="blackWhite">
          <a:xfrm>
            <a:off x="1944316" y="3240435"/>
            <a:ext cx="1277937" cy="5400000"/>
          </a:xfrm>
          <a:custGeom>
            <a:avLst/>
            <a:gdLst>
              <a:gd name="T0" fmla="*/ 2147483647 w 384"/>
              <a:gd name="T1" fmla="*/ 2147483647 h 2832"/>
              <a:gd name="T2" fmla="*/ 2147483647 w 384"/>
              <a:gd name="T3" fmla="*/ 2147483647 h 2832"/>
              <a:gd name="T4" fmla="*/ 2147483647 w 384"/>
              <a:gd name="T5" fmla="*/ 2147483647 h 2832"/>
              <a:gd name="T6" fmla="*/ 2147483647 w 384"/>
              <a:gd name="T7" fmla="*/ 2147483647 h 2832"/>
              <a:gd name="T8" fmla="*/ 2147483647 w 384"/>
              <a:gd name="T9" fmla="*/ 2147483647 h 2832"/>
              <a:gd name="T10" fmla="*/ 2147483647 w 384"/>
              <a:gd name="T11" fmla="*/ 2147483647 h 28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84"/>
              <a:gd name="T19" fmla="*/ 0 h 2832"/>
              <a:gd name="T20" fmla="*/ 384 w 384"/>
              <a:gd name="T21" fmla="*/ 2832 h 283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84" h="2832">
                <a:moveTo>
                  <a:pt x="328" y="1032"/>
                </a:moveTo>
                <a:cubicBezTo>
                  <a:pt x="348" y="1508"/>
                  <a:pt x="368" y="1984"/>
                  <a:pt x="328" y="2232"/>
                </a:cubicBezTo>
                <a:cubicBezTo>
                  <a:pt x="288" y="2480"/>
                  <a:pt x="136" y="2832"/>
                  <a:pt x="88" y="2520"/>
                </a:cubicBezTo>
                <a:cubicBezTo>
                  <a:pt x="40" y="2208"/>
                  <a:pt x="0" y="720"/>
                  <a:pt x="40" y="360"/>
                </a:cubicBezTo>
                <a:cubicBezTo>
                  <a:pt x="80" y="0"/>
                  <a:pt x="272" y="336"/>
                  <a:pt x="328" y="360"/>
                </a:cubicBezTo>
                <a:cubicBezTo>
                  <a:pt x="384" y="384"/>
                  <a:pt x="376" y="496"/>
                  <a:pt x="376" y="50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endParaRPr lang="ko-KR" altLang="en-US"/>
          </a:p>
        </p:txBody>
      </p:sp>
      <p:sp>
        <p:nvSpPr>
          <p:cNvPr id="401415" name="Line 7"/>
          <p:cNvSpPr>
            <a:spLocks noChangeShapeType="1"/>
          </p:cNvSpPr>
          <p:nvPr/>
        </p:nvSpPr>
        <p:spPr bwMode="blackWhite">
          <a:xfrm flipH="1">
            <a:off x="3168452" y="4176539"/>
            <a:ext cx="12700" cy="960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401416" name="Freeform 8"/>
          <p:cNvSpPr>
            <a:spLocks/>
          </p:cNvSpPr>
          <p:nvPr/>
        </p:nvSpPr>
        <p:spPr bwMode="blackWhite">
          <a:xfrm>
            <a:off x="4248572" y="4176539"/>
            <a:ext cx="1279525" cy="3600000"/>
          </a:xfrm>
          <a:custGeom>
            <a:avLst/>
            <a:gdLst>
              <a:gd name="T0" fmla="*/ 2147483647 w 384"/>
              <a:gd name="T1" fmla="*/ 2147483647 h 2832"/>
              <a:gd name="T2" fmla="*/ 2147483647 w 384"/>
              <a:gd name="T3" fmla="*/ 2147483647 h 2832"/>
              <a:gd name="T4" fmla="*/ 2147483647 w 384"/>
              <a:gd name="T5" fmla="*/ 2147483647 h 2832"/>
              <a:gd name="T6" fmla="*/ 2147483647 w 384"/>
              <a:gd name="T7" fmla="*/ 2147483647 h 2832"/>
              <a:gd name="T8" fmla="*/ 2147483647 w 384"/>
              <a:gd name="T9" fmla="*/ 2147483647 h 2832"/>
              <a:gd name="T10" fmla="*/ 2147483647 w 384"/>
              <a:gd name="T11" fmla="*/ 2147483647 h 28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84"/>
              <a:gd name="T19" fmla="*/ 0 h 2832"/>
              <a:gd name="T20" fmla="*/ 384 w 384"/>
              <a:gd name="T21" fmla="*/ 2832 h 283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84" h="2832">
                <a:moveTo>
                  <a:pt x="328" y="1032"/>
                </a:moveTo>
                <a:cubicBezTo>
                  <a:pt x="348" y="1508"/>
                  <a:pt x="368" y="1984"/>
                  <a:pt x="328" y="2232"/>
                </a:cubicBezTo>
                <a:cubicBezTo>
                  <a:pt x="288" y="2480"/>
                  <a:pt x="136" y="2832"/>
                  <a:pt x="88" y="2520"/>
                </a:cubicBezTo>
                <a:cubicBezTo>
                  <a:pt x="40" y="2208"/>
                  <a:pt x="0" y="720"/>
                  <a:pt x="40" y="360"/>
                </a:cubicBezTo>
                <a:cubicBezTo>
                  <a:pt x="80" y="0"/>
                  <a:pt x="272" y="336"/>
                  <a:pt x="328" y="360"/>
                </a:cubicBezTo>
                <a:cubicBezTo>
                  <a:pt x="384" y="384"/>
                  <a:pt x="376" y="496"/>
                  <a:pt x="376" y="504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endParaRPr lang="ko-KR" altLang="en-US"/>
          </a:p>
        </p:txBody>
      </p:sp>
      <p:sp>
        <p:nvSpPr>
          <p:cNvPr id="401417" name="Line 9"/>
          <p:cNvSpPr>
            <a:spLocks noChangeShapeType="1"/>
          </p:cNvSpPr>
          <p:nvPr/>
        </p:nvSpPr>
        <p:spPr bwMode="blackWhite">
          <a:xfrm flipH="1">
            <a:off x="5461595" y="4824611"/>
            <a:ext cx="11113" cy="488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401418" name="Rectangle 12"/>
          <p:cNvSpPr>
            <a:spLocks noChangeArrowheads="1"/>
          </p:cNvSpPr>
          <p:nvPr/>
        </p:nvSpPr>
        <p:spPr bwMode="auto">
          <a:xfrm>
            <a:off x="5280025" y="5461000"/>
            <a:ext cx="2400300" cy="4143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FETCH...</a:t>
            </a:r>
          </a:p>
        </p:txBody>
      </p:sp>
      <p:sp>
        <p:nvSpPr>
          <p:cNvPr id="401419" name="Rectangle 13"/>
          <p:cNvSpPr>
            <a:spLocks noChangeArrowheads="1"/>
          </p:cNvSpPr>
          <p:nvPr/>
        </p:nvSpPr>
        <p:spPr bwMode="auto">
          <a:xfrm>
            <a:off x="11056938" y="5983288"/>
            <a:ext cx="3024187" cy="3968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algn="ctr" defTabSz="282575">
              <a:lnSpc>
                <a:spcPct val="110000"/>
              </a:lnSpc>
              <a:buFont typeface="Wingdings" pitchFamily="2" charset="2"/>
              <a:buNone/>
            </a:pP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직업</a:t>
            </a:r>
          </a:p>
        </p:txBody>
      </p:sp>
      <p:sp>
        <p:nvSpPr>
          <p:cNvPr id="401420" name="Rectangle 14"/>
          <p:cNvSpPr>
            <a:spLocks noChangeArrowheads="1"/>
          </p:cNvSpPr>
          <p:nvPr/>
        </p:nvSpPr>
        <p:spPr bwMode="auto">
          <a:xfrm>
            <a:off x="11056938" y="6380163"/>
            <a:ext cx="3024187" cy="3984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algn="ctr" defTabSz="282575">
              <a:lnSpc>
                <a:spcPct val="110000"/>
              </a:lnSpc>
              <a:buFont typeface="Wingdings" pitchFamily="2" charset="2"/>
              <a:buNone/>
            </a:pP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생일</a:t>
            </a:r>
          </a:p>
        </p:txBody>
      </p:sp>
      <p:sp>
        <p:nvSpPr>
          <p:cNvPr id="401421" name="Rectangle 15"/>
          <p:cNvSpPr>
            <a:spLocks noChangeArrowheads="1"/>
          </p:cNvSpPr>
          <p:nvPr/>
        </p:nvSpPr>
        <p:spPr bwMode="auto">
          <a:xfrm>
            <a:off x="11056938" y="6775450"/>
            <a:ext cx="3024187" cy="3984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algn="ctr" defTabSz="282575">
              <a:lnSpc>
                <a:spcPct val="110000"/>
              </a:lnSpc>
              <a:buFont typeface="Wingdings" pitchFamily="2" charset="2"/>
              <a:buNone/>
            </a:pP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성별</a:t>
            </a:r>
          </a:p>
        </p:txBody>
      </p:sp>
      <p:sp>
        <p:nvSpPr>
          <p:cNvPr id="401422" name="Rectangle 16"/>
          <p:cNvSpPr>
            <a:spLocks noChangeArrowheads="1"/>
          </p:cNvSpPr>
          <p:nvPr/>
        </p:nvSpPr>
        <p:spPr bwMode="auto">
          <a:xfrm>
            <a:off x="11056938" y="7158038"/>
            <a:ext cx="3024187" cy="3984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algn="ctr" defTabSz="282575">
              <a:lnSpc>
                <a:spcPct val="110000"/>
              </a:lnSpc>
              <a:buFont typeface="Wingdings" pitchFamily="2" charset="2"/>
              <a:buNone/>
            </a:pP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가입일</a:t>
            </a:r>
          </a:p>
        </p:txBody>
      </p:sp>
      <p:sp>
        <p:nvSpPr>
          <p:cNvPr id="401423" name="Rectangle 17"/>
          <p:cNvSpPr>
            <a:spLocks noChangeArrowheads="1"/>
          </p:cNvSpPr>
          <p:nvPr/>
        </p:nvSpPr>
        <p:spPr bwMode="auto">
          <a:xfrm>
            <a:off x="11056938" y="8170863"/>
            <a:ext cx="3024187" cy="83026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algn="ctr" defTabSz="282575">
              <a:lnSpc>
                <a:spcPct val="110000"/>
              </a:lnSpc>
              <a:buFont typeface="Wingdings" pitchFamily="2" charset="2"/>
              <a:buNone/>
            </a:pPr>
            <a:r>
              <a:rPr lang="en-US" altLang="ko-KR" sz="14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algn="ctr" defTabSz="282575">
              <a:lnSpc>
                <a:spcPct val="110000"/>
              </a:lnSpc>
              <a:buFont typeface="Wingdings" pitchFamily="2" charset="2"/>
              <a:buNone/>
            </a:pPr>
            <a:r>
              <a:rPr lang="en-US" altLang="ko-KR" sz="14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algn="ctr" defTabSz="282575">
              <a:lnSpc>
                <a:spcPct val="110000"/>
              </a:lnSpc>
              <a:buFont typeface="Wingdings" pitchFamily="2" charset="2"/>
              <a:buNone/>
            </a:pPr>
            <a:r>
              <a:rPr lang="en-US" altLang="ko-KR" sz="14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algn="ctr" defTabSz="282575">
              <a:lnSpc>
                <a:spcPct val="110000"/>
              </a:lnSpc>
              <a:buFont typeface="Wingdings" pitchFamily="2" charset="2"/>
              <a:buNone/>
            </a:pPr>
            <a:r>
              <a:rPr lang="en-US" altLang="ko-KR" sz="1400"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  <p:sp>
        <p:nvSpPr>
          <p:cNvPr id="401424" name="Rectangle 18"/>
          <p:cNvSpPr>
            <a:spLocks noChangeArrowheads="1"/>
          </p:cNvSpPr>
          <p:nvPr/>
        </p:nvSpPr>
        <p:spPr bwMode="auto">
          <a:xfrm>
            <a:off x="11056938" y="3600450"/>
            <a:ext cx="3024187" cy="3968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algn="ctr" defTabSz="282575">
              <a:lnSpc>
                <a:spcPct val="110000"/>
              </a:lnSpc>
              <a:buFont typeface="Wingdings" pitchFamily="2" charset="2"/>
              <a:buNone/>
            </a:pPr>
            <a:r>
              <a:rPr lang="en-US" altLang="ko-KR" sz="1600">
                <a:latin typeface="HY중고딕" pitchFamily="18" charset="-127"/>
                <a:ea typeface="굴림체" pitchFamily="49" charset="-127"/>
              </a:rPr>
              <a:t>ID</a:t>
            </a:r>
          </a:p>
        </p:txBody>
      </p:sp>
      <p:sp>
        <p:nvSpPr>
          <p:cNvPr id="401425" name="Rectangle 19"/>
          <p:cNvSpPr>
            <a:spLocks noChangeArrowheads="1"/>
          </p:cNvSpPr>
          <p:nvPr/>
        </p:nvSpPr>
        <p:spPr bwMode="auto">
          <a:xfrm>
            <a:off x="11056938" y="3990975"/>
            <a:ext cx="3024187" cy="3968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algn="ctr" defTabSz="282575">
              <a:lnSpc>
                <a:spcPct val="110000"/>
              </a:lnSpc>
              <a:buFont typeface="Wingdings" pitchFamily="2" charset="2"/>
              <a:buNone/>
            </a:pP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성명</a:t>
            </a:r>
          </a:p>
        </p:txBody>
      </p:sp>
      <p:sp>
        <p:nvSpPr>
          <p:cNvPr id="401426" name="Rectangle 20"/>
          <p:cNvSpPr>
            <a:spLocks noChangeArrowheads="1"/>
          </p:cNvSpPr>
          <p:nvPr/>
        </p:nvSpPr>
        <p:spPr bwMode="auto">
          <a:xfrm>
            <a:off x="11056938" y="4395788"/>
            <a:ext cx="3024187" cy="3968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algn="ctr" defTabSz="282575">
              <a:lnSpc>
                <a:spcPct val="110000"/>
              </a:lnSpc>
              <a:buFont typeface="Wingdings" pitchFamily="2" charset="2"/>
              <a:buNone/>
            </a:pP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전화</a:t>
            </a:r>
          </a:p>
        </p:txBody>
      </p:sp>
      <p:sp>
        <p:nvSpPr>
          <p:cNvPr id="401427" name="Rectangle 21"/>
          <p:cNvSpPr>
            <a:spLocks noChangeArrowheads="1"/>
          </p:cNvSpPr>
          <p:nvPr/>
        </p:nvSpPr>
        <p:spPr bwMode="auto">
          <a:xfrm>
            <a:off x="11056938" y="4792663"/>
            <a:ext cx="3024187" cy="3984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algn="ctr" defTabSz="282575">
              <a:lnSpc>
                <a:spcPct val="110000"/>
              </a:lnSpc>
              <a:buFont typeface="Wingdings" pitchFamily="2" charset="2"/>
              <a:buNone/>
            </a:pP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우편번호</a:t>
            </a:r>
          </a:p>
        </p:txBody>
      </p:sp>
      <p:sp>
        <p:nvSpPr>
          <p:cNvPr id="401428" name="Rectangle 22"/>
          <p:cNvSpPr>
            <a:spLocks noChangeArrowheads="1"/>
          </p:cNvSpPr>
          <p:nvPr/>
        </p:nvSpPr>
        <p:spPr bwMode="auto">
          <a:xfrm>
            <a:off x="11056938" y="5195888"/>
            <a:ext cx="3024187" cy="3968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algn="ctr" defTabSz="282575">
              <a:lnSpc>
                <a:spcPct val="110000"/>
              </a:lnSpc>
              <a:buFont typeface="Wingdings" pitchFamily="2" charset="2"/>
              <a:buNone/>
            </a:pP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주소</a:t>
            </a:r>
          </a:p>
        </p:txBody>
      </p:sp>
      <p:sp>
        <p:nvSpPr>
          <p:cNvPr id="401429" name="Rectangle 23"/>
          <p:cNvSpPr>
            <a:spLocks noChangeArrowheads="1"/>
          </p:cNvSpPr>
          <p:nvPr/>
        </p:nvSpPr>
        <p:spPr bwMode="auto">
          <a:xfrm>
            <a:off x="11056938" y="5595938"/>
            <a:ext cx="3024187" cy="3968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algn="ctr" defTabSz="282575">
              <a:lnSpc>
                <a:spcPct val="110000"/>
              </a:lnSpc>
              <a:buFont typeface="Wingdings" pitchFamily="2" charset="2"/>
              <a:buNone/>
            </a:pPr>
            <a:r>
              <a:rPr lang="ko-KR" altLang="en-US" sz="1600">
                <a:latin typeface="HY중고딕" pitchFamily="18" charset="-127"/>
                <a:ea typeface="굴림체" pitchFamily="49" charset="-127"/>
              </a:rPr>
              <a:t>취미</a:t>
            </a:r>
          </a:p>
        </p:txBody>
      </p:sp>
      <p:sp>
        <p:nvSpPr>
          <p:cNvPr id="401430" name="Line 24"/>
          <p:cNvSpPr>
            <a:spLocks noChangeShapeType="1"/>
          </p:cNvSpPr>
          <p:nvPr/>
        </p:nvSpPr>
        <p:spPr bwMode="blackWhite">
          <a:xfrm flipV="1">
            <a:off x="7042150" y="3678238"/>
            <a:ext cx="3359150" cy="1330325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triangle" w="med" len="med"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401431" name="Line 25"/>
          <p:cNvSpPr>
            <a:spLocks noChangeShapeType="1"/>
          </p:cNvSpPr>
          <p:nvPr/>
        </p:nvSpPr>
        <p:spPr bwMode="blackWhite">
          <a:xfrm>
            <a:off x="6886575" y="6235700"/>
            <a:ext cx="3595688" cy="1173163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401432" name="Line 26"/>
          <p:cNvSpPr>
            <a:spLocks noChangeShapeType="1"/>
          </p:cNvSpPr>
          <p:nvPr/>
        </p:nvSpPr>
        <p:spPr bwMode="blackWhite">
          <a:xfrm>
            <a:off x="10401300" y="4040188"/>
            <a:ext cx="12700" cy="3038475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401433" name="Rectangle 27"/>
          <p:cNvSpPr>
            <a:spLocks noChangeArrowheads="1"/>
          </p:cNvSpPr>
          <p:nvPr/>
        </p:nvSpPr>
        <p:spPr bwMode="blackWhite">
          <a:xfrm>
            <a:off x="1117600" y="600075"/>
            <a:ext cx="6429375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CURSOR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sp>
        <p:nvSpPr>
          <p:cNvPr id="401434" name="Rectangle 28"/>
          <p:cNvSpPr>
            <a:spLocks noChangeArrowheads="1"/>
          </p:cNvSpPr>
          <p:nvPr/>
        </p:nvSpPr>
        <p:spPr bwMode="auto">
          <a:xfrm>
            <a:off x="1108075" y="2112963"/>
            <a:ext cx="6719888" cy="6794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None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OPEN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4"/>
          <p:cNvSpPr>
            <a:spLocks noChangeArrowheads="1"/>
          </p:cNvSpPr>
          <p:nvPr/>
        </p:nvSpPr>
        <p:spPr bwMode="blackWhite">
          <a:xfrm>
            <a:off x="1117600" y="600075"/>
            <a:ext cx="6429375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CURSOR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graphicFrame>
        <p:nvGraphicFramePr>
          <p:cNvPr id="1445965" name="Group 77"/>
          <p:cNvGraphicFramePr>
            <a:graphicFrameLocks noGrp="1"/>
          </p:cNvGraphicFramePr>
          <p:nvPr/>
        </p:nvGraphicFramePr>
        <p:xfrm>
          <a:off x="1128713" y="1317625"/>
          <a:ext cx="12144595" cy="8619555"/>
        </p:xfrm>
        <a:graphic>
          <a:graphicData uri="http://schemas.openxmlformats.org/drawingml/2006/table">
            <a:tbl>
              <a:tblPr/>
              <a:tblGrid>
                <a:gridCol w="3245021"/>
                <a:gridCol w="8899574"/>
              </a:tblGrid>
              <a:tr h="54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항  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</a:tr>
              <a:tr h="9329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DECLARE</a:t>
                      </a:r>
                      <a:b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</a:b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 CURSOR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선언부에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커서를 선언한다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197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OPEN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커서에 대한 메모리 할당 및 정보를 저장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입력변수에 대한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바인드작업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065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FETCH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현재 행을 읽어 들인 후 변수에 저장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커서 속성을 이용하여 행이 존재하는지 검사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처리할 행인 있다면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FETCH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반복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307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CLOSE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사용을 마친 커서는 반드시 닫아야 한다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커서를 닫고 버퍼용으로 사용중인 메모리를 반환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커서를 다시 열수는 있지만 데이터를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FETCH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하거</a:t>
                      </a:r>
                      <a:endParaRPr kumimoji="1" lang="ko-KR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나 갱신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삭제할 수 는 없다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914" name="Rectangle 2"/>
          <p:cNvSpPr>
            <a:spLocks noChangeArrowheads="1"/>
          </p:cNvSpPr>
          <p:nvPr/>
        </p:nvSpPr>
        <p:spPr bwMode="blackWhite">
          <a:xfrm>
            <a:off x="1119188" y="1296988"/>
            <a:ext cx="12153900" cy="55784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CURSOR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실행  </a:t>
            </a: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선언부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에 커서 선언  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CURSOR 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cursor_name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IS </a:t>
            </a:r>
            <a:br>
              <a:rPr lang="en-US" altLang="ko-KR" sz="2000"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select_statement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;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실행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역역에서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OPEN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cursor_name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;  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FETCH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cursor_name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INTO {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variable_lists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|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record_name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} ;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CLOSE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cursor_name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;  </a:t>
            </a:r>
          </a:p>
        </p:txBody>
      </p:sp>
      <p:sp>
        <p:nvSpPr>
          <p:cNvPr id="403459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9375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CURSOR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graphicFrame>
        <p:nvGraphicFramePr>
          <p:cNvPr id="1446940" name="Group 28"/>
          <p:cNvGraphicFramePr>
            <a:graphicFrameLocks noGrp="1"/>
          </p:cNvGraphicFramePr>
          <p:nvPr/>
        </p:nvGraphicFramePr>
        <p:xfrm>
          <a:off x="1128713" y="7100888"/>
          <a:ext cx="12144594" cy="3070431"/>
        </p:xfrm>
        <a:graphic>
          <a:graphicData uri="http://schemas.openxmlformats.org/drawingml/2006/table">
            <a:tbl>
              <a:tblPr/>
              <a:tblGrid>
                <a:gridCol w="3558906"/>
                <a:gridCol w="8585688"/>
              </a:tblGrid>
              <a:tr h="428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커 서  속 성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</a:tr>
              <a:tr h="428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%ISOPEN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커서가 열린 상태이면 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TRUE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3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%NOTFOUND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문장이  어떠한 영향을 미치지 않았다면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TRUE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3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%FOUND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문장이  하나 이상의 영향을 미쳤다면 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TRUE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3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%ROWCOUNT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문장에 의해 영향을 받은 행의 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5"/>
          <p:cNvSpPr>
            <a:spLocks noChangeArrowheads="1"/>
          </p:cNvSpPr>
          <p:nvPr/>
        </p:nvSpPr>
        <p:spPr bwMode="auto">
          <a:xfrm>
            <a:off x="479425" y="1204913"/>
            <a:ext cx="13374688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뷰의 필요성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	⇒ 하나의 테이블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혹은 여러 테이블에 대하여 특정 사용자나 조직의 관점에서 데이터를 바라볼 수 있도록 해주는 수단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	⇒ 가상 테이블</a:t>
            </a:r>
          </a:p>
        </p:txBody>
      </p:sp>
      <p:pic>
        <p:nvPicPr>
          <p:cNvPr id="44035" name="Picture 1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6238" y="4235450"/>
            <a:ext cx="11106150" cy="457517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930" name="Rectangle 2"/>
          <p:cNvSpPr>
            <a:spLocks noChangeArrowheads="1"/>
          </p:cNvSpPr>
          <p:nvPr/>
        </p:nvSpPr>
        <p:spPr bwMode="blackWhite">
          <a:xfrm>
            <a:off x="1098550" y="1204913"/>
            <a:ext cx="12472988" cy="918686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2005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년도 및 상품별 총 입고수량을 출력하는 커서</a:t>
            </a:r>
            <a:endParaRPr lang="ko-KR" altLang="en-US" sz="1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DECLARE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v_prod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VARCHAR2(30);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v_qty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 NUMBER(10,0);</a:t>
            </a:r>
          </a:p>
          <a:p>
            <a:pPr defTabSz="282575">
              <a:lnSpc>
                <a:spcPct val="110000"/>
              </a:lnSpc>
              <a:defRPr/>
            </a:pP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CURSOR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UpRemain_cur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IS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  SELECT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buy_prod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, SUM(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buy_qty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)  FROM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buyprod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  WHERE  EXTRACT(YEAR FROM 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buy_date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) = 2005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  GROUP BY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buy_prod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ORDER BY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buy_prod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ASC;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BEGIN 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OPEN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UpRemain_cur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FETCH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UpRemain_cur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INTO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v_prod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v_qty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WHILE (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UpRemain_cur%FOUND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)  LOOP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  DBMS_OUTPUT.PUT_LINE(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UpRemain_cur%ROWCOUNT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|| '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번째 상품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='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                                                    ||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v_prod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|| ' 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입고수량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=' ||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v_qty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||  '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입니다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.');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   FETCH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UpRemain_cur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INTO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v_prod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v_qty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END LOOP;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CLOSE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UpRemain_cur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END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/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404483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9375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CURSOR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970" name="Rectangle 2"/>
          <p:cNvSpPr>
            <a:spLocks noChangeArrowheads="1"/>
          </p:cNvSpPr>
          <p:nvPr/>
        </p:nvSpPr>
        <p:spPr bwMode="blackWhite">
          <a:xfrm>
            <a:off x="1098550" y="1204913"/>
            <a:ext cx="12472988" cy="89646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직업을 변수로 받아 이름 회원명과 </a:t>
            </a:r>
            <a:r>
              <a:rPr lang="ko-KR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마일리지를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출력하는 커서</a:t>
            </a:r>
          </a:p>
          <a:p>
            <a:pPr defTabSz="282575">
              <a:defRPr/>
            </a:pPr>
            <a:endParaRPr lang="ko-KR" altLang="en-US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DECLARE 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v_name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VARCHAR2(30);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v_mileage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 NUMBER(10);</a:t>
            </a:r>
          </a:p>
          <a:p>
            <a:pPr defTabSz="282575">
              <a:defRPr/>
            </a:pP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CURSOR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member_cur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(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v_job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VARCHAR2)  IS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SELECT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mem_name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mem_mileage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 FROM member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WHERE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mem_job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=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v_job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ORDER BY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mem_name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ASC;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BEGIN  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OPEN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member_cur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('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주부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');  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LOOP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FETCH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member_cur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INTO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v_name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, 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v_mileage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EXIT WHEN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member_cur%NOTFOUND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DBMS_OUTPUT.PUT_LINE(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member_cur%ROWCOUNT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|| '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번째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' 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                      ||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v_name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|| ', ' ||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v_mileage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);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END LOOP;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CLOSE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member_cur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END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defTabSz="282575">
              <a:defRPr/>
            </a:pP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/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405507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9375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CURSOR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994" name="Rectangle 2"/>
          <p:cNvSpPr>
            <a:spLocks noChangeArrowheads="1"/>
          </p:cNvSpPr>
          <p:nvPr/>
        </p:nvSpPr>
        <p:spPr bwMode="blackWhite">
          <a:xfrm>
            <a:off x="1119188" y="1296988"/>
            <a:ext cx="12153900" cy="55784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FOR LOOP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를 이용하는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CURSOR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각 반복하는 동안 커서를 자동으로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OPEN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하고 모든 행이 처리되면 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자동으로 커서를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CLOSE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 </a:t>
            </a:r>
            <a:br>
              <a:rPr lang="en-US" altLang="ko-KR" sz="2000"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FOR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record_name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IN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cursor_name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LOOP </a:t>
            </a:r>
            <a:br>
              <a:rPr lang="en-US" altLang="ko-KR" sz="2000"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statement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;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       …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END LOOP; </a:t>
            </a:r>
          </a:p>
          <a:p>
            <a:pPr defTabSz="282575">
              <a:lnSpc>
                <a:spcPct val="120000"/>
              </a:lnSpc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-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record_name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은 묵시적으로 자동 생성되므로 선언하지 않는다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  <p:sp>
        <p:nvSpPr>
          <p:cNvPr id="406531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9375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CURSOR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sp>
        <p:nvSpPr>
          <p:cNvPr id="1493016" name="Rectangle 24"/>
          <p:cNvSpPr>
            <a:spLocks noChangeArrowheads="1"/>
          </p:cNvSpPr>
          <p:nvPr/>
        </p:nvSpPr>
        <p:spPr bwMode="blackWhite">
          <a:xfrm>
            <a:off x="1128713" y="7100888"/>
            <a:ext cx="12153900" cy="22701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Subquery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를 이용한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FOR LOOP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-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서브쿼리를 사용하여 커서를 선언하지 않아도 동일한 결과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</a:p>
          <a:p>
            <a:pPr defTabSz="282575">
              <a:lnSpc>
                <a:spcPct val="12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FOR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record_name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IN (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subquery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)  LOOP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018" name="Rectangle 2"/>
          <p:cNvSpPr>
            <a:spLocks noChangeArrowheads="1"/>
          </p:cNvSpPr>
          <p:nvPr/>
        </p:nvSpPr>
        <p:spPr bwMode="blackWhite">
          <a:xfrm>
            <a:off x="1119188" y="1296988"/>
            <a:ext cx="12153900" cy="886618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직업을 </a:t>
            </a:r>
            <a:r>
              <a:rPr lang="ko-KR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입력받아서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FOR LOOP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를 이용하는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CURSOR 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ACCEPT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p_job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PROMPT '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직업을 입력하세요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:'</a:t>
            </a:r>
          </a:p>
          <a:p>
            <a:pPr defTabSz="282575">
              <a:defRPr/>
            </a:pP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DECLARE 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v_name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VARCHAR2(30);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v_mileage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 NUMBER(10);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CURSOR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member_cur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 IS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SELECT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mem_name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mem_mileage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 FROM member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WHERE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mem_job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= '&amp;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p_job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' 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ORDER BY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mem_name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ASC;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BEGIN   </a:t>
            </a:r>
          </a:p>
          <a:p>
            <a:pPr defTabSz="282575">
              <a:defRPr/>
            </a:pP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FOR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mem_rec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IN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member_cur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LOOP    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DBMS_OUTPUT.PUT_LINE(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member_cur%ROWCOUNT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|| '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번째 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' 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                         ||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mem_rec.mem_name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|| ', ' || </a:t>
            </a:r>
            <a:r>
              <a:rPr lang="en-US" altLang="ko-KR" err="1">
                <a:latin typeface="굴림체" pitchFamily="49" charset="-127"/>
                <a:ea typeface="굴림체" pitchFamily="49" charset="-127"/>
              </a:rPr>
              <a:t>mem_rec.mem_mileage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);</a:t>
            </a: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  END LOOP;</a:t>
            </a:r>
          </a:p>
          <a:p>
            <a:pPr defTabSz="282575">
              <a:defRPr/>
            </a:pP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END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defTabSz="282575">
              <a:defRPr/>
            </a:pP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/</a:t>
            </a:r>
            <a:endParaRPr lang="en-US" altLang="ko-KR" sz="20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407555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9375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CURSOR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42" name="Rectangle 2"/>
          <p:cNvSpPr>
            <a:spLocks noChangeArrowheads="1"/>
          </p:cNvSpPr>
          <p:nvPr/>
        </p:nvSpPr>
        <p:spPr bwMode="blackWhite">
          <a:xfrm>
            <a:off x="1119188" y="1296988"/>
            <a:ext cx="12153900" cy="48990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Subquery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를 이용한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FOR LOOP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BEGIN   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  FOR </a:t>
            </a:r>
            <a:r>
              <a:rPr lang="en-US" altLang="ko-KR" err="1">
                <a:latin typeface="HY중고딕" pitchFamily="18" charset="-127"/>
              </a:rPr>
              <a:t>mem_rec</a:t>
            </a:r>
            <a:r>
              <a:rPr lang="en-US" altLang="ko-KR">
                <a:latin typeface="HY중고딕" pitchFamily="18" charset="-127"/>
              </a:rPr>
              <a:t> IN (SELECT </a:t>
            </a:r>
            <a:r>
              <a:rPr lang="en-US" altLang="ko-KR" err="1">
                <a:latin typeface="HY중고딕" pitchFamily="18" charset="-127"/>
              </a:rPr>
              <a:t>mem_name</a:t>
            </a:r>
            <a:r>
              <a:rPr lang="en-US" altLang="ko-KR">
                <a:latin typeface="HY중고딕" pitchFamily="18" charset="-127"/>
              </a:rPr>
              <a:t>, </a:t>
            </a:r>
            <a:r>
              <a:rPr lang="en-US" altLang="ko-KR" err="1">
                <a:latin typeface="HY중고딕" pitchFamily="18" charset="-127"/>
              </a:rPr>
              <a:t>mem_mileage</a:t>
            </a:r>
            <a:endParaRPr lang="en-US" altLang="ko-KR">
              <a:latin typeface="HY중고딕" pitchFamily="18" charset="-127"/>
            </a:endParaRP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                                  FROM member ORDER BY </a:t>
            </a:r>
            <a:r>
              <a:rPr lang="en-US" altLang="ko-KR" err="1">
                <a:latin typeface="HY중고딕" pitchFamily="18" charset="-127"/>
              </a:rPr>
              <a:t>mem_name</a:t>
            </a:r>
            <a:r>
              <a:rPr lang="en-US" altLang="ko-KR">
                <a:latin typeface="HY중고딕" pitchFamily="18" charset="-127"/>
              </a:rPr>
              <a:t> ASC)  LOOP    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      DBMS_OUTPUT.PUT_LINE( </a:t>
            </a:r>
            <a:r>
              <a:rPr lang="en-US" altLang="ko-KR" err="1">
                <a:latin typeface="HY중고딕" pitchFamily="18" charset="-127"/>
              </a:rPr>
              <a:t>mem_rec.mem_id</a:t>
            </a:r>
            <a:r>
              <a:rPr lang="en-US" altLang="ko-KR">
                <a:latin typeface="HY중고딕" pitchFamily="18" charset="-127"/>
              </a:rPr>
              <a:t> || ', ' </a:t>
            </a:r>
            <a:br>
              <a:rPr lang="en-US" altLang="ko-KR">
                <a:latin typeface="HY중고딕" pitchFamily="18" charset="-127"/>
              </a:rPr>
            </a:br>
            <a:r>
              <a:rPr lang="en-US" altLang="ko-KR">
                <a:latin typeface="HY중고딕" pitchFamily="18" charset="-127"/>
              </a:rPr>
              <a:t>                                                   ||  </a:t>
            </a:r>
            <a:r>
              <a:rPr lang="en-US" altLang="ko-KR" err="1">
                <a:latin typeface="HY중고딕" pitchFamily="18" charset="-127"/>
              </a:rPr>
              <a:t>mem_rec.mem_name</a:t>
            </a:r>
            <a:r>
              <a:rPr lang="en-US" altLang="ko-KR">
                <a:latin typeface="HY중고딕" pitchFamily="18" charset="-127"/>
              </a:rPr>
              <a:t> || ', ' </a:t>
            </a:r>
            <a:br>
              <a:rPr lang="en-US" altLang="ko-KR">
                <a:latin typeface="HY중고딕" pitchFamily="18" charset="-127"/>
              </a:rPr>
            </a:br>
            <a:r>
              <a:rPr lang="en-US" altLang="ko-KR">
                <a:latin typeface="HY중고딕" pitchFamily="18" charset="-127"/>
              </a:rPr>
              <a:t>                                                   || </a:t>
            </a:r>
            <a:r>
              <a:rPr lang="en-US" altLang="ko-KR" err="1">
                <a:latin typeface="HY중고딕" pitchFamily="18" charset="-127"/>
              </a:rPr>
              <a:t>mem_rec.mem_mileage</a:t>
            </a:r>
            <a:r>
              <a:rPr lang="en-US" altLang="ko-KR">
                <a:latin typeface="HY중고딕" pitchFamily="18" charset="-127"/>
              </a:rPr>
              <a:t> );  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  END LOOP;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END</a:t>
            </a:r>
            <a:r>
              <a:rPr lang="en-US" altLang="ko-KR" smtClean="0">
                <a:latin typeface="HY중고딕" pitchFamily="18" charset="-127"/>
              </a:rPr>
              <a:t>;</a:t>
            </a:r>
          </a:p>
          <a:p>
            <a:pPr defTabSz="282575">
              <a:defRPr/>
            </a:pPr>
            <a:r>
              <a:rPr lang="en-US" altLang="ko-KR" smtClean="0">
                <a:latin typeface="HY중고딕" pitchFamily="18" charset="-127"/>
              </a:rPr>
              <a:t>/</a:t>
            </a:r>
            <a:endParaRPr lang="en-US" altLang="ko-KR">
              <a:latin typeface="HY중고딕" pitchFamily="18" charset="-127"/>
            </a:endParaRPr>
          </a:p>
        </p:txBody>
      </p:sp>
      <p:sp>
        <p:nvSpPr>
          <p:cNvPr id="408579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9375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CURSOR </a:t>
            </a:r>
            <a:r>
              <a:rPr lang="ko-KR" altLang="en-US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문</a:t>
            </a:r>
          </a:p>
        </p:txBody>
      </p:sp>
      <p:sp>
        <p:nvSpPr>
          <p:cNvPr id="1495044" name="Rectangle 4"/>
          <p:cNvSpPr>
            <a:spLocks noChangeArrowheads="1"/>
          </p:cNvSpPr>
          <p:nvPr/>
        </p:nvSpPr>
        <p:spPr bwMode="blackWhite">
          <a:xfrm>
            <a:off x="1128713" y="6421438"/>
            <a:ext cx="12153900" cy="34020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위 예시에서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마일리지가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3000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이상인 사람만 출력하게 하시오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 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Stored Procedure</a:t>
            </a:r>
          </a:p>
        </p:txBody>
      </p:sp>
      <p:sp>
        <p:nvSpPr>
          <p:cNvPr id="871429" name="Rectangle 5"/>
          <p:cNvSpPr>
            <a:spLocks noChangeArrowheads="1"/>
          </p:cNvSpPr>
          <p:nvPr/>
        </p:nvSpPr>
        <p:spPr bwMode="blackWhite">
          <a:xfrm>
            <a:off x="1119188" y="1317625"/>
            <a:ext cx="12472987" cy="85058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서버에 저장된 미리 컴파일 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SQL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문장들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저장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프로시져를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처음 수행될 때 문법을 검사하고 컴파일 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컴파일된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버전은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프로시져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캐시에 저장되므로 이후에 호출될 때 빠르게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수행될 수 있다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클라이언트간 처리 루틴 공유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모든 응용 프로그램에서 사용할 수 있도록 기능을 캡슐화 하므로 일관성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있는 데이터 변경을 보장한다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데이터베이스 내부 구조 보안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: VIEW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와 동일한 개념</a:t>
            </a:r>
          </a:p>
          <a:p>
            <a:pPr defTabSz="282575"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서버 보호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자료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무결성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(Integrity)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권한 구현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VIEW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사용 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을 직접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Access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하는 것이 아니라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View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 대한 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권한만 주어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Table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특정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Column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과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Record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만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Access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하도록 제한할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수 있다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저장함수도 이와 같은 개념으로 서버 데이터를 보호하는데 사용 가능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371" name="Rectangle 3"/>
          <p:cNvSpPr>
            <a:spLocks noChangeArrowheads="1"/>
          </p:cNvSpPr>
          <p:nvPr/>
        </p:nvSpPr>
        <p:spPr bwMode="blackWhite">
          <a:xfrm>
            <a:off x="1119188" y="1296988"/>
            <a:ext cx="12472987" cy="62595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서버에 저장된 미리 컴파일 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SQL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문장들</a:t>
            </a:r>
          </a:p>
          <a:p>
            <a:pPr defTabSz="282575">
              <a:lnSpc>
                <a:spcPct val="40000"/>
              </a:lnSpc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Query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처리 속도 향상 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저장함수 안에 지정된 모든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SQL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구문을 하나의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Batch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인식하여 한꺼번에 분석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최적화 시키고 실행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각각의 </a:t>
            </a:r>
            <a:r>
              <a:rPr lang="en-US" altLang="ko-KR" sz="2000">
                <a:latin typeface="HY중고딕" pitchFamily="18" charset="-127"/>
              </a:rPr>
              <a:t>SQL</a:t>
            </a:r>
            <a:r>
              <a:rPr lang="ko-KR" altLang="en-US" sz="2000">
                <a:latin typeface="HY중고딕" pitchFamily="18" charset="-127"/>
              </a:rPr>
              <a:t>구문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을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Client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로부터 받아서 매번 분석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최적화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실행과정을 반복하는 것에 비해 처리속도가 현저히 향상된다</a:t>
            </a:r>
          </a:p>
          <a:p>
            <a:pPr defTabSz="282575">
              <a:lnSpc>
                <a:spcPct val="70000"/>
              </a:lnSpc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Network Traffic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감소 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Client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Server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로 보내야 할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SQL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구문을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Server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가 미리 저장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고로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Client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 대량의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SQL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구문을 보내는 대신에 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Stored Procedure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의 이름과 매개변수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(Parameter)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만 보내면 되므로</a:t>
            </a: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Network Traffic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 그만큼 줄어드는 효과</a:t>
            </a:r>
          </a:p>
        </p:txBody>
      </p:sp>
      <p:sp>
        <p:nvSpPr>
          <p:cNvPr id="410627" name="Rectangle 4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Stored Procedure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697" name="Rectangle 17"/>
          <p:cNvSpPr>
            <a:spLocks noChangeArrowheads="1"/>
          </p:cNvSpPr>
          <p:nvPr/>
        </p:nvSpPr>
        <p:spPr bwMode="blackWhite">
          <a:xfrm>
            <a:off x="1119188" y="1317625"/>
            <a:ext cx="12153900" cy="46513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Procedure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구문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CREATE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[ or REPLACE ]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PROCEDURE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procedure_name</a:t>
            </a:r>
            <a:endParaRPr lang="en-US" altLang="ko-KR" sz="2000" i="1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	                [( 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argument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[mode]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[ {:= | DEFAULT} </a:t>
            </a:r>
            <a:r>
              <a:rPr lang="en-US" altLang="ko-KR" i="1">
                <a:latin typeface="HY중고딕" pitchFamily="18" charset="-127"/>
                <a:ea typeface="굴림체" pitchFamily="49" charset="-127"/>
              </a:rPr>
              <a:t>expression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]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             , …)] 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{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IS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| AS }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BEGIN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pl/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sql_block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;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END;</a:t>
            </a:r>
          </a:p>
        </p:txBody>
      </p:sp>
      <p:graphicFrame>
        <p:nvGraphicFramePr>
          <p:cNvPr id="1479742" name="Group 62"/>
          <p:cNvGraphicFramePr>
            <a:graphicFrameLocks noGrp="1"/>
          </p:cNvGraphicFramePr>
          <p:nvPr/>
        </p:nvGraphicFramePr>
        <p:xfrm>
          <a:off x="1128713" y="6080125"/>
          <a:ext cx="12144594" cy="4096362"/>
        </p:xfrm>
        <a:graphic>
          <a:graphicData uri="http://schemas.openxmlformats.org/drawingml/2006/table">
            <a:tbl>
              <a:tblPr/>
              <a:tblGrid>
                <a:gridCol w="3665073"/>
                <a:gridCol w="8479521"/>
              </a:tblGrid>
              <a:tr h="4622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항  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</a:tr>
              <a:tr h="46229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or REPLACE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프로시저가 생성된 경우 다시 생성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737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procedure_name</a:t>
                      </a:r>
                      <a:endParaRPr kumimoji="1" lang="en-US" altLang="ko-KR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프로시저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객체명</a:t>
                      </a:r>
                      <a:endParaRPr kumimoji="1" lang="ko-KR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0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argument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매개변수 이름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737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mode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 :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입력 전용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 OUT :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출력 전용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 IN OUT :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입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출력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229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expression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매개변수의 값이 없을 때 기본값 설정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229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pl/</a:t>
                      </a:r>
                      <a:r>
                        <a:rPr kumimoji="1" lang="en-US" altLang="ko-KR" sz="24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sql_block</a:t>
                      </a:r>
                      <a:endParaRPr kumimoji="1" lang="en-US" altLang="ko-KR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PL/SQL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블록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11677" name="Rectangle 6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Stored Procedure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301" name="Rectangle 5"/>
          <p:cNvSpPr>
            <a:spLocks noChangeArrowheads="1"/>
          </p:cNvSpPr>
          <p:nvPr/>
        </p:nvSpPr>
        <p:spPr bwMode="blackWhite">
          <a:xfrm>
            <a:off x="1119188" y="1244600"/>
            <a:ext cx="12472987" cy="90312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상품코드를 매개변수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(parameter)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로 하여 재고수량 </a:t>
            </a:r>
            <a:r>
              <a:rPr lang="ko-KR" altLang="en-US" sz="2000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ADD</a:t>
            </a:r>
            <a:endParaRPr lang="en-US" altLang="ko-KR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CREATE OR REPLACE PROCEDURE 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usp_prod_totalstock_update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( 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v_prod_id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IN 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prod.prod_id%TYPE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v_qty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IN 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prod.prod_totalstock%TYPE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)               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IS        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UPDATE prod 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   SET 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prod_totalstock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= 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prod_totalstock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+ 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v_qty</a:t>
            </a: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WHERE 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prod_id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= 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v_prod_id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DBMS_OUTPUT.PUT_LINE('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정상적으로 업데이트 되었습니다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.');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COMMIT;</a:t>
            </a: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EXCEPTION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WHEN OTHERS THEN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DBMS_OUTPUT.PUT_LINE('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예외 발생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:' || SQLERRM);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ROLLBACK;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END;</a:t>
            </a:r>
          </a:p>
        </p:txBody>
      </p:sp>
      <p:sp>
        <p:nvSpPr>
          <p:cNvPr id="412675" name="Rectangle 1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Stored Procedure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707" name="Rectangle 3"/>
          <p:cNvSpPr>
            <a:spLocks noChangeArrowheads="1"/>
          </p:cNvSpPr>
          <p:nvPr/>
        </p:nvSpPr>
        <p:spPr bwMode="blackWhite">
          <a:xfrm>
            <a:off x="1119188" y="3105150"/>
            <a:ext cx="12153900" cy="33162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SELECT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prod_totalstock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FROM prod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WHERE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prod_id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= 'P102000006';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EXECUTE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usp_prod_totalstock_update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('P102000006', 500);</a:t>
            </a:r>
            <a:endParaRPr lang="en-US" altLang="ko-KR" sz="2000" b="0">
              <a:latin typeface="HY중고딕" pitchFamily="18" charset="-127"/>
            </a:endParaRPr>
          </a:p>
        </p:txBody>
      </p:sp>
      <p:sp>
        <p:nvSpPr>
          <p:cNvPr id="413699" name="Rectangle 4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Stored Procedure</a:t>
            </a:r>
          </a:p>
        </p:txBody>
      </p:sp>
      <p:sp>
        <p:nvSpPr>
          <p:cNvPr id="1480709" name="Rectangle 5"/>
          <p:cNvSpPr>
            <a:spLocks noChangeArrowheads="1"/>
          </p:cNvSpPr>
          <p:nvPr/>
        </p:nvSpPr>
        <p:spPr bwMode="blackWhite">
          <a:xfrm>
            <a:off x="1119188" y="1317625"/>
            <a:ext cx="12153900" cy="15875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Procedure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실행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EXEC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또는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EXECUTE 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procedule_name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(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매개변수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…);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ChangeArrowheads="1"/>
          </p:cNvSpPr>
          <p:nvPr/>
        </p:nvSpPr>
        <p:spPr bwMode="auto">
          <a:xfrm>
            <a:off x="479425" y="1204913"/>
            <a:ext cx="13374688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000">
                <a:latin typeface="HY수평선M" pitchFamily="18" charset="-127"/>
                <a:ea typeface="HY수평선M" pitchFamily="18" charset="-127"/>
              </a:rPr>
              <a:t>뷰의 필요성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>
                <a:latin typeface="HY중고딕" pitchFamily="18" charset="-127"/>
              </a:rPr>
              <a:t>	</a:t>
            </a:r>
            <a:endParaRPr lang="ko-KR" altLang="en-US">
              <a:latin typeface="HY수평선M" pitchFamily="18" charset="-127"/>
              <a:ea typeface="HY수평선M" pitchFamily="18" charset="-127"/>
            </a:endParaRPr>
          </a:p>
        </p:txBody>
      </p:sp>
      <p:pic>
        <p:nvPicPr>
          <p:cNvPr id="4505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9325" y="2171700"/>
            <a:ext cx="12501563" cy="550068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425" name="Rectangle 9"/>
          <p:cNvSpPr>
            <a:spLocks noChangeArrowheads="1"/>
          </p:cNvSpPr>
          <p:nvPr/>
        </p:nvSpPr>
        <p:spPr bwMode="blackWhite">
          <a:xfrm>
            <a:off x="1119188" y="1250950"/>
            <a:ext cx="12153900" cy="69850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OUT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매개변수 예제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1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/>
            </a:r>
            <a:br>
              <a:rPr lang="en-US" altLang="ko-KR" sz="2000">
                <a:latin typeface="굴림체" pitchFamily="49" charset="-127"/>
                <a:ea typeface="굴림체" pitchFamily="49" charset="-127"/>
              </a:rPr>
            </a:b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-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회원아이디를 </a:t>
            </a:r>
            <a:r>
              <a:rPr lang="ko-KR" altLang="en-US" sz="2000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입력받아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이름과 취미를 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OUT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매개변수로 처리</a:t>
            </a:r>
          </a:p>
          <a:p>
            <a:pPr defTabSz="282575">
              <a:defRPr/>
            </a:pPr>
            <a:endParaRPr lang="ko-KR" altLang="en-US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CREATE OR REPLACE PROCEDURE usp_MemberID 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   ( p_mem_id IN member.mem_id%TYPE, 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     p_mem_name OUT member.mem_name%TYPE ,  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     p_mem_like OUT member.mem_like%TYPE )               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IS            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  SELECT mem_name, mem_like  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   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</a:t>
            </a: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INTO p_mem_name, p_mem_like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FROM member </a:t>
            </a: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  WHERE mem_id = p_mem_id;      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END; </a:t>
            </a:r>
            <a:endParaRPr lang="en-US" altLang="ko-KR" sz="20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414723" name="Rectangle 10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Stored Procedure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6" name="Rectangle 2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Stored Procedure</a:t>
            </a:r>
          </a:p>
        </p:txBody>
      </p:sp>
      <p:sp>
        <p:nvSpPr>
          <p:cNvPr id="899080" name="Rectangle 8"/>
          <p:cNvSpPr>
            <a:spLocks noChangeArrowheads="1"/>
          </p:cNvSpPr>
          <p:nvPr/>
        </p:nvSpPr>
        <p:spPr bwMode="blackWhite">
          <a:xfrm>
            <a:off x="1119188" y="4721225"/>
            <a:ext cx="12153900" cy="431006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OUT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매개변수 예제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1 (cont</a:t>
            </a:r>
            <a:r>
              <a:rPr lang="en-US" altLang="ko-KR" sz="2000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.) -&gt; </a:t>
            </a:r>
            <a:r>
              <a:rPr lang="ko-KR" altLang="en-US" sz="2000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전체를 </a:t>
            </a:r>
            <a:r>
              <a:rPr lang="ko-KR" altLang="en-US" sz="2000" err="1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블록한</a:t>
            </a:r>
            <a:r>
              <a:rPr lang="ko-KR" altLang="en-US" sz="2000" smtClean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후 스크립트 실행</a:t>
            </a:r>
            <a:endParaRPr lang="en-US" altLang="ko-KR" sz="20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실행</a:t>
            </a:r>
          </a:p>
          <a:p>
            <a:pPr defTabSz="282575">
              <a:defRPr/>
            </a:pP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VAR 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mem_name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VARCHAR2(20)</a:t>
            </a:r>
          </a:p>
          <a:p>
            <a:pPr defTabSz="282575">
              <a:defRPr/>
            </a:pP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VAR 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mem_like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VARCHAR2(20)</a:t>
            </a:r>
          </a:p>
          <a:p>
            <a:pPr defTabSz="282575">
              <a:defRPr/>
            </a:pP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EXECUTE 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usp_MemberID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('a001', :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mem_name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, :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mem_like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);</a:t>
            </a:r>
          </a:p>
          <a:p>
            <a:pPr defTabSz="282575">
              <a:defRPr/>
            </a:pP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PRINT </a:t>
            </a:r>
            <a:r>
              <a:rPr lang="en-US" altLang="ko-KR" sz="2000" err="1">
                <a:latin typeface="굴림체" pitchFamily="49" charset="-127"/>
                <a:ea typeface="굴림체" pitchFamily="49" charset="-127"/>
              </a:rPr>
              <a:t>mem_name</a:t>
            </a: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PRINT mem_like;</a:t>
            </a:r>
          </a:p>
          <a:p>
            <a:pPr defTabSz="282575">
              <a:defRPr/>
            </a:pPr>
            <a:r>
              <a:rPr lang="en-US" altLang="ko-KR" sz="2000" smtClean="0">
                <a:latin typeface="굴림체" pitchFamily="49" charset="-127"/>
                <a:ea typeface="굴림체" pitchFamily="49" charset="-127"/>
              </a:rPr>
              <a:t>/</a:t>
            </a:r>
            <a:endParaRPr lang="en-US" altLang="ko-KR" sz="20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899082" name="Rectangle 10"/>
          <p:cNvSpPr>
            <a:spLocks noChangeArrowheads="1"/>
          </p:cNvSpPr>
          <p:nvPr/>
        </p:nvSpPr>
        <p:spPr bwMode="blackWhite">
          <a:xfrm>
            <a:off x="1128713" y="1317625"/>
            <a:ext cx="12153900" cy="31750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OUT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매개변수의 간단 출력</a:t>
            </a:r>
          </a:p>
          <a:p>
            <a:pPr defTabSz="282575">
              <a:defRPr/>
            </a:pP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VAR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문을 통하여 변수선언</a:t>
            </a:r>
          </a:p>
          <a:p>
            <a:pPr defTabSz="282575">
              <a:lnSpc>
                <a:spcPct val="120000"/>
              </a:lnSpc>
              <a:defRPr/>
            </a:pP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변수를 </a:t>
            </a:r>
            <a:r>
              <a:rPr lang="ko-KR" altLang="en-US" sz="2000" err="1">
                <a:latin typeface="굴림체" pitchFamily="49" charset="-127"/>
                <a:ea typeface="굴림체" pitchFamily="49" charset="-127"/>
              </a:rPr>
              <a:t>사용할때는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":"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을 사용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PRINT </a:t>
            </a:r>
            <a:r>
              <a:rPr lang="ko-KR" altLang="en-US" sz="2000">
                <a:latin typeface="굴림체" pitchFamily="49" charset="-127"/>
                <a:ea typeface="굴림체" pitchFamily="49" charset="-127"/>
              </a:rPr>
              <a:t>문으로 변수의 값을 출력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23" name="Rectangle 3"/>
          <p:cNvSpPr>
            <a:spLocks noChangeArrowheads="1"/>
          </p:cNvSpPr>
          <p:nvPr/>
        </p:nvSpPr>
        <p:spPr bwMode="blackWhite">
          <a:xfrm>
            <a:off x="1119188" y="1249363"/>
            <a:ext cx="12153900" cy="91424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9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OUT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매개변수 예제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2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CREATE OR REPLACE PROCEDURE </a:t>
            </a:r>
            <a:r>
              <a:rPr lang="en-US" altLang="ko-KR" err="1">
                <a:latin typeface="HY중고딕" pitchFamily="18" charset="-127"/>
              </a:rPr>
              <a:t>usp_MemberCartTop</a:t>
            </a:r>
            <a:endParaRPr lang="en-US" altLang="ko-KR">
              <a:latin typeface="HY중고딕" pitchFamily="18" charset="-127"/>
            </a:endParaRP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    ( </a:t>
            </a:r>
            <a:r>
              <a:rPr lang="en-US" altLang="ko-KR" err="1">
                <a:latin typeface="HY중고딕" pitchFamily="18" charset="-127"/>
              </a:rPr>
              <a:t>p_year</a:t>
            </a:r>
            <a:r>
              <a:rPr lang="en-US" altLang="ko-KR">
                <a:latin typeface="HY중고딕" pitchFamily="18" charset="-127"/>
              </a:rPr>
              <a:t>                  IN  VARCHAR2, 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      </a:t>
            </a:r>
            <a:r>
              <a:rPr lang="en-US" altLang="ko-KR" err="1">
                <a:latin typeface="HY중고딕" pitchFamily="18" charset="-127"/>
              </a:rPr>
              <a:t>p_amt</a:t>
            </a:r>
            <a:r>
              <a:rPr lang="en-US" altLang="ko-KR">
                <a:latin typeface="HY중고딕" pitchFamily="18" charset="-127"/>
              </a:rPr>
              <a:t>                OUT  NUMBER ,  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      </a:t>
            </a:r>
            <a:r>
              <a:rPr lang="en-US" altLang="ko-KR" err="1">
                <a:latin typeface="HY중고딕" pitchFamily="18" charset="-127"/>
              </a:rPr>
              <a:t>p_mem_name</a:t>
            </a:r>
            <a:r>
              <a:rPr lang="en-US" altLang="ko-KR">
                <a:latin typeface="HY중고딕" pitchFamily="18" charset="-127"/>
              </a:rPr>
              <a:t>   OUT </a:t>
            </a:r>
            <a:r>
              <a:rPr lang="en-US" altLang="ko-KR" err="1">
                <a:latin typeface="HY중고딕" pitchFamily="18" charset="-127"/>
              </a:rPr>
              <a:t>member.mem_name%TYPE</a:t>
            </a:r>
            <a:r>
              <a:rPr lang="en-US" altLang="ko-KR">
                <a:latin typeface="HY중고딕" pitchFamily="18" charset="-127"/>
              </a:rPr>
              <a:t> )               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IS            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    </a:t>
            </a:r>
            <a:r>
              <a:rPr lang="en-US" altLang="ko-KR" err="1">
                <a:latin typeface="HY중고딕" pitchFamily="18" charset="-127"/>
              </a:rPr>
              <a:t>v_year</a:t>
            </a:r>
            <a:r>
              <a:rPr lang="en-US" altLang="ko-KR">
                <a:latin typeface="HY중고딕" pitchFamily="18" charset="-127"/>
              </a:rPr>
              <a:t> VARCHAR2(5);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BEGIN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     </a:t>
            </a:r>
            <a:r>
              <a:rPr lang="en-US" altLang="ko-KR" err="1">
                <a:latin typeface="HY중고딕" pitchFamily="18" charset="-127"/>
              </a:rPr>
              <a:t>v_year</a:t>
            </a:r>
            <a:r>
              <a:rPr lang="en-US" altLang="ko-KR">
                <a:latin typeface="HY중고딕" pitchFamily="18" charset="-127"/>
              </a:rPr>
              <a:t> := (</a:t>
            </a:r>
            <a:r>
              <a:rPr lang="en-US" altLang="ko-KR" err="1">
                <a:latin typeface="HY중고딕" pitchFamily="18" charset="-127"/>
              </a:rPr>
              <a:t>p_year</a:t>
            </a:r>
            <a:r>
              <a:rPr lang="en-US" altLang="ko-KR">
                <a:latin typeface="HY중고딕" pitchFamily="18" charset="-127"/>
              </a:rPr>
              <a:t> || '%');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    SELECT  </a:t>
            </a:r>
            <a:r>
              <a:rPr lang="en-US" altLang="ko-KR" err="1">
                <a:latin typeface="HY중고딕" pitchFamily="18" charset="-127"/>
              </a:rPr>
              <a:t>mem_name</a:t>
            </a:r>
            <a:r>
              <a:rPr lang="en-US" altLang="ko-KR">
                <a:latin typeface="HY중고딕" pitchFamily="18" charset="-127"/>
              </a:rPr>
              <a:t>, </a:t>
            </a:r>
            <a:r>
              <a:rPr lang="en-US" altLang="ko-KR" err="1">
                <a:latin typeface="HY중고딕" pitchFamily="18" charset="-127"/>
              </a:rPr>
              <a:t>mem_amt</a:t>
            </a:r>
            <a:r>
              <a:rPr lang="en-US" altLang="ko-KR">
                <a:latin typeface="HY중고딕" pitchFamily="18" charset="-127"/>
              </a:rPr>
              <a:t>  INTO  </a:t>
            </a:r>
            <a:r>
              <a:rPr lang="en-US" altLang="ko-KR" err="1">
                <a:latin typeface="HY중고딕" pitchFamily="18" charset="-127"/>
              </a:rPr>
              <a:t>p_mem_name</a:t>
            </a:r>
            <a:r>
              <a:rPr lang="en-US" altLang="ko-KR">
                <a:latin typeface="HY중고딕" pitchFamily="18" charset="-127"/>
              </a:rPr>
              <a:t>, </a:t>
            </a:r>
            <a:r>
              <a:rPr lang="en-US" altLang="ko-KR" err="1">
                <a:latin typeface="HY중고딕" pitchFamily="18" charset="-127"/>
              </a:rPr>
              <a:t>p_amt</a:t>
            </a:r>
            <a:endParaRPr lang="en-US" altLang="ko-KR">
              <a:latin typeface="HY중고딕" pitchFamily="18" charset="-127"/>
            </a:endParaRP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      FROM (</a:t>
            </a:r>
          </a:p>
          <a:p>
            <a:pPr lvl="2" defTabSz="282575">
              <a:defRPr/>
            </a:pPr>
            <a:r>
              <a:rPr lang="en-US" altLang="ko-KR">
                <a:latin typeface="HY중고딕" pitchFamily="18" charset="-127"/>
              </a:rPr>
              <a:t>    SELECT </a:t>
            </a:r>
            <a:r>
              <a:rPr lang="en-US" altLang="ko-KR" err="1">
                <a:latin typeface="HY중고딕" pitchFamily="18" charset="-127"/>
              </a:rPr>
              <a:t>mem_name</a:t>
            </a:r>
            <a:r>
              <a:rPr lang="en-US" altLang="ko-KR">
                <a:latin typeface="HY중고딕" pitchFamily="18" charset="-127"/>
              </a:rPr>
              <a:t>, SUM(</a:t>
            </a:r>
            <a:r>
              <a:rPr lang="en-US" altLang="ko-KR" err="1">
                <a:latin typeface="HY중고딕" pitchFamily="18" charset="-127"/>
              </a:rPr>
              <a:t>prod_price</a:t>
            </a:r>
            <a:r>
              <a:rPr lang="en-US" altLang="ko-KR">
                <a:latin typeface="HY중고딕" pitchFamily="18" charset="-127"/>
              </a:rPr>
              <a:t> * </a:t>
            </a:r>
            <a:r>
              <a:rPr lang="en-US" altLang="ko-KR" err="1">
                <a:latin typeface="HY중고딕" pitchFamily="18" charset="-127"/>
              </a:rPr>
              <a:t>cart_qty</a:t>
            </a:r>
            <a:r>
              <a:rPr lang="en-US" altLang="ko-KR">
                <a:latin typeface="HY중고딕" pitchFamily="18" charset="-127"/>
              </a:rPr>
              <a:t>) </a:t>
            </a:r>
            <a:r>
              <a:rPr lang="en-US" altLang="ko-KR" err="1">
                <a:latin typeface="HY중고딕" pitchFamily="18" charset="-127"/>
              </a:rPr>
              <a:t>mem_amt</a:t>
            </a:r>
            <a:endParaRPr lang="en-US" altLang="ko-KR">
              <a:latin typeface="HY중고딕" pitchFamily="18" charset="-127"/>
            </a:endParaRPr>
          </a:p>
          <a:p>
            <a:pPr lvl="2" defTabSz="282575">
              <a:defRPr/>
            </a:pPr>
            <a:r>
              <a:rPr lang="en-US" altLang="ko-KR">
                <a:latin typeface="HY중고딕" pitchFamily="18" charset="-127"/>
              </a:rPr>
              <a:t>       FROM member, cart, prod</a:t>
            </a:r>
          </a:p>
          <a:p>
            <a:pPr lvl="2" defTabSz="282575">
              <a:defRPr/>
            </a:pPr>
            <a:r>
              <a:rPr lang="en-US" altLang="ko-KR">
                <a:latin typeface="HY중고딕" pitchFamily="18" charset="-127"/>
              </a:rPr>
              <a:t>      WHERE </a:t>
            </a:r>
            <a:r>
              <a:rPr lang="en-US" altLang="ko-KR" err="1">
                <a:latin typeface="HY중고딕" pitchFamily="18" charset="-127"/>
              </a:rPr>
              <a:t>cart_no</a:t>
            </a:r>
            <a:r>
              <a:rPr lang="en-US" altLang="ko-KR">
                <a:latin typeface="HY중고딕" pitchFamily="18" charset="-127"/>
              </a:rPr>
              <a:t> LIKE </a:t>
            </a:r>
            <a:r>
              <a:rPr lang="en-US" altLang="ko-KR" err="1">
                <a:latin typeface="HY중고딕" pitchFamily="18" charset="-127"/>
              </a:rPr>
              <a:t>v_year</a:t>
            </a:r>
            <a:endParaRPr lang="en-US" altLang="ko-KR">
              <a:latin typeface="HY중고딕" pitchFamily="18" charset="-127"/>
            </a:endParaRPr>
          </a:p>
          <a:p>
            <a:pPr lvl="2" defTabSz="282575">
              <a:defRPr/>
            </a:pPr>
            <a:r>
              <a:rPr lang="en-US" altLang="ko-KR">
                <a:latin typeface="HY중고딕" pitchFamily="18" charset="-127"/>
              </a:rPr>
              <a:t>           AND </a:t>
            </a:r>
            <a:r>
              <a:rPr lang="en-US" altLang="ko-KR" err="1">
                <a:latin typeface="HY중고딕" pitchFamily="18" charset="-127"/>
              </a:rPr>
              <a:t>cart_member</a:t>
            </a:r>
            <a:r>
              <a:rPr lang="en-US" altLang="ko-KR">
                <a:latin typeface="HY중고딕" pitchFamily="18" charset="-127"/>
              </a:rPr>
              <a:t> = </a:t>
            </a:r>
            <a:r>
              <a:rPr lang="en-US" altLang="ko-KR" err="1">
                <a:latin typeface="HY중고딕" pitchFamily="18" charset="-127"/>
              </a:rPr>
              <a:t>mem_id</a:t>
            </a:r>
            <a:endParaRPr lang="en-US" altLang="ko-KR">
              <a:latin typeface="HY중고딕" pitchFamily="18" charset="-127"/>
            </a:endParaRPr>
          </a:p>
          <a:p>
            <a:pPr lvl="2" defTabSz="282575">
              <a:defRPr/>
            </a:pPr>
            <a:r>
              <a:rPr lang="en-US" altLang="ko-KR">
                <a:latin typeface="HY중고딕" pitchFamily="18" charset="-127"/>
              </a:rPr>
              <a:t>           AND </a:t>
            </a:r>
            <a:r>
              <a:rPr lang="en-US" altLang="ko-KR" err="1">
                <a:latin typeface="HY중고딕" pitchFamily="18" charset="-127"/>
              </a:rPr>
              <a:t>cart_prod</a:t>
            </a:r>
            <a:r>
              <a:rPr lang="en-US" altLang="ko-KR">
                <a:latin typeface="HY중고딕" pitchFamily="18" charset="-127"/>
              </a:rPr>
              <a:t> = </a:t>
            </a:r>
            <a:r>
              <a:rPr lang="en-US" altLang="ko-KR" err="1">
                <a:latin typeface="HY중고딕" pitchFamily="18" charset="-127"/>
              </a:rPr>
              <a:t>prod_id</a:t>
            </a:r>
            <a:endParaRPr lang="en-US" altLang="ko-KR">
              <a:latin typeface="HY중고딕" pitchFamily="18" charset="-127"/>
            </a:endParaRPr>
          </a:p>
          <a:p>
            <a:pPr lvl="2" defTabSz="282575">
              <a:defRPr/>
            </a:pPr>
            <a:r>
              <a:rPr lang="en-US" altLang="ko-KR">
                <a:latin typeface="HY중고딕" pitchFamily="18" charset="-127"/>
              </a:rPr>
              <a:t>      GROUP BY </a:t>
            </a:r>
            <a:r>
              <a:rPr lang="en-US" altLang="ko-KR" err="1">
                <a:latin typeface="HY중고딕" pitchFamily="18" charset="-127"/>
              </a:rPr>
              <a:t>mem_name</a:t>
            </a:r>
            <a:r>
              <a:rPr lang="en-US" altLang="ko-KR">
                <a:latin typeface="HY중고딕" pitchFamily="18" charset="-127"/>
              </a:rPr>
              <a:t>    </a:t>
            </a:r>
          </a:p>
          <a:p>
            <a:pPr lvl="2" defTabSz="282575">
              <a:defRPr/>
            </a:pPr>
            <a:r>
              <a:rPr lang="en-US" altLang="ko-KR">
                <a:latin typeface="HY중고딕" pitchFamily="18" charset="-127"/>
              </a:rPr>
              <a:t>      ORDER BY SUM(</a:t>
            </a:r>
            <a:r>
              <a:rPr lang="en-US" altLang="ko-KR" err="1">
                <a:latin typeface="HY중고딕" pitchFamily="18" charset="-127"/>
              </a:rPr>
              <a:t>prod_price</a:t>
            </a:r>
            <a:r>
              <a:rPr lang="en-US" altLang="ko-KR">
                <a:latin typeface="HY중고딕" pitchFamily="18" charset="-127"/>
              </a:rPr>
              <a:t> * </a:t>
            </a:r>
            <a:r>
              <a:rPr lang="en-US" altLang="ko-KR" err="1">
                <a:latin typeface="HY중고딕" pitchFamily="18" charset="-127"/>
              </a:rPr>
              <a:t>cart_qty</a:t>
            </a:r>
            <a:r>
              <a:rPr lang="en-US" altLang="ko-KR">
                <a:latin typeface="HY중고딕" pitchFamily="18" charset="-127"/>
              </a:rPr>
              <a:t>)  DESC</a:t>
            </a:r>
          </a:p>
          <a:p>
            <a:pPr lvl="2" defTabSz="282575">
              <a:defRPr/>
            </a:pPr>
            <a:r>
              <a:rPr lang="en-US" altLang="ko-KR">
                <a:latin typeface="HY중고딕" pitchFamily="18" charset="-127"/>
              </a:rPr>
              <a:t>      )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      WHERE  ROWNUM &lt;= 1 ;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END; </a:t>
            </a:r>
            <a:endParaRPr lang="en-US" altLang="ko-KR" smtClean="0">
              <a:latin typeface="HY중고딕" pitchFamily="18" charset="-127"/>
            </a:endParaRPr>
          </a:p>
          <a:p>
            <a:pPr defTabSz="282575">
              <a:defRPr/>
            </a:pPr>
            <a:r>
              <a:rPr lang="en-US" altLang="ko-KR" smtClean="0">
                <a:latin typeface="HY중고딕" pitchFamily="18" charset="-127"/>
              </a:rPr>
              <a:t>/</a:t>
            </a:r>
            <a:endParaRPr lang="en-US" altLang="ko-KR">
              <a:latin typeface="HY중고딕" pitchFamily="18" charset="-127"/>
            </a:endParaRPr>
          </a:p>
        </p:txBody>
      </p:sp>
      <p:sp>
        <p:nvSpPr>
          <p:cNvPr id="416771" name="Rectangle 4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Stored Procedure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491" name="Rectangle 3"/>
          <p:cNvSpPr>
            <a:spLocks noChangeArrowheads="1"/>
          </p:cNvSpPr>
          <p:nvPr/>
        </p:nvSpPr>
        <p:spPr bwMode="blackWhite">
          <a:xfrm>
            <a:off x="1119188" y="1244600"/>
            <a:ext cx="12677775" cy="47244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latin typeface="HY중고딕" pitchFamily="18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</a:rPr>
              <a:t>OUT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</a:rPr>
              <a:t>매개변수 예제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</a:rPr>
              <a:t>2 (cont.)</a:t>
            </a: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실행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</a:rPr>
              <a:t>SQL&gt; VAR </a:t>
            </a:r>
            <a:r>
              <a:rPr lang="en-US" altLang="ko-KR" sz="2000" err="1">
                <a:latin typeface="HY중고딕" pitchFamily="18" charset="-127"/>
              </a:rPr>
              <a:t>send_member</a:t>
            </a:r>
            <a:r>
              <a:rPr lang="en-US" altLang="ko-KR" sz="2000">
                <a:latin typeface="HY중고딕" pitchFamily="18" charset="-127"/>
              </a:rPr>
              <a:t> VARCHAR2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</a:rPr>
              <a:t>SQL&gt; VAR </a:t>
            </a:r>
            <a:r>
              <a:rPr lang="en-US" altLang="ko-KR" sz="2000" err="1">
                <a:latin typeface="HY중고딕" pitchFamily="18" charset="-127"/>
              </a:rPr>
              <a:t>send_amt</a:t>
            </a:r>
            <a:r>
              <a:rPr lang="en-US" altLang="ko-KR" sz="2000">
                <a:latin typeface="HY중고딕" pitchFamily="18" charset="-127"/>
              </a:rPr>
              <a:t> NUMBER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</a:rPr>
              <a:t>SQL&gt; EXEC </a:t>
            </a:r>
            <a:r>
              <a:rPr lang="en-US" altLang="ko-KR" sz="2000" err="1">
                <a:latin typeface="HY중고딕" pitchFamily="18" charset="-127"/>
              </a:rPr>
              <a:t>usp_MemberCartTop</a:t>
            </a:r>
            <a:r>
              <a:rPr lang="en-US" altLang="ko-KR" sz="2000">
                <a:latin typeface="HY중고딕" pitchFamily="18" charset="-127"/>
              </a:rPr>
              <a:t>('2005', :</a:t>
            </a:r>
            <a:r>
              <a:rPr lang="en-US" altLang="ko-KR" sz="2000" err="1">
                <a:latin typeface="HY중고딕" pitchFamily="18" charset="-127"/>
              </a:rPr>
              <a:t>send_amt</a:t>
            </a:r>
            <a:r>
              <a:rPr lang="en-US" altLang="ko-KR" sz="2000">
                <a:latin typeface="HY중고딕" pitchFamily="18" charset="-127"/>
              </a:rPr>
              <a:t>, :</a:t>
            </a:r>
            <a:r>
              <a:rPr lang="en-US" altLang="ko-KR" sz="2000" err="1">
                <a:latin typeface="HY중고딕" pitchFamily="18" charset="-127"/>
              </a:rPr>
              <a:t>send_member</a:t>
            </a:r>
            <a:r>
              <a:rPr lang="en-US" altLang="ko-KR" sz="2000">
                <a:latin typeface="HY중고딕" pitchFamily="18" charset="-127"/>
              </a:rPr>
              <a:t>);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</a:rPr>
              <a:t>SQL&gt; PRINT </a:t>
            </a:r>
            <a:r>
              <a:rPr lang="en-US" altLang="ko-KR" sz="2000" err="1">
                <a:latin typeface="HY중고딕" pitchFamily="18" charset="-127"/>
              </a:rPr>
              <a:t>send_member</a:t>
            </a:r>
            <a:r>
              <a:rPr lang="en-US" altLang="ko-KR" sz="2000">
                <a:latin typeface="HY중고딕" pitchFamily="18" charset="-127"/>
              </a:rPr>
              <a:t> 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000">
                <a:latin typeface="HY중고딕" pitchFamily="18" charset="-127"/>
              </a:rPr>
              <a:t>SQL&gt; PRINT </a:t>
            </a:r>
            <a:r>
              <a:rPr lang="en-US" altLang="ko-KR" sz="2000" smtClean="0">
                <a:latin typeface="HY중고딕" pitchFamily="18" charset="-127"/>
              </a:rPr>
              <a:t>send_amt;</a:t>
            </a:r>
            <a:endParaRPr lang="en-US" altLang="ko-KR" sz="2000" b="0">
              <a:latin typeface="HY중고딕" pitchFamily="18" charset="-127"/>
            </a:endParaRPr>
          </a:p>
        </p:txBody>
      </p:sp>
      <p:sp>
        <p:nvSpPr>
          <p:cNvPr id="417795" name="Rectangle 4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Stored Procedure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45" name="Rectangle 5"/>
          <p:cNvSpPr>
            <a:spLocks noChangeArrowheads="1"/>
          </p:cNvSpPr>
          <p:nvPr/>
        </p:nvSpPr>
        <p:spPr bwMode="blackWhite">
          <a:xfrm>
            <a:off x="1119188" y="1265238"/>
            <a:ext cx="12257087" cy="91265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상품 코드와 월을 입력하면 해당 월에 대한 해당 상품의 입고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출고</a:t>
            </a:r>
            <a:b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를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처리해 화면에 출력하시오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 </a:t>
            </a:r>
            <a:r>
              <a:rPr lang="en-US" altLang="ko-KR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 </a:t>
            </a:r>
            <a:r>
              <a:rPr lang="ko-KR" altLang="en-US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프로시저명</a:t>
            </a:r>
            <a:r>
              <a:rPr lang="ko-KR" altLang="en-US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: </a:t>
            </a:r>
            <a:r>
              <a:rPr lang="en-US" altLang="ko-KR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usp_prod_info</a:t>
            </a:r>
            <a:r>
              <a:rPr lang="en-US" altLang="ko-KR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 </a:t>
            </a:r>
            <a:br>
              <a:rPr lang="en-US" altLang="ko-KR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en-US" altLang="ko-KR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</a:t>
            </a:r>
            <a:r>
              <a:rPr lang="ko-KR" altLang="en-US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월 입력형식은 </a:t>
            </a:r>
            <a:r>
              <a:rPr lang="en-US" altLang="ko-KR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'YYYYMM' </a:t>
            </a:r>
            <a:r>
              <a:rPr lang="ko-KR" altLang="en-US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이라 가정</a:t>
            </a:r>
            <a:r>
              <a:rPr lang="en-US" altLang="ko-KR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  </a:t>
            </a:r>
            <a:r>
              <a:rPr lang="ko-KR" altLang="en-US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입고 및 출고는  </a:t>
            </a:r>
            <a:r>
              <a:rPr lang="en-US" altLang="ko-KR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OUT </a:t>
            </a:r>
            <a:r>
              <a:rPr lang="ko-KR" altLang="en-US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매개변수로 처리</a:t>
            </a:r>
            <a:r>
              <a:rPr lang="en-US" altLang="ko-KR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.) </a:t>
            </a:r>
          </a:p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endParaRPr lang="en-US" altLang="ko-KR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endParaRPr lang="en-US" altLang="ko-KR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30000"/>
              </a:lnSpc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418819" name="Rectangle 6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Stored Procedure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138" name="Rectangle 2"/>
          <p:cNvSpPr>
            <a:spLocks noChangeArrowheads="1"/>
          </p:cNvSpPr>
          <p:nvPr/>
        </p:nvSpPr>
        <p:spPr bwMode="blackWhite">
          <a:xfrm>
            <a:off x="1119188" y="1317625"/>
            <a:ext cx="12363450" cy="51038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Function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은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Procedure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가 갖는 장점은 동일하다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  <a:b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</a:b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-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반환값이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있다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즉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일반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오라클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내장함수처럼 사용할 수 있다는 것이다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 </a:t>
            </a:r>
            <a:br>
              <a:rPr lang="en-US" altLang="ko-KR" sz="2000"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자주 반복되는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subquery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복잡한 계산식을 사용자가 만들어서 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일반 함수처럼 사용할 수 있다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Tx/>
              <a:buChar char="-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반환할 데이터 타입을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RETURN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으로 선언해야 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buFontTx/>
              <a:buChar char="-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Tx/>
              <a:buChar char="-"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실행영역에서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RETURN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문이 있어야 한다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  <p:sp>
        <p:nvSpPr>
          <p:cNvPr id="419843" name="Rectangle 4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User Defined Function</a:t>
            </a:r>
          </a:p>
        </p:txBody>
      </p:sp>
      <p:sp>
        <p:nvSpPr>
          <p:cNvPr id="1499141" name="Rectangle 5"/>
          <p:cNvSpPr>
            <a:spLocks noChangeArrowheads="1"/>
          </p:cNvSpPr>
          <p:nvPr/>
        </p:nvSpPr>
        <p:spPr bwMode="blackWhite">
          <a:xfrm>
            <a:off x="1128713" y="6761163"/>
            <a:ext cx="12368212" cy="28352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>
                <a:latin typeface="HY중고딕" pitchFamily="18" charset="-127"/>
              </a:rPr>
              <a:t> SELECT </a:t>
            </a:r>
            <a:r>
              <a:rPr lang="en-US" altLang="ko-KR" err="1">
                <a:latin typeface="HY중고딕" pitchFamily="18" charset="-127"/>
              </a:rPr>
              <a:t>cart_no</a:t>
            </a:r>
            <a:r>
              <a:rPr lang="en-US" altLang="ko-KR">
                <a:latin typeface="HY중고딕" pitchFamily="18" charset="-127"/>
              </a:rPr>
              <a:t>, </a:t>
            </a:r>
            <a:r>
              <a:rPr lang="en-US" altLang="ko-KR" err="1">
                <a:latin typeface="HY중고딕" pitchFamily="18" charset="-127"/>
              </a:rPr>
              <a:t>cart_prod</a:t>
            </a:r>
            <a:r>
              <a:rPr lang="en-US" altLang="ko-KR">
                <a:latin typeface="HY중고딕" pitchFamily="18" charset="-127"/>
              </a:rPr>
              <a:t>, </a:t>
            </a:r>
            <a:r>
              <a:rPr lang="en-US" altLang="en-US" err="1">
                <a:latin typeface="HY중고딕" pitchFamily="18" charset="-127"/>
              </a:rPr>
              <a:t>cart_member</a:t>
            </a:r>
            <a:r>
              <a:rPr lang="en-US" altLang="en-US">
                <a:latin typeface="HY중고딕" pitchFamily="18" charset="-127"/>
              </a:rPr>
              <a:t>, </a:t>
            </a:r>
            <a:endParaRPr lang="en-US" altLang="ko-KR">
              <a:latin typeface="HY중고딕" pitchFamily="18" charset="-127"/>
            </a:endParaRP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         (SELECT </a:t>
            </a:r>
            <a:r>
              <a:rPr lang="en-US" altLang="ko-KR" err="1">
                <a:latin typeface="HY중고딕" pitchFamily="18" charset="-127"/>
              </a:rPr>
              <a:t>mem_name</a:t>
            </a:r>
            <a:r>
              <a:rPr lang="en-US" altLang="ko-KR">
                <a:latin typeface="HY중고딕" pitchFamily="18" charset="-127"/>
              </a:rPr>
              <a:t> FROM member WHERE </a:t>
            </a:r>
            <a:r>
              <a:rPr lang="en-US" altLang="ko-KR" err="1">
                <a:latin typeface="HY중고딕" pitchFamily="18" charset="-127"/>
              </a:rPr>
              <a:t>mem_id</a:t>
            </a:r>
            <a:r>
              <a:rPr lang="en-US" altLang="ko-KR">
                <a:latin typeface="HY중고딕" pitchFamily="18" charset="-127"/>
              </a:rPr>
              <a:t> = </a:t>
            </a:r>
            <a:r>
              <a:rPr lang="en-US" altLang="ko-KR" err="1">
                <a:latin typeface="HY중고딕" pitchFamily="18" charset="-127"/>
              </a:rPr>
              <a:t>cart_member</a:t>
            </a:r>
            <a:r>
              <a:rPr lang="en-US" altLang="ko-KR">
                <a:latin typeface="HY중고딕" pitchFamily="18" charset="-127"/>
              </a:rPr>
              <a:t>)</a:t>
            </a:r>
            <a:br>
              <a:rPr lang="en-US" altLang="ko-KR">
                <a:latin typeface="HY중고딕" pitchFamily="18" charset="-127"/>
              </a:rPr>
            </a:br>
            <a:r>
              <a:rPr lang="en-US" altLang="ko-KR">
                <a:latin typeface="HY중고딕" pitchFamily="18" charset="-127"/>
              </a:rPr>
              <a:t>       FROM cart</a:t>
            </a:r>
          </a:p>
          <a:p>
            <a:pPr defTabSz="282575">
              <a:defRPr/>
            </a:pPr>
            <a:r>
              <a:rPr lang="en-US" altLang="ko-KR">
                <a:latin typeface="HY중고딕" pitchFamily="18" charset="-127"/>
              </a:rPr>
              <a:t>    WHERE </a:t>
            </a:r>
            <a:r>
              <a:rPr lang="en-US" altLang="en-US">
                <a:latin typeface="HY중고딕" pitchFamily="18" charset="-127"/>
              </a:rPr>
              <a:t> </a:t>
            </a:r>
            <a:r>
              <a:rPr lang="en-US" altLang="en-US" err="1">
                <a:latin typeface="HY중고딕" pitchFamily="18" charset="-127"/>
              </a:rPr>
              <a:t>cart_no</a:t>
            </a:r>
            <a:r>
              <a:rPr lang="en-US" altLang="en-US">
                <a:latin typeface="HY중고딕" pitchFamily="18" charset="-127"/>
              </a:rPr>
              <a:t> = </a:t>
            </a:r>
            <a:r>
              <a:rPr lang="en-US" altLang="en-US" smtClean="0">
                <a:latin typeface="HY중고딕" pitchFamily="18" charset="-127"/>
              </a:rPr>
              <a:t>'2005040100001';</a:t>
            </a:r>
            <a:endParaRPr lang="en-US" altLang="ko-KR"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114" name="Rectangle 2"/>
          <p:cNvSpPr>
            <a:spLocks noChangeArrowheads="1"/>
          </p:cNvSpPr>
          <p:nvPr/>
        </p:nvSpPr>
        <p:spPr bwMode="blackWhite">
          <a:xfrm>
            <a:off x="1119188" y="1204913"/>
            <a:ext cx="12153900" cy="5103812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Function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구문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CREATE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[ or REPLACE ]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FUNCTION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function_name</a:t>
            </a:r>
            <a:endParaRPr lang="en-US" altLang="ko-KR" sz="2000" i="1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	                [( 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argument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[mode]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[ {:= | DEFAULT} </a:t>
            </a:r>
            <a:r>
              <a:rPr lang="en-US" altLang="ko-KR" i="1">
                <a:latin typeface="HY중고딕" pitchFamily="18" charset="-127"/>
                <a:ea typeface="굴림체" pitchFamily="49" charset="-127"/>
              </a:rPr>
              <a:t>expression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]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             , …)] 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RETURN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i="1" err="1">
                <a:latin typeface="HY중고딕" pitchFamily="18" charset="-127"/>
                <a:ea typeface="굴림체" pitchFamily="49" charset="-127"/>
              </a:rPr>
              <a:t>data_type</a:t>
            </a:r>
            <a:endParaRPr lang="en-US" altLang="ko-KR" i="1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{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IS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| AS }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BEGIN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pl/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sql_block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;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END;</a:t>
            </a:r>
          </a:p>
        </p:txBody>
      </p:sp>
      <p:graphicFrame>
        <p:nvGraphicFramePr>
          <p:cNvPr id="1498145" name="Group 33"/>
          <p:cNvGraphicFramePr>
            <a:graphicFrameLocks noGrp="1"/>
          </p:cNvGraphicFramePr>
          <p:nvPr/>
        </p:nvGraphicFramePr>
        <p:xfrm>
          <a:off x="1128713" y="6421438"/>
          <a:ext cx="12144595" cy="3836625"/>
        </p:xfrm>
        <a:graphic>
          <a:graphicData uri="http://schemas.openxmlformats.org/drawingml/2006/table">
            <a:tbl>
              <a:tblPr/>
              <a:tblGrid>
                <a:gridCol w="3351188"/>
                <a:gridCol w="8793407"/>
              </a:tblGrid>
              <a:tr h="4442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항  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</a:tr>
              <a:tr h="4442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or REPLACE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Function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 생성된 경우 다시 생성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7795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function_name</a:t>
                      </a:r>
                      <a:endParaRPr kumimoji="1" lang="en-US" altLang="ko-KR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Function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이름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42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argument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매개변수 이름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42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mode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 , OUT,  IN OUT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 있으며  기본은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42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data_type</a:t>
                      </a:r>
                      <a:endParaRPr kumimoji="1" lang="en-US" altLang="ko-KR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반환되는 값의 </a:t>
                      </a:r>
                      <a:r>
                        <a:rPr kumimoji="1" lang="en-US" altLang="ko-KR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datatype</a:t>
                      </a:r>
                      <a:endParaRPr kumimoji="1" lang="en-US" altLang="ko-KR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42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pl/</a:t>
                      </a:r>
                      <a:r>
                        <a:rPr kumimoji="1" lang="en-US" altLang="ko-KR" sz="24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sql_block</a:t>
                      </a:r>
                      <a:endParaRPr kumimoji="1" lang="en-US" altLang="ko-KR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PL/SQL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블록 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20893" name="Rectangle 30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User Defined Function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386" name="Rectangle 2"/>
          <p:cNvSpPr>
            <a:spLocks noChangeArrowheads="1"/>
          </p:cNvSpPr>
          <p:nvPr/>
        </p:nvSpPr>
        <p:spPr bwMode="blackWhite">
          <a:xfrm>
            <a:off x="1119188" y="1239838"/>
            <a:ext cx="12091987" cy="8313737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회원 아이디를 받으면 해당 이름을 </a:t>
            </a:r>
            <a:r>
              <a:rPr lang="ko-KR" altLang="en-US" sz="20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리턴하는</a:t>
            </a:r>
            <a:r>
              <a:rPr lang="ko-KR" altLang="en-US" sz="20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함수 만들기</a:t>
            </a: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en-US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CREATE OR REPLACE FUNCTION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fn_memName 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	             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(p_mem_id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IN </a:t>
            </a: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VARCHAR2 ) 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  RETURN VARCHAR2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IS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        r_name VARCHAR2(30);        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BEGIN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    SELECT mem_name INTO r_name FROM member </a:t>
            </a: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      </a:t>
            </a: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WHERE mem_id = p_mem_id;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    RETURN r_name; 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 </a:t>
            </a:r>
            <a:endParaRPr lang="en-US" altLang="ko-KR" sz="20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EXCEPTION 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   WHEN OTHERS THEN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     DBMS_OUTPUT.PUT_LINE('예외 발생:' || SQLERRM);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     RETURN null;    </a:t>
            </a:r>
          </a:p>
          <a:p>
            <a:pPr defTabSz="282575">
              <a:defRPr/>
            </a:pPr>
            <a:r>
              <a:rPr lang="ko-KR" altLang="ko-KR" sz="2000">
                <a:latin typeface="굴림체" pitchFamily="49" charset="-127"/>
                <a:ea typeface="굴림체" pitchFamily="49" charset="-127"/>
              </a:rPr>
              <a:t>  END;</a:t>
            </a:r>
            <a:endParaRPr lang="en-US" altLang="ko-KR" sz="20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421891" name="Rectangle 5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User Defined Function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437" name="Rectangle 5"/>
          <p:cNvSpPr>
            <a:spLocks noChangeArrowheads="1"/>
          </p:cNvSpPr>
          <p:nvPr/>
        </p:nvSpPr>
        <p:spPr bwMode="blackWhite">
          <a:xfrm>
            <a:off x="1128713" y="1317625"/>
            <a:ext cx="12368212" cy="53308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800" err="1">
                <a:latin typeface="굴림체" pitchFamily="49" charset="-127"/>
                <a:ea typeface="굴림체" pitchFamily="49" charset="-127"/>
              </a:rPr>
              <a:t>fn_memName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실행 테스트</a:t>
            </a:r>
            <a:br>
              <a:rPr lang="ko-KR" altLang="en-US" sz="2800">
                <a:latin typeface="굴림체" pitchFamily="49" charset="-127"/>
                <a:ea typeface="굴림체" pitchFamily="49" charset="-127"/>
              </a:rPr>
            </a:br>
            <a:r>
              <a:rPr lang="ko-KR" altLang="en-US" sz="240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SQL&gt; VAR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m_name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VARCHAR2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SQL&gt; EXECUTE :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m_name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:=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fn_memName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('a001') ;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SQL&gt; PRINT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m_name</a:t>
            </a:r>
            <a:endParaRPr lang="en-US" altLang="ko-KR" sz="2400">
              <a:latin typeface="굴림체" pitchFamily="49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4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en-US" altLang="ko-KR" sz="240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실제 함수처럼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SQL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구문에서 실행</a:t>
            </a:r>
            <a:r>
              <a:rPr lang="ko-KR" altLang="en-US" sz="240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400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cart_no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cart_prod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en-US" sz="2400" err="1">
                <a:latin typeface="굴림체" pitchFamily="49" charset="-127"/>
                <a:ea typeface="굴림체" pitchFamily="49" charset="-127"/>
              </a:rPr>
              <a:t>cart_member</a:t>
            </a:r>
            <a:r>
              <a:rPr lang="en-US" altLang="en-US" sz="240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fn_memName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(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cart_member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)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  FROM cart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WHERE </a:t>
            </a:r>
            <a:r>
              <a:rPr lang="en-US" altLang="en-US" sz="24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en-US" sz="2400" err="1">
                <a:latin typeface="굴림체" pitchFamily="49" charset="-127"/>
                <a:ea typeface="굴림체" pitchFamily="49" charset="-127"/>
              </a:rPr>
              <a:t>cart_no</a:t>
            </a:r>
            <a:r>
              <a:rPr lang="en-US" altLang="en-US" sz="2400">
                <a:latin typeface="굴림체" pitchFamily="49" charset="-127"/>
                <a:ea typeface="굴림체" pitchFamily="49" charset="-127"/>
              </a:rPr>
              <a:t> = '2005040100001'</a:t>
            </a:r>
            <a:endParaRPr lang="en-US" altLang="ko-KR" sz="24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422915" name="Rectangle 6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User Defined Function</a:t>
            </a:r>
          </a:p>
        </p:txBody>
      </p:sp>
    </p:spTree>
  </p:cSld>
  <p:clrMapOvr>
    <a:masterClrMapping/>
  </p:clrMapOvr>
  <p:transition>
    <p:random/>
  </p:transition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458" name="Rectangle 2"/>
          <p:cNvSpPr>
            <a:spLocks noChangeArrowheads="1"/>
          </p:cNvSpPr>
          <p:nvPr/>
        </p:nvSpPr>
        <p:spPr bwMode="blackWhite">
          <a:xfrm>
            <a:off x="1119188" y="1244600"/>
            <a:ext cx="12257087" cy="89185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년도 및 상품코드를 입력 받으면 해당년도의 평균 판매 횟수를  </a:t>
            </a:r>
            <a:b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반환하는 함수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CREATE OR REPLACE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FUNCTION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fn_prodAvgQty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     (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p_year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  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IN NUMBER DEFAULT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(EXTRACT(YEAR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FROM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SYSDATE)),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       p_prod_id IN VARCHAR2)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RETURN NUMBER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IS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r_qty NUMBER(10);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v_year VARCHAR2(5) := TO_CHAR(p_year) || '%';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BEGIN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SELECT NVL(AVG(cart_qty),0) INTO r_qty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FROM cart </a:t>
            </a:r>
            <a:endParaRPr lang="en-US" altLang="ko-KR" sz="240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  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WHERE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cart_prod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=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p_prod_id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AND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cart_no like v_year;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  RETURN r_qty; </a:t>
            </a:r>
            <a:endParaRPr lang="en-US" altLang="ko-KR" sz="240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EXCEPTION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WHEN OTHERS THEN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 DBMS_OUTPUT.PUT_LINE('예외 발생:' || SQLERRM);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  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RETURN 0;   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END</a:t>
            </a:r>
            <a:r>
              <a:rPr lang="ko-KR" altLang="ko-KR" sz="2400" smtClean="0">
                <a:latin typeface="굴림체" pitchFamily="49" charset="-127"/>
                <a:ea typeface="굴림체" pitchFamily="49" charset="-127"/>
              </a:rPr>
              <a:t>;</a:t>
            </a:r>
            <a:endParaRPr lang="en-US" altLang="ko-KR" sz="2400" smtClean="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400" smtClean="0">
                <a:latin typeface="굴림체" pitchFamily="49" charset="-127"/>
                <a:ea typeface="굴림체" pitchFamily="49" charset="-127"/>
              </a:rPr>
              <a:t>/</a:t>
            </a:r>
            <a:endParaRPr lang="en-US" altLang="ko-KR" sz="24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423939" name="Rectangle 5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User Defined Function</a:t>
            </a:r>
          </a:p>
        </p:txBody>
      </p:sp>
    </p:spTree>
  </p:cSld>
  <p:clrMapOvr>
    <a:masterClrMapping/>
  </p:clrMapOvr>
  <p:transition>
    <p:rand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ChangeArrowheads="1"/>
          </p:cNvSpPr>
          <p:nvPr/>
        </p:nvSpPr>
        <p:spPr bwMode="auto">
          <a:xfrm>
            <a:off x="479425" y="1204913"/>
            <a:ext cx="13374688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20000"/>
              </a:lnSpc>
              <a:buFont typeface="Wingdings" pitchFamily="2" charset="2"/>
              <a:buNone/>
            </a:pPr>
            <a:endParaRPr lang="ko-KR" altLang="ko-KR" sz="2000">
              <a:latin typeface="HY수평선M" pitchFamily="18" charset="-127"/>
              <a:ea typeface="HY수평선M" pitchFamily="18" charset="-127"/>
            </a:endParaRPr>
          </a:p>
        </p:txBody>
      </p:sp>
      <p:pic>
        <p:nvPicPr>
          <p:cNvPr id="46083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24063" y="1663700"/>
            <a:ext cx="10348912" cy="747236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162" name="Rectangle 2"/>
          <p:cNvSpPr>
            <a:spLocks noChangeArrowheads="1"/>
          </p:cNvSpPr>
          <p:nvPr/>
        </p:nvSpPr>
        <p:spPr bwMode="blackWhite">
          <a:xfrm>
            <a:off x="1128713" y="1317625"/>
            <a:ext cx="12368212" cy="64658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fn_prodAvgQty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실행 테스트</a:t>
            </a:r>
            <a:b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SQL&gt; VAR qty NUMBER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SQL&gt; EXEC :qty :=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fn_prodAvgQty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( </a:t>
            </a:r>
            <a:r>
              <a:rPr lang="en-US" altLang="ko-KR" sz="2400" smtClean="0">
                <a:latin typeface="굴림체" pitchFamily="49" charset="-127"/>
                <a:ea typeface="굴림체" pitchFamily="49" charset="-127"/>
              </a:rPr>
              <a:t>2004, 'P101000002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');  </a:t>
            </a:r>
            <a:br>
              <a:rPr lang="en-US" altLang="ko-KR" sz="2400">
                <a:latin typeface="굴림체" pitchFamily="49" charset="-127"/>
                <a:ea typeface="굴림체" pitchFamily="49" charset="-127"/>
              </a:rPr>
            </a:b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SQL&gt; PRINT qty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SQL&gt; EXEC :qty :=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fn_prodAvgQty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(2005, 'P101000002');  </a:t>
            </a:r>
            <a:br>
              <a:rPr lang="en-US" altLang="ko-KR" sz="2400">
                <a:latin typeface="굴림체" pitchFamily="49" charset="-127"/>
                <a:ea typeface="굴림체" pitchFamily="49" charset="-127"/>
              </a:rPr>
            </a:b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SQL&gt; PRINT qty</a:t>
            </a: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endParaRPr lang="en-US" altLang="ko-KR" sz="240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실제 함수처럼 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SQL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구문에서 실행</a:t>
            </a:r>
            <a:r>
              <a:rPr lang="ko-KR" altLang="en-US" sz="240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SELECT </a:t>
            </a:r>
            <a:r>
              <a:rPr lang="en-US" altLang="ko-KR" sz="2800" err="1">
                <a:latin typeface="굴림체" pitchFamily="49" charset="-127"/>
                <a:ea typeface="굴림체" pitchFamily="49" charset="-127"/>
              </a:rPr>
              <a:t>prod_id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,  </a:t>
            </a:r>
            <a:r>
              <a:rPr lang="en-US" altLang="ko-KR" sz="2800" err="1">
                <a:latin typeface="굴림체" pitchFamily="49" charset="-127"/>
                <a:ea typeface="굴림체" pitchFamily="49" charset="-127"/>
              </a:rPr>
              <a:t>prod_name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, 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                 </a:t>
            </a:r>
            <a:r>
              <a:rPr lang="en-US" altLang="ko-KR" sz="2800" err="1">
                <a:latin typeface="굴림체" pitchFamily="49" charset="-127"/>
                <a:ea typeface="굴림체" pitchFamily="49" charset="-127"/>
              </a:rPr>
              <a:t>fn_prodAvgQty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(2004,prod_id) "2004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년 평균 판매횟수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",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                 </a:t>
            </a:r>
            <a:r>
              <a:rPr lang="en-US" altLang="ko-KR" sz="2800" err="1">
                <a:latin typeface="굴림체" pitchFamily="49" charset="-127"/>
                <a:ea typeface="굴림체" pitchFamily="49" charset="-127"/>
              </a:rPr>
              <a:t>fn_prodAvgQty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(2005,prod_id) "2005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년 평균 판매횟수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"</a:t>
            </a:r>
          </a:p>
          <a:p>
            <a:pPr defTabSz="282575">
              <a:lnSpc>
                <a:spcPct val="110000"/>
              </a:lnSpc>
              <a:defRPr/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   FROM prod</a:t>
            </a:r>
          </a:p>
        </p:txBody>
      </p:sp>
      <p:sp>
        <p:nvSpPr>
          <p:cNvPr id="424963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User Defined Function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/>
          <p:cNvSpPr>
            <a:spLocks noGrp="1"/>
          </p:cNvSpPr>
          <p:nvPr>
            <p:ph type="title"/>
          </p:nvPr>
        </p:nvSpPr>
        <p:spPr/>
        <p:txBody>
          <a:bodyPr lIns="144018" tIns="72009" rIns="144018" bIns="72009"/>
          <a:lstStyle/>
          <a:p>
            <a:r>
              <a:rPr lang="en-US" altLang="ko-KR" b="1" smtClean="0"/>
              <a:t>03. </a:t>
            </a:r>
            <a:r>
              <a:rPr lang="ko-KR" altLang="en-US" b="1" err="1" smtClean="0"/>
              <a:t>트리거</a:t>
            </a:r>
            <a:endParaRPr lang="ko-KR" altLang="en-US" b="1" smtClean="0"/>
          </a:p>
        </p:txBody>
      </p:sp>
      <p:sp>
        <p:nvSpPr>
          <p:cNvPr id="18435" name="내용 개체 틀 2"/>
          <p:cNvSpPr>
            <a:spLocks noGrp="1"/>
          </p:cNvSpPr>
          <p:nvPr>
            <p:ph idx="1"/>
          </p:nvPr>
        </p:nvSpPr>
        <p:spPr>
          <a:xfrm>
            <a:off x="771480" y="1613329"/>
            <a:ext cx="12961620" cy="7128392"/>
          </a:xfrm>
        </p:spPr>
        <p:txBody>
          <a:bodyPr lIns="144018" tIns="72009" rIns="144018" bIns="72009"/>
          <a:lstStyle/>
          <a:p>
            <a:pPr>
              <a:lnSpc>
                <a:spcPct val="150000"/>
              </a:lnSpc>
            </a:pP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다음은 </a:t>
            </a:r>
            <a:r>
              <a:rPr lang="ko-KR" altLang="en-US" err="1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(trigger)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의 사전적인 의미</a:t>
            </a:r>
            <a:endParaRPr lang="en-US" altLang="ko-KR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</a:pPr>
            <a:endParaRPr lang="en-US" altLang="ko-KR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</a:pPr>
            <a:endParaRPr lang="en-US" altLang="ko-KR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오라클에서의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역시 해당 단어의 의미처럼 어떤 이벤트가 발생하면 자동적으로 방아쇠가 당겨져 총알이 발사되듯이 특정 </a:t>
            </a:r>
            <a:r>
              <a:rPr lang="ko-KR" altLang="en-US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테이블이 변경되면 이를 이벤트로 다른 테이블이 자동으로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연쇄적으로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)</a:t>
            </a:r>
            <a:r>
              <a:rPr lang="ko-KR" altLang="en-US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변경되도록 하기 위해서 사용</a:t>
            </a:r>
            <a:endParaRPr lang="en-US" altLang="ko-KR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트리거는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특정 동작을 이벤트로 그로 인해서만 실행되는 프로시저의 일종</a:t>
            </a:r>
          </a:p>
        </p:txBody>
      </p:sp>
      <p:sp>
        <p:nvSpPr>
          <p:cNvPr id="17412" name="AutoShape 21"/>
          <p:cNvSpPr>
            <a:spLocks noChangeArrowheads="1"/>
          </p:cNvSpPr>
          <p:nvPr/>
        </p:nvSpPr>
        <p:spPr bwMode="auto">
          <a:xfrm>
            <a:off x="1080135" y="2520316"/>
            <a:ext cx="13081635" cy="1591074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lIns="144018" tIns="72009" rIns="144018" bIns="72009" anchor="ctr">
            <a:spAutoFit/>
          </a:bodyPr>
          <a:lstStyle/>
          <a:p>
            <a:pPr algn="l">
              <a:defRPr/>
            </a:pP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①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총의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) 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방아쇠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; =HAIR TRIGGER.</a:t>
            </a:r>
          </a:p>
          <a:p>
            <a:pPr algn="l">
              <a:defRPr/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② 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제동기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800" err="1">
                <a:latin typeface="굴림체" pitchFamily="49" charset="-127"/>
                <a:ea typeface="굴림체" pitchFamily="49" charset="-127"/>
              </a:rPr>
              <a:t>제륜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2800" err="1">
                <a:latin typeface="굴림체" pitchFamily="49" charset="-127"/>
                <a:ea typeface="굴림체" pitchFamily="49" charset="-127"/>
              </a:rPr>
              <a:t>制輪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) 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장치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.</a:t>
            </a:r>
          </a:p>
          <a:p>
            <a:pPr algn="l">
              <a:defRPr/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③ (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연쇄 반응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․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생리 현상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․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일련의 사건 등을 유발하는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) 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계기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유인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자극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.</a:t>
            </a:r>
          </a:p>
        </p:txBody>
      </p:sp>
      <p:sp>
        <p:nvSpPr>
          <p:cNvPr id="18437" name="Rectangle 1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>
          <a:xfrm>
            <a:off x="720090" y="432556"/>
            <a:ext cx="12961620" cy="935672"/>
          </a:xfrm>
        </p:spPr>
        <p:txBody>
          <a:bodyPr lIns="144018" tIns="72009" rIns="144018" bIns="72009"/>
          <a:lstStyle/>
          <a:p>
            <a:r>
              <a:rPr lang="en-US" altLang="ko-KR" b="1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b="1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en-US" altLang="ko-KR" b="1" smtClean="0">
                <a:latin typeface="굴림체" pitchFamily="49" charset="-127"/>
                <a:ea typeface="굴림체" pitchFamily="49" charset="-127"/>
              </a:rPr>
              <a:t>&gt;</a:t>
            </a:r>
            <a:endParaRPr lang="ko-KR" altLang="en-US" b="1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9459" name="내용 개체 틀 2"/>
          <p:cNvSpPr>
            <a:spLocks noGrp="1"/>
          </p:cNvSpPr>
          <p:nvPr>
            <p:ph idx="1"/>
          </p:nvPr>
        </p:nvSpPr>
        <p:spPr>
          <a:xfrm>
            <a:off x="720090" y="1303860"/>
            <a:ext cx="12961620" cy="1720551"/>
          </a:xfrm>
        </p:spPr>
        <p:txBody>
          <a:bodyPr lIns="144018" tIns="72009" rIns="144018" bIns="72009"/>
          <a:lstStyle/>
          <a:p>
            <a:pPr>
              <a:lnSpc>
                <a:spcPct val="150000"/>
              </a:lnSpc>
            </a:pP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트리거를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만들기 위한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CREATE TRIGGER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문의 형식은 다음과 같습니다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 </a:t>
            </a:r>
            <a:endParaRPr lang="ko-KR" altLang="en-US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9460" name="AutoShape 21"/>
          <p:cNvSpPr>
            <a:spLocks noChangeArrowheads="1"/>
          </p:cNvSpPr>
          <p:nvPr/>
        </p:nvSpPr>
        <p:spPr bwMode="auto">
          <a:xfrm>
            <a:off x="960120" y="2764416"/>
            <a:ext cx="13081635" cy="6596699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lIns="144018" tIns="72009" rIns="144018" bIns="72009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800">
                <a:solidFill>
                  <a:srgbClr val="FF0000"/>
                </a:solidFill>
              </a:rPr>
              <a:t>CREATE TRIGGER </a:t>
            </a:r>
            <a:r>
              <a:rPr lang="en-US" altLang="ko-KR" sz="2800" i="1" err="1">
                <a:solidFill>
                  <a:srgbClr val="FF0000"/>
                </a:solidFill>
              </a:rPr>
              <a:t>trigger_name</a:t>
            </a:r>
            <a:r>
              <a:rPr lang="en-US" altLang="ko-KR" sz="2800">
                <a:solidFill>
                  <a:srgbClr val="FF0000"/>
                </a:solidFill>
              </a:rPr>
              <a:t> </a:t>
            </a:r>
          </a:p>
          <a:p>
            <a:pPr algn="l">
              <a:lnSpc>
                <a:spcPct val="150000"/>
              </a:lnSpc>
            </a:pPr>
            <a:r>
              <a:rPr lang="en-US" altLang="ko-KR" sz="2800" i="1"/>
              <a:t>timing</a:t>
            </a:r>
            <a:r>
              <a:rPr lang="en-US" altLang="ko-KR" sz="2800"/>
              <a:t>[BEFORE|AFTER] </a:t>
            </a:r>
            <a:r>
              <a:rPr lang="en-US" altLang="ko-KR" sz="2800" i="1"/>
              <a:t>event</a:t>
            </a:r>
            <a:r>
              <a:rPr lang="en-US" altLang="ko-KR" sz="2800"/>
              <a:t>[INSERT|UPDATE|DELETE]</a:t>
            </a:r>
          </a:p>
          <a:p>
            <a:pPr algn="l">
              <a:lnSpc>
                <a:spcPct val="150000"/>
              </a:lnSpc>
            </a:pPr>
            <a:r>
              <a:rPr lang="en-US" altLang="ko-KR" sz="2800"/>
              <a:t>ON </a:t>
            </a:r>
            <a:r>
              <a:rPr lang="en-US" altLang="ko-KR" sz="2800" i="1" err="1"/>
              <a:t>table_name</a:t>
            </a:r>
            <a:endParaRPr lang="en-US" altLang="ko-KR" sz="2800"/>
          </a:p>
          <a:p>
            <a:pPr algn="l">
              <a:lnSpc>
                <a:spcPct val="150000"/>
              </a:lnSpc>
            </a:pPr>
            <a:r>
              <a:rPr lang="en-US" altLang="ko-KR" sz="2800"/>
              <a:t>[FOR EACH ROW]</a:t>
            </a:r>
          </a:p>
          <a:p>
            <a:pPr algn="l">
              <a:lnSpc>
                <a:spcPct val="150000"/>
              </a:lnSpc>
            </a:pPr>
            <a:r>
              <a:rPr lang="en-US" altLang="ko-KR" sz="2800"/>
              <a:t>[WHEN conditions]</a:t>
            </a:r>
          </a:p>
          <a:p>
            <a:pPr algn="l">
              <a:lnSpc>
                <a:spcPct val="150000"/>
              </a:lnSpc>
            </a:pPr>
            <a:endParaRPr lang="en-US" altLang="ko-KR" sz="2800"/>
          </a:p>
          <a:p>
            <a:pPr algn="l">
              <a:lnSpc>
                <a:spcPct val="150000"/>
              </a:lnSpc>
            </a:pPr>
            <a:r>
              <a:rPr lang="en-US" altLang="ko-KR" sz="2800"/>
              <a:t>BEGIN </a:t>
            </a:r>
          </a:p>
          <a:p>
            <a:pPr algn="l">
              <a:lnSpc>
                <a:spcPct val="150000"/>
              </a:lnSpc>
            </a:pPr>
            <a:r>
              <a:rPr lang="en-US" altLang="ko-KR" sz="2800" i="1"/>
              <a:t>statement</a:t>
            </a:r>
            <a:endParaRPr lang="en-US" altLang="ko-KR" sz="2800"/>
          </a:p>
          <a:p>
            <a:pPr algn="l">
              <a:lnSpc>
                <a:spcPct val="150000"/>
              </a:lnSpc>
            </a:pPr>
            <a:r>
              <a:rPr lang="en-US" altLang="ko-KR" sz="2800"/>
              <a:t>END</a:t>
            </a:r>
          </a:p>
        </p:txBody>
      </p:sp>
      <p:sp>
        <p:nvSpPr>
          <p:cNvPr id="19461" name="Rectangle 1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1"/>
          <p:cNvSpPr>
            <a:spLocks noGrp="1"/>
          </p:cNvSpPr>
          <p:nvPr>
            <p:ph type="title"/>
          </p:nvPr>
        </p:nvSpPr>
        <p:spPr>
          <a:xfrm>
            <a:off x="720090" y="432556"/>
            <a:ext cx="12961620" cy="935672"/>
          </a:xfrm>
        </p:spPr>
        <p:txBody>
          <a:bodyPr lIns="144018" tIns="72009" rIns="144018" bIns="72009"/>
          <a:lstStyle/>
          <a:p>
            <a:r>
              <a:rPr lang="en-US" altLang="ko-KR" b="1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b="1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en-US" altLang="ko-KR" b="1" smtClean="0">
                <a:latin typeface="굴림체" pitchFamily="49" charset="-127"/>
                <a:ea typeface="굴림체" pitchFamily="49" charset="-127"/>
              </a:rPr>
              <a:t>&gt;</a:t>
            </a:r>
            <a:endParaRPr lang="ko-KR" altLang="en-US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0483" name="내용 개체 틀 2"/>
          <p:cNvSpPr>
            <a:spLocks noGrp="1"/>
          </p:cNvSpPr>
          <p:nvPr>
            <p:ph idx="1"/>
          </p:nvPr>
        </p:nvSpPr>
        <p:spPr>
          <a:xfrm>
            <a:off x="720090" y="1296219"/>
            <a:ext cx="12961620" cy="7841231"/>
          </a:xfrm>
        </p:spPr>
        <p:txBody>
          <a:bodyPr lIns="144018" tIns="72009" rIns="144018" bIns="72009"/>
          <a:lstStyle/>
          <a:p>
            <a:pPr>
              <a:lnSpc>
                <a:spcPct val="150000"/>
              </a:lnSpc>
            </a:pP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트리거의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타이밍</a:t>
            </a:r>
            <a:endParaRPr lang="en-US" altLang="ko-KR" smtClean="0">
              <a:latin typeface="굴림체" pitchFamily="49" charset="-127"/>
              <a:ea typeface="굴림체" pitchFamily="49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[BEFORE]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타이밍은 어떤 테이블에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INSERT, UPDATE, DELETE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문이 실행될 때 해당 문장이 실행되기 전에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트리거가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가지고 있는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BEGIN ~ END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사이의 문장을 실행합니다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 </a:t>
            </a:r>
          </a:p>
          <a:p>
            <a:pPr lvl="1">
              <a:lnSpc>
                <a:spcPct val="150000"/>
              </a:lnSpc>
            </a:pP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[AFTER] </a:t>
            </a:r>
            <a:r>
              <a:rPr lang="ko-KR" altLang="en-US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타이밍은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INSERT, UPDATE, DELETE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문이 실행되고 난 후에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트리거가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가지고 있는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BEGIN ~ END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사이의 문장을 실행합니다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트리거의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이벤트</a:t>
            </a:r>
            <a:endParaRPr lang="en-US" altLang="ko-KR" smtClean="0">
              <a:latin typeface="굴림체" pitchFamily="49" charset="-127"/>
              <a:ea typeface="굴림체" pitchFamily="49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사용자가 어떤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DML(INSERT, UPDATE, DELETE)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문을 실행했을 때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트리거를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발생시킬 것인지를 결정합니다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b="1" err="1" smtClean="0">
                <a:latin typeface="굴림체" pitchFamily="49" charset="-127"/>
                <a:ea typeface="굴림체" pitchFamily="49" charset="-127"/>
              </a:rPr>
              <a:t>트리거의</a:t>
            </a:r>
            <a:r>
              <a:rPr lang="ko-KR" altLang="en-US" b="1" smtClean="0">
                <a:latin typeface="굴림체" pitchFamily="49" charset="-127"/>
                <a:ea typeface="굴림체" pitchFamily="49" charset="-127"/>
              </a:rPr>
              <a:t> 몸체</a:t>
            </a:r>
            <a:endParaRPr lang="ko-KR" altLang="en-US" smtClean="0">
              <a:latin typeface="굴림체" pitchFamily="49" charset="-127"/>
              <a:ea typeface="굴림체" pitchFamily="49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해당 타이밍에 해당 이벤트가 발생하게 되면 실행될 기본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로직이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포함되는 부분으로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BEGIN ~ END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에 기술합니다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0484" name="Rectangle 1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>
          <a:xfrm>
            <a:off x="720090" y="432556"/>
            <a:ext cx="12961620" cy="1151696"/>
          </a:xfrm>
        </p:spPr>
        <p:txBody>
          <a:bodyPr lIns="144018" tIns="72009" rIns="144018" bIns="72009"/>
          <a:lstStyle/>
          <a:p>
            <a:r>
              <a:rPr lang="en-US" altLang="ko-KR" b="1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b="1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en-US" altLang="ko-KR" b="1" smtClean="0">
                <a:latin typeface="굴림체" pitchFamily="49" charset="-127"/>
                <a:ea typeface="굴림체" pitchFamily="49" charset="-127"/>
              </a:rPr>
              <a:t>&gt;</a:t>
            </a:r>
            <a:endParaRPr lang="ko-KR" altLang="en-US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1507" name="내용 개체 틀 2"/>
          <p:cNvSpPr>
            <a:spLocks noGrp="1"/>
          </p:cNvSpPr>
          <p:nvPr>
            <p:ph idx="1"/>
          </p:nvPr>
        </p:nvSpPr>
        <p:spPr>
          <a:xfrm>
            <a:off x="720090" y="1872283"/>
            <a:ext cx="12961620" cy="7704856"/>
          </a:xfrm>
        </p:spPr>
        <p:txBody>
          <a:bodyPr lIns="144018" tIns="72009" rIns="144018" bIns="72009"/>
          <a:lstStyle/>
          <a:p>
            <a:pPr>
              <a:lnSpc>
                <a:spcPct val="150000"/>
              </a:lnSpc>
            </a:pPr>
            <a:r>
              <a:rPr lang="ko-KR" altLang="en-US" b="1" err="1" smtClean="0">
                <a:latin typeface="굴림체" pitchFamily="49" charset="-127"/>
                <a:ea typeface="굴림체" pitchFamily="49" charset="-127"/>
              </a:rPr>
              <a:t>트리거의</a:t>
            </a:r>
            <a:r>
              <a:rPr lang="ko-KR" altLang="en-US" b="1" smtClean="0">
                <a:latin typeface="굴림체" pitchFamily="49" charset="-127"/>
                <a:ea typeface="굴림체" pitchFamily="49" charset="-127"/>
              </a:rPr>
              <a:t> 유형</a:t>
            </a:r>
            <a:endParaRPr lang="ko-KR" altLang="en-US" smtClean="0">
              <a:latin typeface="굴림체" pitchFamily="49" charset="-127"/>
              <a:ea typeface="굴림체" pitchFamily="49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트리거의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유형은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FOR EACH ROW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에 의해 문장 레벨 트리거와 행 레벨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트리거로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나눈다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 </a:t>
            </a:r>
          </a:p>
          <a:p>
            <a:pPr lvl="1">
              <a:lnSpc>
                <a:spcPct val="150000"/>
              </a:lnSpc>
            </a:pP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FOR EACH ROW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가 생략되면 문장 레벨 트리거이고 </a:t>
            </a:r>
            <a:r>
              <a:rPr lang="ko-KR" altLang="en-US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행 레벨 </a:t>
            </a:r>
            <a:r>
              <a:rPr lang="ko-KR" altLang="en-US" err="1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트리거를</a:t>
            </a:r>
            <a:r>
              <a:rPr lang="ko-KR" altLang="en-US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 정의하고자 할 때에는 반드시 </a:t>
            </a:r>
            <a:r>
              <a:rPr lang="en-US" altLang="ko-KR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FOR EACH ROW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를 기술해야만 합니다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 </a:t>
            </a:r>
          </a:p>
          <a:p>
            <a:pPr lvl="1">
              <a:lnSpc>
                <a:spcPct val="150000"/>
              </a:lnSpc>
            </a:pP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문장 레벨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트리거는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어떤 사용자가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트리거가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설정되어 있는 테이블에 대해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DML(INSERT, UPDATE, DELETE)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문을 실행할 때 단 한번만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트리거를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발생시킬 때 사용합니다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 </a:t>
            </a:r>
          </a:p>
          <a:p>
            <a:pPr lvl="1">
              <a:lnSpc>
                <a:spcPct val="150000"/>
              </a:lnSpc>
            </a:pP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행 레벨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트리거는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DML(INSERT, UPDATE, DELETE)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문에 의해서 여러 개의 행이 변경된다면 각 행이 변경될 때마다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트리거를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발생시키는 방법입니다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만약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5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개의 행이 변경되면 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5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번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트리거가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발생됩니다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 </a:t>
            </a:r>
            <a:endParaRPr lang="ko-KR" altLang="en-US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1508" name="Rectangle 1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1"/>
          <p:cNvSpPr>
            <a:spLocks noGrp="1"/>
          </p:cNvSpPr>
          <p:nvPr>
            <p:ph type="title"/>
          </p:nvPr>
        </p:nvSpPr>
        <p:spPr>
          <a:xfrm>
            <a:off x="720090" y="432556"/>
            <a:ext cx="12961620" cy="863664"/>
          </a:xfrm>
        </p:spPr>
        <p:txBody>
          <a:bodyPr lIns="144018" tIns="72009" rIns="144018" bIns="72009"/>
          <a:lstStyle/>
          <a:p>
            <a:r>
              <a:rPr lang="en-US" altLang="ko-KR" b="1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b="1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en-US" altLang="ko-KR" b="1" smtClean="0">
                <a:latin typeface="굴림체" pitchFamily="49" charset="-127"/>
                <a:ea typeface="굴림체" pitchFamily="49" charset="-127"/>
              </a:rPr>
              <a:t>&gt;</a:t>
            </a:r>
            <a:endParaRPr lang="ko-KR" altLang="en-US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2531" name="내용 개체 틀 2"/>
          <p:cNvSpPr>
            <a:spLocks noGrp="1"/>
          </p:cNvSpPr>
          <p:nvPr>
            <p:ph idx="1"/>
          </p:nvPr>
        </p:nvSpPr>
        <p:spPr>
          <a:xfrm>
            <a:off x="720090" y="1656259"/>
            <a:ext cx="12961620" cy="7128392"/>
          </a:xfrm>
        </p:spPr>
        <p:txBody>
          <a:bodyPr lIns="144018" tIns="72009" rIns="144018" bIns="72009"/>
          <a:lstStyle/>
          <a:p>
            <a:pPr>
              <a:lnSpc>
                <a:spcPct val="150000"/>
              </a:lnSpc>
            </a:pPr>
            <a:r>
              <a:rPr lang="ko-KR" altLang="en-US" b="1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b="1" smtClean="0">
                <a:latin typeface="굴림체" pitchFamily="49" charset="-127"/>
                <a:ea typeface="굴림체" pitchFamily="49" charset="-127"/>
              </a:rPr>
              <a:t> 조건 </a:t>
            </a:r>
            <a:endParaRPr lang="ko-KR" altLang="en-US" smtClean="0">
              <a:latin typeface="굴림체" pitchFamily="49" charset="-127"/>
              <a:ea typeface="굴림체" pitchFamily="49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조건은 행 레벨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트리거에서만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설정할 수 있으며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이벤트에 정의된 테이블에 이벤트가 발생할 때 보다 구체적인 데이터 검색 조건을 부여할 때 사용됩니다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 </a:t>
            </a:r>
            <a:endParaRPr lang="ko-KR" altLang="en-US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2532" name="Rectangle 1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1"/>
          <p:cNvSpPr>
            <a:spLocks noGrp="1"/>
          </p:cNvSpPr>
          <p:nvPr>
            <p:ph type="title"/>
          </p:nvPr>
        </p:nvSpPr>
        <p:spPr>
          <a:xfrm>
            <a:off x="720090" y="432556"/>
            <a:ext cx="12961620" cy="1079688"/>
          </a:xfrm>
        </p:spPr>
        <p:txBody>
          <a:bodyPr lIns="144018" tIns="72009" rIns="144018" bIns="72009"/>
          <a:lstStyle/>
          <a:p>
            <a:r>
              <a:rPr lang="en-US" altLang="ko-KR" sz="4000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sz="4000" smtClean="0">
                <a:latin typeface="굴림체" pitchFamily="49" charset="-127"/>
                <a:ea typeface="굴림체" pitchFamily="49" charset="-127"/>
              </a:rPr>
              <a:t>실습하기</a:t>
            </a:r>
            <a:r>
              <a:rPr lang="en-US" altLang="ko-KR" sz="4000" smtClean="0">
                <a:latin typeface="굴림체" pitchFamily="49" charset="-127"/>
                <a:ea typeface="굴림체" pitchFamily="49" charset="-127"/>
              </a:rPr>
              <a:t>&gt; </a:t>
            </a:r>
            <a:r>
              <a:rPr lang="ko-KR" altLang="en-US" sz="4000" smtClean="0">
                <a:latin typeface="굴림체" pitchFamily="49" charset="-127"/>
                <a:ea typeface="굴림체" pitchFamily="49" charset="-127"/>
              </a:rPr>
              <a:t>단순 메시지 출력하는 </a:t>
            </a:r>
            <a:r>
              <a:rPr lang="ko-KR" altLang="en-US" sz="4000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z="4000" smtClean="0">
                <a:latin typeface="굴림체" pitchFamily="49" charset="-127"/>
                <a:ea typeface="굴림체" pitchFamily="49" charset="-127"/>
              </a:rPr>
              <a:t> 작성하기</a:t>
            </a:r>
          </a:p>
        </p:txBody>
      </p:sp>
      <p:sp>
        <p:nvSpPr>
          <p:cNvPr id="23555" name="내용 개체 틀 2"/>
          <p:cNvSpPr>
            <a:spLocks noGrp="1"/>
          </p:cNvSpPr>
          <p:nvPr>
            <p:ph idx="1"/>
          </p:nvPr>
        </p:nvSpPr>
        <p:spPr>
          <a:xfrm>
            <a:off x="720090" y="1224211"/>
            <a:ext cx="12961620" cy="8784976"/>
          </a:xfrm>
        </p:spPr>
        <p:txBody>
          <a:bodyPr lIns="144018" tIns="72009" rIns="144018" bIns="72009"/>
          <a:lstStyle/>
          <a:p>
            <a:pPr>
              <a:lnSpc>
                <a:spcPct val="150000"/>
              </a:lnSpc>
              <a:buFontTx/>
              <a:buNone/>
            </a:pP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  상품분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류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테이블에 새로운 데이터가 들어오면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＇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상품분류가 추가되었습니다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.'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란 메시지를 출력도록 문장 레벨 </a:t>
            </a:r>
            <a:r>
              <a:rPr lang="ko-KR" altLang="en-US" sz="2800" err="1" smtClean="0">
                <a:latin typeface="굴림체" pitchFamily="49" charset="-127"/>
                <a:ea typeface="굴림체" pitchFamily="49" charset="-127"/>
              </a:rPr>
              <a:t>트리거를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작성하기</a:t>
            </a: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AutoNum type="arabicPeriod"/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다음 파일이름을 입력하여 새로 생긴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SQL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파일에 다음과 같이 입력하시오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.(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파일이름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:TRIG01.SQL)  </a:t>
            </a:r>
          </a:p>
          <a:p>
            <a:pPr>
              <a:lnSpc>
                <a:spcPct val="150000"/>
              </a:lnSpc>
              <a:buFontTx/>
              <a:buAutoNum type="arabicPeriod"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AutoNum type="arabicPeriod"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AutoNum type="arabicPeriod"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AutoNum type="arabicPeriod"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AutoNum type="arabicPeriod"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AutoNum type="arabicPeriod"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AutoNum type="arabicPeriod"/>
            </a:pP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만들어진 </a:t>
            </a:r>
            <a:r>
              <a:rPr lang="ko-KR" altLang="en-US" sz="2800" err="1" smtClean="0">
                <a:latin typeface="굴림체" pitchFamily="49" charset="-127"/>
                <a:ea typeface="굴림체" pitchFamily="49" charset="-127"/>
              </a:rPr>
              <a:t>트리거확인</a:t>
            </a: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AutoNum type="arabicPeriod"/>
            </a:pP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AutoNum type="arabicPeriod"/>
            </a:pP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3556" name="Rectangle 8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3557" name="Rectangle 10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3558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3559" name="Rectangle 15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3560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3561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3562" name="Rectangle 15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3563" name="AutoShape 21"/>
          <p:cNvSpPr>
            <a:spLocks noChangeArrowheads="1"/>
          </p:cNvSpPr>
          <p:nvPr/>
        </p:nvSpPr>
        <p:spPr bwMode="auto">
          <a:xfrm>
            <a:off x="960119" y="4104531"/>
            <a:ext cx="12361545" cy="4133614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lIns="144018" tIns="72009" rIns="144018" bIns="72009" anchor="ctr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CREATE OR REPLACE TRIGGER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TG_LPROD_IN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 algn="l">
              <a:lnSpc>
                <a:spcPts val="4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AFTER INSERT </a:t>
            </a:r>
          </a:p>
          <a:p>
            <a:pPr algn="l">
              <a:lnSpc>
                <a:spcPts val="4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ON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LPROD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 algn="l">
              <a:lnSpc>
                <a:spcPts val="4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pPr>
              <a:lnSpc>
                <a:spcPts val="4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DBMS_OUTPUT.PUT_LINE('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상품분류가 추가되었습니다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');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  <a:p>
            <a:pPr algn="l">
              <a:lnSpc>
                <a:spcPts val="4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END;</a:t>
            </a:r>
          </a:p>
          <a:p>
            <a:pPr algn="l">
              <a:lnSpc>
                <a:spcPts val="4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/</a:t>
            </a:r>
          </a:p>
        </p:txBody>
      </p:sp>
      <p:sp>
        <p:nvSpPr>
          <p:cNvPr id="23564" name="AutoShape 21"/>
          <p:cNvSpPr>
            <a:spLocks noChangeArrowheads="1"/>
          </p:cNvSpPr>
          <p:nvPr/>
        </p:nvSpPr>
        <p:spPr bwMode="auto">
          <a:xfrm>
            <a:off x="1080135" y="9065184"/>
            <a:ext cx="12361545" cy="642581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lIns="144018" tIns="72009" rIns="144018" bIns="72009" anchor="ctr">
            <a:spAutoFit/>
          </a:bodyPr>
          <a:lstStyle/>
          <a:p>
            <a:pPr algn="l"/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SELECT TRIGGER_NAME FROM USER_TRIGGERS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1"/>
          <p:cNvSpPr>
            <a:spLocks noGrp="1"/>
          </p:cNvSpPr>
          <p:nvPr>
            <p:ph type="title"/>
          </p:nvPr>
        </p:nvSpPr>
        <p:spPr>
          <a:xfrm>
            <a:off x="720090" y="432556"/>
            <a:ext cx="12961620" cy="863664"/>
          </a:xfrm>
        </p:spPr>
        <p:txBody>
          <a:bodyPr lIns="144018" tIns="72009" rIns="144018" bIns="72009"/>
          <a:lstStyle/>
          <a:p>
            <a:r>
              <a:rPr lang="en-US" altLang="ko-KR" sz="4000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sz="4000" smtClean="0">
                <a:latin typeface="굴림체" pitchFamily="49" charset="-127"/>
                <a:ea typeface="굴림체" pitchFamily="49" charset="-127"/>
              </a:rPr>
              <a:t>실습하기</a:t>
            </a:r>
            <a:r>
              <a:rPr lang="en-US" altLang="ko-KR" sz="4000" smtClean="0">
                <a:latin typeface="굴림체" pitchFamily="49" charset="-127"/>
                <a:ea typeface="굴림체" pitchFamily="49" charset="-127"/>
              </a:rPr>
              <a:t>&gt; </a:t>
            </a:r>
            <a:r>
              <a:rPr lang="ko-KR" altLang="en-US" sz="4000" smtClean="0">
                <a:latin typeface="굴림체" pitchFamily="49" charset="-127"/>
                <a:ea typeface="굴림체" pitchFamily="49" charset="-127"/>
              </a:rPr>
              <a:t>단순 메시지 출력하는 </a:t>
            </a:r>
            <a:r>
              <a:rPr lang="ko-KR" altLang="en-US" sz="4000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z="4000" smtClean="0">
                <a:latin typeface="굴림체" pitchFamily="49" charset="-127"/>
                <a:ea typeface="굴림체" pitchFamily="49" charset="-127"/>
              </a:rPr>
              <a:t> 작성하기</a:t>
            </a:r>
          </a:p>
        </p:txBody>
      </p:sp>
      <p:sp>
        <p:nvSpPr>
          <p:cNvPr id="24579" name="내용 개체 틀 2"/>
          <p:cNvSpPr>
            <a:spLocks noGrp="1"/>
          </p:cNvSpPr>
          <p:nvPr>
            <p:ph idx="1"/>
          </p:nvPr>
        </p:nvSpPr>
        <p:spPr>
          <a:xfrm>
            <a:off x="720090" y="1728267"/>
            <a:ext cx="12961620" cy="8064896"/>
          </a:xfrm>
        </p:spPr>
        <p:txBody>
          <a:bodyPr lIns="144018" tIns="72009" rIns="144018" bIns="72009"/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3.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상품분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류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테이블에 </a:t>
            </a:r>
            <a:r>
              <a:rPr lang="ko-KR" altLang="en-US" sz="2800" err="1" smtClean="0">
                <a:latin typeface="굴림체" pitchFamily="49" charset="-127"/>
                <a:ea typeface="굴림체" pitchFamily="49" charset="-127"/>
              </a:rPr>
              <a:t>로우를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추가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</a:t>
            </a:r>
          </a:p>
          <a:p>
            <a:pPr>
              <a:lnSpc>
                <a:spcPct val="150000"/>
              </a:lnSpc>
              <a:buFontTx/>
              <a:buNone/>
            </a:pP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  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새로운 상품분류가 추가되자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＇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상품분류가 추가되었습니다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란 메시지가 출력되는 것을 보면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TG_LPROD_IN </a:t>
            </a:r>
            <a:r>
              <a:rPr lang="ko-KR" altLang="en-US" sz="2800" err="1" smtClean="0">
                <a:latin typeface="굴림체" pitchFamily="49" charset="-127"/>
                <a:ea typeface="굴림체" pitchFamily="49" charset="-127"/>
              </a:rPr>
              <a:t>트리거가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수행되었음을 확인할 수 있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음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 </a:t>
            </a: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4580" name="Rectangle 8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4581" name="Rectangle 10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4582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4583" name="Rectangle 15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4584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4585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4586" name="Rectangle 15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4587" name="AutoShape 21"/>
          <p:cNvSpPr>
            <a:spLocks noChangeArrowheads="1"/>
          </p:cNvSpPr>
          <p:nvPr/>
        </p:nvSpPr>
        <p:spPr bwMode="auto">
          <a:xfrm>
            <a:off x="960120" y="2448347"/>
            <a:ext cx="13081635" cy="5881610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lIns="144018" tIns="72009" rIns="144018" bIns="72009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SET SERVEROUTPUT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ON;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 algn="l">
              <a:lnSpc>
                <a:spcPct val="150000"/>
              </a:lnSpc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INSERT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INTO LPROD(LPROD_ID, LPROD_GU, LPROD_NM) VALUES(</a:t>
            </a:r>
          </a:p>
          <a:p>
            <a:pPr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           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(SELECT MAX(LPROD_ID) + 1 FROM LPROD),</a:t>
            </a:r>
          </a:p>
          <a:p>
            <a:pPr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           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(SELECT 'P' || (SUBSTR(MAX(LPROD_GU),2)+1) FROM LPROD),</a:t>
            </a:r>
          </a:p>
          <a:p>
            <a:pPr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           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2800" err="1">
                <a:latin typeface="굴림체" pitchFamily="49" charset="-127"/>
                <a:ea typeface="굴림체" pitchFamily="49" charset="-127"/>
              </a:rPr>
              <a:t>트리거추가값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1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');</a:t>
            </a:r>
          </a:p>
          <a:p>
            <a:pPr>
              <a:lnSpc>
                <a:spcPct val="150000"/>
              </a:lnSpc>
            </a:pP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SELECT * FROM LPROD;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1"/>
          <p:cNvSpPr>
            <a:spLocks noGrp="1"/>
          </p:cNvSpPr>
          <p:nvPr>
            <p:ph type="title"/>
          </p:nvPr>
        </p:nvSpPr>
        <p:spPr>
          <a:xfrm>
            <a:off x="720090" y="432556"/>
            <a:ext cx="12961620" cy="791656"/>
          </a:xfrm>
        </p:spPr>
        <p:txBody>
          <a:bodyPr lIns="144018" tIns="72009" rIns="144018" bIns="72009"/>
          <a:lstStyle/>
          <a:p>
            <a:r>
              <a:rPr lang="en-US" altLang="ko-KR" sz="3200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sz="3200" smtClean="0">
                <a:latin typeface="굴림체" pitchFamily="49" charset="-127"/>
                <a:ea typeface="굴림체" pitchFamily="49" charset="-127"/>
              </a:rPr>
              <a:t>실습하기</a:t>
            </a:r>
            <a:r>
              <a:rPr lang="en-US" altLang="ko-KR" sz="3200" smtClean="0">
                <a:latin typeface="굴림체" pitchFamily="49" charset="-127"/>
                <a:ea typeface="굴림체" pitchFamily="49" charset="-127"/>
              </a:rPr>
              <a:t>&gt; </a:t>
            </a:r>
            <a:r>
              <a:rPr lang="ko-KR" altLang="en-US" sz="3200" smtClean="0">
                <a:latin typeface="굴림체" pitchFamily="49" charset="-127"/>
                <a:ea typeface="굴림체" pitchFamily="49" charset="-127"/>
              </a:rPr>
              <a:t>급여 정보를 자동 추가하는 </a:t>
            </a:r>
            <a:r>
              <a:rPr lang="ko-KR" altLang="en-US" sz="3200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z="3200" smtClean="0">
                <a:latin typeface="굴림체" pitchFamily="49" charset="-127"/>
                <a:ea typeface="굴림체" pitchFamily="49" charset="-127"/>
              </a:rPr>
              <a:t> 작성하기</a:t>
            </a:r>
          </a:p>
        </p:txBody>
      </p:sp>
      <p:sp>
        <p:nvSpPr>
          <p:cNvPr id="25603" name="Rectangle 1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5604" name="내용 개체 틀 6"/>
          <p:cNvSpPr>
            <a:spLocks noGrp="1"/>
          </p:cNvSpPr>
          <p:nvPr>
            <p:ph idx="1"/>
          </p:nvPr>
        </p:nvSpPr>
        <p:spPr>
          <a:xfrm>
            <a:off x="720090" y="1188407"/>
            <a:ext cx="12961620" cy="7128392"/>
          </a:xfrm>
        </p:spPr>
        <p:txBody>
          <a:bodyPr lIns="144018" tIns="72009" rIns="144018" bIns="72009"/>
          <a:lstStyle/>
          <a:p>
            <a:pPr>
              <a:lnSpc>
                <a:spcPct val="150000"/>
              </a:lnSpc>
              <a:buFontTx/>
              <a:buNone/>
            </a:pP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   사원 테이블에 새로운 데이터가 들어오면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즉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신입 사원이 들어오면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)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급여 테이블에 새로운 데이터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즉 신입 사원의 급여 정보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)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를 자동으로 생성하도록 하기 위해서 사원 테이블에 </a:t>
            </a:r>
            <a:r>
              <a:rPr lang="ko-KR" altLang="en-US" sz="2800" err="1" smtClean="0">
                <a:latin typeface="굴림체" pitchFamily="49" charset="-127"/>
                <a:ea typeface="굴림체" pitchFamily="49" charset="-127"/>
              </a:rPr>
              <a:t>트리거를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작성해 봅시다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 (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신입사원의 급여는 일괄적으로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200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으로 합니다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 ) 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1.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직원을 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저장할 테이블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생성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 </a:t>
            </a: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5605" name="AutoShape 21"/>
          <p:cNvSpPr>
            <a:spLocks noChangeArrowheads="1"/>
          </p:cNvSpPr>
          <p:nvPr/>
        </p:nvSpPr>
        <p:spPr bwMode="auto">
          <a:xfrm>
            <a:off x="972548" y="4536579"/>
            <a:ext cx="12241530" cy="4392488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CREATE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TABLE EMP01(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  EMPNO NUMBER(4) PRIMARY KEY,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  EMPNAME VARCHAR2(45),</a:t>
            </a:r>
          </a:p>
          <a:p>
            <a:pPr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  EMPJOB  VARCHAR2(60)</a:t>
            </a:r>
          </a:p>
          <a:p>
            <a:pPr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);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1"/>
          <p:cNvSpPr>
            <a:spLocks noGrp="1"/>
          </p:cNvSpPr>
          <p:nvPr>
            <p:ph type="title"/>
          </p:nvPr>
        </p:nvSpPr>
        <p:spPr>
          <a:xfrm>
            <a:off x="720090" y="432556"/>
            <a:ext cx="12961620" cy="791656"/>
          </a:xfrm>
        </p:spPr>
        <p:txBody>
          <a:bodyPr lIns="144018" tIns="72009" rIns="144018" bIns="72009"/>
          <a:lstStyle/>
          <a:p>
            <a:r>
              <a:rPr lang="en-US" altLang="ko-KR" sz="3200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sz="3200" smtClean="0">
                <a:latin typeface="굴림체" pitchFamily="49" charset="-127"/>
                <a:ea typeface="굴림체" pitchFamily="49" charset="-127"/>
              </a:rPr>
              <a:t>실습하기</a:t>
            </a:r>
            <a:r>
              <a:rPr lang="en-US" altLang="ko-KR" sz="3200" smtClean="0">
                <a:latin typeface="굴림체" pitchFamily="49" charset="-127"/>
                <a:ea typeface="굴림체" pitchFamily="49" charset="-127"/>
              </a:rPr>
              <a:t>&gt; </a:t>
            </a:r>
            <a:r>
              <a:rPr lang="ko-KR" altLang="en-US" sz="3200" smtClean="0">
                <a:latin typeface="굴림체" pitchFamily="49" charset="-127"/>
                <a:ea typeface="굴림체" pitchFamily="49" charset="-127"/>
              </a:rPr>
              <a:t>급여 정보를 자동 추가하는 </a:t>
            </a:r>
            <a:r>
              <a:rPr lang="ko-KR" altLang="en-US" sz="3200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z="3200" smtClean="0">
                <a:latin typeface="굴림체" pitchFamily="49" charset="-127"/>
                <a:ea typeface="굴림체" pitchFamily="49" charset="-127"/>
              </a:rPr>
              <a:t> 작성하기</a:t>
            </a:r>
          </a:p>
        </p:txBody>
      </p:sp>
      <p:sp>
        <p:nvSpPr>
          <p:cNvPr id="25603" name="Rectangle 1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5605" name="AutoShape 21"/>
          <p:cNvSpPr>
            <a:spLocks noChangeArrowheads="1"/>
          </p:cNvSpPr>
          <p:nvPr/>
        </p:nvSpPr>
        <p:spPr bwMode="auto">
          <a:xfrm>
            <a:off x="948682" y="1728267"/>
            <a:ext cx="12241530" cy="5616624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--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급여를 저장할 테이블 생성</a:t>
            </a:r>
          </a:p>
          <a:p>
            <a:pPr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CREATE TABLE SAL01(</a:t>
            </a:r>
          </a:p>
          <a:p>
            <a:pPr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SALNO NUMBER(4) PRIMARY KEY,</a:t>
            </a:r>
          </a:p>
          <a:p>
            <a:pPr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SAL   NUMBER(7,2),</a:t>
            </a:r>
          </a:p>
          <a:p>
            <a:pPr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EMPNO NUMBER(4) REFERENCES EMP01(EMPNO)</a:t>
            </a:r>
          </a:p>
          <a:p>
            <a:pPr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);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05554097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>
            <a:spLocks noChangeArrowheads="1"/>
          </p:cNvSpPr>
          <p:nvPr/>
        </p:nvSpPr>
        <p:spPr bwMode="auto">
          <a:xfrm>
            <a:off x="479425" y="1204913"/>
            <a:ext cx="13374688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000" b="0">
                <a:latin typeface="HY중고딕" pitchFamily="18" charset="-127"/>
                <a:ea typeface="HY중고딕" pitchFamily="18" charset="-127"/>
              </a:rPr>
              <a:t>뷰의 정의</a:t>
            </a:r>
          </a:p>
          <a:p>
            <a:pPr marL="1160463" lvl="2" indent="-173038">
              <a:lnSpc>
                <a:spcPct val="130000"/>
              </a:lnSpc>
              <a:buFont typeface="Wingdings" pitchFamily="2" charset="2"/>
              <a:buNone/>
            </a:pPr>
            <a:r>
              <a:rPr lang="ko-KR" altLang="en-US" sz="2000" b="0">
                <a:latin typeface="HY중고딕" pitchFamily="18" charset="-127"/>
                <a:ea typeface="HY중고딕" pitchFamily="18" charset="-127"/>
              </a:rPr>
              <a:t>	⇒ 뷰에 대한 질의에 대해서 </a:t>
            </a:r>
            <a:r>
              <a:rPr lang="en-US" altLang="ko-KR" sz="2000" b="0">
                <a:latin typeface="HY중고딕" pitchFamily="18" charset="-127"/>
                <a:ea typeface="HY중고딕" pitchFamily="18" charset="-127"/>
              </a:rPr>
              <a:t>DBMS</a:t>
            </a:r>
            <a:r>
              <a:rPr lang="ko-KR" altLang="en-US" sz="2000" b="0">
                <a:latin typeface="HY중고딕" pitchFamily="18" charset="-127"/>
                <a:ea typeface="HY중고딕" pitchFamily="18" charset="-127"/>
              </a:rPr>
              <a:t>는 뷰가 정의된 기본 테이블에 대한 질의로 바꾸어 실행함</a:t>
            </a:r>
          </a:p>
        </p:txBody>
      </p:sp>
      <p:sp>
        <p:nvSpPr>
          <p:cNvPr id="47107" name="Rectangle 5"/>
          <p:cNvSpPr>
            <a:spLocks noChangeArrowheads="1"/>
          </p:cNvSpPr>
          <p:nvPr/>
        </p:nvSpPr>
        <p:spPr bwMode="auto">
          <a:xfrm>
            <a:off x="2659063" y="2135188"/>
            <a:ext cx="6557962" cy="2760662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CREATE VIEW HIGH_SALARY</a:t>
            </a:r>
          </a:p>
          <a:p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AS </a:t>
            </a:r>
          </a:p>
          <a:p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SELECT EMPID</a:t>
            </a:r>
          </a:p>
          <a:p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ENAME</a:t>
            </a:r>
          </a:p>
          <a:p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DEPT</a:t>
            </a:r>
          </a:p>
          <a:p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     , SALARY</a:t>
            </a:r>
          </a:p>
          <a:p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FROM   EMP</a:t>
            </a:r>
          </a:p>
          <a:p>
            <a:r>
              <a:rPr lang="en-US" altLang="ko-KR" sz="2000" b="0">
                <a:latin typeface="굴림체" pitchFamily="49" charset="-127"/>
                <a:ea typeface="굴림체" pitchFamily="49" charset="-127"/>
              </a:rPr>
              <a:t>WHERE  SALARY &gt;= 350;</a:t>
            </a:r>
            <a:endParaRPr lang="en-US" altLang="ko-KR" sz="2000">
              <a:latin typeface="굴림체" pitchFamily="49" charset="-127"/>
              <a:ea typeface="굴림체" pitchFamily="49" charset="-127"/>
            </a:endParaRPr>
          </a:p>
        </p:txBody>
      </p:sp>
      <p:pic>
        <p:nvPicPr>
          <p:cNvPr id="4710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2900" y="5246688"/>
            <a:ext cx="11868150" cy="319563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/>
          <p:cNvSpPr>
            <a:spLocks noGrp="1"/>
          </p:cNvSpPr>
          <p:nvPr>
            <p:ph type="title"/>
          </p:nvPr>
        </p:nvSpPr>
        <p:spPr>
          <a:xfrm>
            <a:off x="720090" y="432556"/>
            <a:ext cx="12961620" cy="863664"/>
          </a:xfrm>
        </p:spPr>
        <p:txBody>
          <a:bodyPr lIns="144018" tIns="72009" rIns="144018" bIns="72009"/>
          <a:lstStyle/>
          <a:p>
            <a:r>
              <a:rPr lang="en-US" altLang="ko-KR" sz="3200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sz="3200" smtClean="0">
                <a:latin typeface="굴림체" pitchFamily="49" charset="-127"/>
                <a:ea typeface="굴림체" pitchFamily="49" charset="-127"/>
              </a:rPr>
              <a:t>실습하기</a:t>
            </a:r>
            <a:r>
              <a:rPr lang="en-US" altLang="ko-KR" sz="3200" smtClean="0">
                <a:latin typeface="굴림체" pitchFamily="49" charset="-127"/>
                <a:ea typeface="굴림체" pitchFamily="49" charset="-127"/>
              </a:rPr>
              <a:t>&gt; </a:t>
            </a:r>
            <a:r>
              <a:rPr lang="ko-KR" altLang="en-US" sz="3200" smtClean="0">
                <a:latin typeface="굴림체" pitchFamily="49" charset="-127"/>
                <a:ea typeface="굴림체" pitchFamily="49" charset="-127"/>
              </a:rPr>
              <a:t>급여 정보를 자동 추가하는 </a:t>
            </a:r>
            <a:r>
              <a:rPr lang="ko-KR" altLang="en-US" sz="3200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z="3200" smtClean="0">
                <a:latin typeface="굴림체" pitchFamily="49" charset="-127"/>
                <a:ea typeface="굴림체" pitchFamily="49" charset="-127"/>
              </a:rPr>
              <a:t> 작성하기</a:t>
            </a:r>
          </a:p>
        </p:txBody>
      </p:sp>
      <p:sp>
        <p:nvSpPr>
          <p:cNvPr id="26627" name="Rectangle 1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6628" name="내용 개체 틀 6"/>
          <p:cNvSpPr>
            <a:spLocks noGrp="1"/>
          </p:cNvSpPr>
          <p:nvPr>
            <p:ph idx="1"/>
          </p:nvPr>
        </p:nvSpPr>
        <p:spPr>
          <a:xfrm>
            <a:off x="720090" y="1368227"/>
            <a:ext cx="12961620" cy="7128392"/>
          </a:xfrm>
        </p:spPr>
        <p:txBody>
          <a:bodyPr lIns="144018" tIns="72009" rIns="144018" bIns="72009"/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2.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급여번호를 자동 생성하는 시퀀스를 정의하고 이 시퀀스로부터 일련번호를 얻어 급여번호에 부여합시다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 </a:t>
            </a:r>
          </a:p>
          <a:p>
            <a:pPr>
              <a:lnSpc>
                <a:spcPct val="150000"/>
              </a:lnSpc>
              <a:buFontTx/>
              <a:buNone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3.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다음과 같이 입력하시오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6629" name="AutoShape 21"/>
          <p:cNvSpPr>
            <a:spLocks noChangeArrowheads="1"/>
          </p:cNvSpPr>
          <p:nvPr/>
        </p:nvSpPr>
        <p:spPr bwMode="auto">
          <a:xfrm>
            <a:off x="960120" y="2760345"/>
            <a:ext cx="12241530" cy="720090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 algn="l"/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CREATE SEQUENCE SAL01_SALNO_SEQ; </a:t>
            </a:r>
          </a:p>
        </p:txBody>
      </p:sp>
      <p:sp>
        <p:nvSpPr>
          <p:cNvPr id="26630" name="AutoShape 21"/>
          <p:cNvSpPr>
            <a:spLocks noChangeArrowheads="1"/>
          </p:cNvSpPr>
          <p:nvPr/>
        </p:nvSpPr>
        <p:spPr bwMode="auto">
          <a:xfrm>
            <a:off x="1080135" y="4320555"/>
            <a:ext cx="12241530" cy="5904656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CREATE OR REPLACE TRIGGER TRG_02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AFTER INSERT 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ON EMP01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FOR EACH ROW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BEGIN 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INSERT INTO SAL01 VALUES(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SAL01_SALNO_SEQ.NEXTVAL, 100, :NEW.EMPNO); 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END;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/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제목 1"/>
          <p:cNvSpPr>
            <a:spLocks noGrp="1"/>
          </p:cNvSpPr>
          <p:nvPr>
            <p:ph type="title"/>
          </p:nvPr>
        </p:nvSpPr>
        <p:spPr>
          <a:xfrm>
            <a:off x="720090" y="432556"/>
            <a:ext cx="12961620" cy="791656"/>
          </a:xfrm>
        </p:spPr>
        <p:txBody>
          <a:bodyPr lIns="144018" tIns="72009" rIns="144018" bIns="72009"/>
          <a:lstStyle/>
          <a:p>
            <a:r>
              <a:rPr lang="en-US" altLang="ko-KR" sz="3200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sz="3200" smtClean="0">
                <a:latin typeface="굴림체" pitchFamily="49" charset="-127"/>
                <a:ea typeface="굴림체" pitchFamily="49" charset="-127"/>
              </a:rPr>
              <a:t>실습하기</a:t>
            </a:r>
            <a:r>
              <a:rPr lang="en-US" altLang="ko-KR" sz="3200" smtClean="0">
                <a:latin typeface="굴림체" pitchFamily="49" charset="-127"/>
                <a:ea typeface="굴림체" pitchFamily="49" charset="-127"/>
              </a:rPr>
              <a:t>&gt; </a:t>
            </a:r>
            <a:r>
              <a:rPr lang="ko-KR" altLang="en-US" sz="3200" smtClean="0">
                <a:latin typeface="굴림체" pitchFamily="49" charset="-127"/>
                <a:ea typeface="굴림체" pitchFamily="49" charset="-127"/>
              </a:rPr>
              <a:t>급여 정보를 자동 추가하는 </a:t>
            </a:r>
            <a:r>
              <a:rPr lang="ko-KR" altLang="en-US" sz="3200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z="3200" smtClean="0">
                <a:latin typeface="굴림체" pitchFamily="49" charset="-127"/>
                <a:ea typeface="굴림체" pitchFamily="49" charset="-127"/>
              </a:rPr>
              <a:t> 작성하기</a:t>
            </a:r>
          </a:p>
        </p:txBody>
      </p:sp>
      <p:sp>
        <p:nvSpPr>
          <p:cNvPr id="27651" name="Rectangle 1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27652" name="내용 개체 틀 6"/>
          <p:cNvSpPr>
            <a:spLocks noGrp="1"/>
          </p:cNvSpPr>
          <p:nvPr>
            <p:ph idx="1"/>
          </p:nvPr>
        </p:nvSpPr>
        <p:spPr>
          <a:xfrm>
            <a:off x="720090" y="3456459"/>
            <a:ext cx="12961620" cy="7128392"/>
          </a:xfrm>
        </p:spPr>
        <p:txBody>
          <a:bodyPr lIns="144018" tIns="72009" rIns="144018" bIns="72009"/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ko-KR" sz="2800" smtClean="0"/>
              <a:t>4. </a:t>
            </a:r>
            <a:r>
              <a:rPr lang="ko-KR" altLang="en-US" sz="2800" smtClean="0"/>
              <a:t>사원 테이블에 </a:t>
            </a:r>
            <a:r>
              <a:rPr lang="ko-KR" altLang="en-US" sz="2800" err="1" smtClean="0"/>
              <a:t>로우를</a:t>
            </a:r>
            <a:r>
              <a:rPr lang="ko-KR" altLang="en-US" sz="2800" smtClean="0"/>
              <a:t> 추가합니다</a:t>
            </a:r>
            <a:r>
              <a:rPr lang="en-US" altLang="ko-KR" sz="2800" smtClean="0"/>
              <a:t>. </a:t>
            </a:r>
            <a:endParaRPr lang="ko-KR" altLang="en-US" sz="2800" smtClean="0"/>
          </a:p>
        </p:txBody>
      </p:sp>
      <p:sp>
        <p:nvSpPr>
          <p:cNvPr id="27653" name="AutoShape 21"/>
          <p:cNvSpPr>
            <a:spLocks noChangeArrowheads="1"/>
          </p:cNvSpPr>
          <p:nvPr/>
        </p:nvSpPr>
        <p:spPr bwMode="auto">
          <a:xfrm>
            <a:off x="1080135" y="1224211"/>
            <a:ext cx="12241530" cy="2232248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INSERT INTO EMP01 VALUES(2, '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전수빈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', '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프로그래머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');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SELECT * FROM EMP01;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SELECT * FROM SAL01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;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7654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pic>
        <p:nvPicPr>
          <p:cNvPr id="27655" name="_x285035608" descr="EMB000014d426a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16324" y="4139761"/>
            <a:ext cx="10614760" cy="6301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제목 1"/>
          <p:cNvSpPr>
            <a:spLocks noGrp="1"/>
          </p:cNvSpPr>
          <p:nvPr>
            <p:ph type="title"/>
          </p:nvPr>
        </p:nvSpPr>
        <p:spPr/>
        <p:txBody>
          <a:bodyPr lIns="144018" tIns="72009" rIns="144018" bIns="72009"/>
          <a:lstStyle/>
          <a:p>
            <a:r>
              <a:rPr lang="en-US" altLang="ko-KR" sz="3800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sz="3800" smtClean="0">
                <a:latin typeface="굴림체" pitchFamily="49" charset="-127"/>
                <a:ea typeface="굴림체" pitchFamily="49" charset="-127"/>
              </a:rPr>
              <a:t>실습하기</a:t>
            </a:r>
            <a:r>
              <a:rPr lang="en-US" altLang="ko-KR" sz="3800" smtClean="0">
                <a:latin typeface="굴림체" pitchFamily="49" charset="-127"/>
                <a:ea typeface="굴림체" pitchFamily="49" charset="-127"/>
              </a:rPr>
              <a:t>&gt; </a:t>
            </a:r>
            <a:r>
              <a:rPr lang="ko-KR" altLang="en-US" sz="3800" smtClean="0">
                <a:latin typeface="굴림체" pitchFamily="49" charset="-127"/>
                <a:ea typeface="굴림체" pitchFamily="49" charset="-127"/>
              </a:rPr>
              <a:t>급여 정보를 자동 삭제하는 </a:t>
            </a:r>
            <a:r>
              <a:rPr lang="ko-KR" altLang="en-US" sz="3800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z="3800" smtClean="0">
                <a:latin typeface="굴림체" pitchFamily="49" charset="-127"/>
                <a:ea typeface="굴림체" pitchFamily="49" charset="-127"/>
              </a:rPr>
              <a:t> 작성하기</a:t>
            </a:r>
          </a:p>
        </p:txBody>
      </p:sp>
      <p:sp>
        <p:nvSpPr>
          <p:cNvPr id="28675" name="내용 개체 틀 2"/>
          <p:cNvSpPr>
            <a:spLocks noGrp="1"/>
          </p:cNvSpPr>
          <p:nvPr>
            <p:ph idx="1"/>
          </p:nvPr>
        </p:nvSpPr>
        <p:spPr>
          <a:xfrm>
            <a:off x="720090" y="1440235"/>
            <a:ext cx="12961620" cy="7128392"/>
          </a:xfrm>
        </p:spPr>
        <p:txBody>
          <a:bodyPr lIns="144018" tIns="72009" rIns="144018" bIns="72009"/>
          <a:lstStyle/>
          <a:p>
            <a:pPr>
              <a:lnSpc>
                <a:spcPct val="150000"/>
              </a:lnSpc>
              <a:buFontTx/>
              <a:buNone/>
            </a:pP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사원이 삭제되면 그 사원의 급여 정보도 자동 삭제되는 </a:t>
            </a:r>
            <a:r>
              <a:rPr lang="ko-KR" altLang="en-US" sz="2800" err="1" smtClean="0">
                <a:latin typeface="굴림체" pitchFamily="49" charset="-127"/>
                <a:ea typeface="굴림체" pitchFamily="49" charset="-127"/>
              </a:rPr>
              <a:t>트리거를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작성해 보도록 합시다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1.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이번에는 사원 테이블의 </a:t>
            </a:r>
            <a:r>
              <a:rPr lang="ko-KR" altLang="en-US" sz="2800" err="1" smtClean="0">
                <a:latin typeface="굴림체" pitchFamily="49" charset="-127"/>
                <a:ea typeface="굴림체" pitchFamily="49" charset="-127"/>
              </a:rPr>
              <a:t>로우를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삭제해보자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8676" name="AutoShape 21"/>
          <p:cNvSpPr>
            <a:spLocks noChangeArrowheads="1"/>
          </p:cNvSpPr>
          <p:nvPr/>
        </p:nvSpPr>
        <p:spPr bwMode="auto">
          <a:xfrm>
            <a:off x="960120" y="3528457"/>
            <a:ext cx="12241530" cy="720090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 algn="l"/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DELETE FROM EMP01 WHERE EMPNO=2;</a:t>
            </a:r>
          </a:p>
        </p:txBody>
      </p:sp>
      <p:sp>
        <p:nvSpPr>
          <p:cNvPr id="28677" name="Rectangle 6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pic>
        <p:nvPicPr>
          <p:cNvPr id="28678" name="_x285036648" descr="EMB000014d426b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0136" y="4440555"/>
            <a:ext cx="11198900" cy="3480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제목 1"/>
          <p:cNvSpPr>
            <a:spLocks noGrp="1"/>
          </p:cNvSpPr>
          <p:nvPr>
            <p:ph type="title"/>
          </p:nvPr>
        </p:nvSpPr>
        <p:spPr>
          <a:xfrm>
            <a:off x="720090" y="432556"/>
            <a:ext cx="12961620" cy="863664"/>
          </a:xfrm>
        </p:spPr>
        <p:txBody>
          <a:bodyPr lIns="144018" tIns="72009" rIns="144018" bIns="72009"/>
          <a:lstStyle/>
          <a:p>
            <a:r>
              <a:rPr lang="en-US" altLang="ko-KR" sz="3800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sz="3800" smtClean="0">
                <a:latin typeface="굴림체" pitchFamily="49" charset="-127"/>
                <a:ea typeface="굴림체" pitchFamily="49" charset="-127"/>
              </a:rPr>
              <a:t>실습하기</a:t>
            </a:r>
            <a:r>
              <a:rPr lang="en-US" altLang="ko-KR" sz="3800" smtClean="0">
                <a:latin typeface="굴림체" pitchFamily="49" charset="-127"/>
                <a:ea typeface="굴림체" pitchFamily="49" charset="-127"/>
              </a:rPr>
              <a:t>&gt; </a:t>
            </a:r>
            <a:r>
              <a:rPr lang="ko-KR" altLang="en-US" sz="3800" smtClean="0">
                <a:latin typeface="굴림체" pitchFamily="49" charset="-127"/>
                <a:ea typeface="굴림체" pitchFamily="49" charset="-127"/>
              </a:rPr>
              <a:t>급여 정보를 자동 삭제하는 </a:t>
            </a:r>
            <a:r>
              <a:rPr lang="ko-KR" altLang="en-US" sz="3800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z="3800" smtClean="0">
                <a:latin typeface="굴림체" pitchFamily="49" charset="-127"/>
                <a:ea typeface="굴림체" pitchFamily="49" charset="-127"/>
              </a:rPr>
              <a:t> 작성하기</a:t>
            </a:r>
          </a:p>
        </p:txBody>
      </p:sp>
      <p:sp>
        <p:nvSpPr>
          <p:cNvPr id="29699" name="내용 개체 틀 2"/>
          <p:cNvSpPr>
            <a:spLocks noGrp="1"/>
          </p:cNvSpPr>
          <p:nvPr>
            <p:ph idx="1"/>
          </p:nvPr>
        </p:nvSpPr>
        <p:spPr>
          <a:xfrm>
            <a:off x="720090" y="1368227"/>
            <a:ext cx="12961620" cy="3312368"/>
          </a:xfrm>
        </p:spPr>
        <p:txBody>
          <a:bodyPr lIns="144018" tIns="72009" rIns="144018" bIns="72009"/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2.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사원번호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2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를 급여 테이블에서 참조하고 있기 때문에 삭제가 불가능하다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사원이 삭제되려면 그 사원의 급여 정보도 급여 테이블에서 삭제되어야 합니다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사원의 정보가 제거 될 때 그 사원의 급여 정보도 함께 삭제하는 내용을 </a:t>
            </a:r>
            <a:r>
              <a:rPr lang="ko-KR" altLang="en-US" sz="2800" err="1" smtClean="0">
                <a:latin typeface="굴림체" pitchFamily="49" charset="-127"/>
                <a:ea typeface="굴림체" pitchFamily="49" charset="-127"/>
              </a:rPr>
              <a:t>트리거로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작성하도록 합시다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 </a:t>
            </a: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9700" name="AutoShape 21"/>
          <p:cNvSpPr>
            <a:spLocks noChangeArrowheads="1"/>
          </p:cNvSpPr>
          <p:nvPr/>
        </p:nvSpPr>
        <p:spPr bwMode="auto">
          <a:xfrm>
            <a:off x="960120" y="4680595"/>
            <a:ext cx="12241530" cy="4968552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CREATE OR REPLACE TRIGGER TRG_03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AFTER DELETE ON EMP01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FOR EACH ROW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DELETE FROM SAL01 WHERE EMPNO=:</a:t>
            </a:r>
            <a:r>
              <a:rPr lang="en-US" altLang="ko-KR" sz="2800" err="1">
                <a:latin typeface="굴림체" pitchFamily="49" charset="-127"/>
                <a:ea typeface="굴림체" pitchFamily="49" charset="-127"/>
              </a:rPr>
              <a:t>old.EMPNO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END;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/</a:t>
            </a:r>
          </a:p>
        </p:txBody>
      </p:sp>
      <p:sp>
        <p:nvSpPr>
          <p:cNvPr id="29701" name="Rectangle 6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제목 1"/>
          <p:cNvSpPr>
            <a:spLocks noGrp="1"/>
          </p:cNvSpPr>
          <p:nvPr>
            <p:ph type="title"/>
          </p:nvPr>
        </p:nvSpPr>
        <p:spPr/>
        <p:txBody>
          <a:bodyPr lIns="144018" tIns="72009" rIns="144018" bIns="72009"/>
          <a:lstStyle/>
          <a:p>
            <a:r>
              <a:rPr lang="en-US" altLang="ko-KR" sz="3800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sz="3800" smtClean="0">
                <a:latin typeface="굴림체" pitchFamily="49" charset="-127"/>
                <a:ea typeface="굴림체" pitchFamily="49" charset="-127"/>
              </a:rPr>
              <a:t>실습하기</a:t>
            </a:r>
            <a:r>
              <a:rPr lang="en-US" altLang="ko-KR" sz="3800" smtClean="0">
                <a:latin typeface="굴림체" pitchFamily="49" charset="-127"/>
                <a:ea typeface="굴림체" pitchFamily="49" charset="-127"/>
              </a:rPr>
              <a:t>&gt; </a:t>
            </a:r>
            <a:r>
              <a:rPr lang="ko-KR" altLang="en-US" sz="3800" smtClean="0">
                <a:latin typeface="굴림체" pitchFamily="49" charset="-127"/>
                <a:ea typeface="굴림체" pitchFamily="49" charset="-127"/>
              </a:rPr>
              <a:t>급여 정보를 자동 삭제하는 </a:t>
            </a:r>
            <a:r>
              <a:rPr lang="ko-KR" altLang="en-US" sz="3800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z="3800" smtClean="0">
                <a:latin typeface="굴림체" pitchFamily="49" charset="-127"/>
                <a:ea typeface="굴림체" pitchFamily="49" charset="-127"/>
              </a:rPr>
              <a:t> 작성하기</a:t>
            </a:r>
          </a:p>
        </p:txBody>
      </p:sp>
      <p:sp>
        <p:nvSpPr>
          <p:cNvPr id="30723" name="내용 개체 틀 2"/>
          <p:cNvSpPr>
            <a:spLocks noGrp="1"/>
          </p:cNvSpPr>
          <p:nvPr>
            <p:ph idx="1"/>
          </p:nvPr>
        </p:nvSpPr>
        <p:spPr>
          <a:xfrm>
            <a:off x="840105" y="1440235"/>
            <a:ext cx="12961620" cy="8881110"/>
          </a:xfrm>
        </p:spPr>
        <p:txBody>
          <a:bodyPr lIns="144018" tIns="72009" rIns="144018" bIns="72009"/>
          <a:lstStyle/>
          <a:p>
            <a:pPr>
              <a:buFontTx/>
              <a:buNone/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3.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사원 테이블에 </a:t>
            </a:r>
            <a:r>
              <a:rPr lang="ko-KR" altLang="en-US" sz="2800" err="1" smtClean="0">
                <a:latin typeface="굴림체" pitchFamily="49" charset="-127"/>
                <a:ea typeface="굴림체" pitchFamily="49" charset="-127"/>
              </a:rPr>
              <a:t>로우를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삭제해 봅시다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 </a:t>
            </a:r>
          </a:p>
          <a:p>
            <a:pPr>
              <a:buFontTx/>
              <a:buNone/>
            </a:pP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0724" name="AutoShape 21"/>
          <p:cNvSpPr>
            <a:spLocks noChangeArrowheads="1"/>
          </p:cNvSpPr>
          <p:nvPr/>
        </p:nvSpPr>
        <p:spPr bwMode="auto">
          <a:xfrm>
            <a:off x="960120" y="2088307"/>
            <a:ext cx="12241530" cy="2016224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DELETE FROM EMP01 WHERE EMPNO=2;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SELECT * FROM EMP01;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SELECT * FROM SAL01;</a:t>
            </a:r>
          </a:p>
        </p:txBody>
      </p:sp>
      <p:sp>
        <p:nvSpPr>
          <p:cNvPr id="30725" name="Rectangle 6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30726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pic>
        <p:nvPicPr>
          <p:cNvPr id="30727" name="_x285036088" descr="EMB000014d426b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0135" y="4320540"/>
            <a:ext cx="11521440" cy="612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제목 1"/>
          <p:cNvSpPr>
            <a:spLocks noGrp="1"/>
          </p:cNvSpPr>
          <p:nvPr>
            <p:ph type="title"/>
          </p:nvPr>
        </p:nvSpPr>
        <p:spPr/>
        <p:txBody>
          <a:bodyPr lIns="144018" tIns="72009" rIns="144018" bIns="72009"/>
          <a:lstStyle/>
          <a:p>
            <a:r>
              <a:rPr lang="en-US" altLang="ko-KR" smtClean="0"/>
              <a:t>3.1 </a:t>
            </a:r>
            <a:r>
              <a:rPr lang="ko-KR" altLang="en-US" smtClean="0"/>
              <a:t>트리거 삭제</a:t>
            </a:r>
          </a:p>
        </p:txBody>
      </p:sp>
      <p:sp>
        <p:nvSpPr>
          <p:cNvPr id="31747" name="내용 개체 틀 2"/>
          <p:cNvSpPr>
            <a:spLocks noGrp="1"/>
          </p:cNvSpPr>
          <p:nvPr>
            <p:ph idx="1"/>
          </p:nvPr>
        </p:nvSpPr>
        <p:spPr>
          <a:xfrm>
            <a:off x="720090" y="1800275"/>
            <a:ext cx="12961620" cy="7128392"/>
          </a:xfrm>
        </p:spPr>
        <p:txBody>
          <a:bodyPr lIns="144018" tIns="72009" rIns="144018" bIns="72009"/>
          <a:lstStyle/>
          <a:p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DROP TIGGER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다음에 </a:t>
            </a:r>
            <a:r>
              <a:rPr lang="ko-KR" altLang="en-US" smtClean="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삭제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할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명을 기술합니다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 </a:t>
            </a:r>
            <a:endParaRPr lang="ko-KR" altLang="en-US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1748" name="AutoShape 21"/>
          <p:cNvSpPr>
            <a:spLocks noChangeArrowheads="1"/>
          </p:cNvSpPr>
          <p:nvPr/>
        </p:nvSpPr>
        <p:spPr bwMode="auto">
          <a:xfrm>
            <a:off x="960120" y="2760345"/>
            <a:ext cx="12241530" cy="840105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 algn="l"/>
            <a:r>
              <a:rPr lang="en-US" altLang="ko-KR" sz="2800">
                <a:solidFill>
                  <a:srgbClr val="FF0000"/>
                </a:solidFill>
                <a:latin typeface="굴림체" pitchFamily="49" charset="-127"/>
                <a:ea typeface="굴림체" pitchFamily="49" charset="-127"/>
              </a:rPr>
              <a:t>DROP TRIGGER TRG_02;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/>
          <p:cNvSpPr>
            <a:spLocks noGrp="1"/>
          </p:cNvSpPr>
          <p:nvPr>
            <p:ph type="title"/>
          </p:nvPr>
        </p:nvSpPr>
        <p:spPr>
          <a:xfrm>
            <a:off x="720090" y="432556"/>
            <a:ext cx="12961620" cy="1007680"/>
          </a:xfrm>
        </p:spPr>
        <p:txBody>
          <a:bodyPr lIns="144018" tIns="72009" rIns="144018" bIns="72009"/>
          <a:lstStyle/>
          <a:p>
            <a:r>
              <a:rPr lang="en-US" altLang="ko-KR" b="1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b="1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예제를 통한 </a:t>
            </a:r>
            <a:r>
              <a:rPr lang="ko-KR" altLang="en-US" b="1" err="1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트리거의</a:t>
            </a:r>
            <a:r>
              <a:rPr lang="ko-KR" altLang="en-US" b="1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 적용</a:t>
            </a:r>
            <a:r>
              <a:rPr lang="en-US" altLang="ko-KR" b="1" smtClean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rPr>
              <a:t>&gt;</a:t>
            </a:r>
            <a:endParaRPr lang="ko-KR" altLang="en-US" b="1" smtClean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2771" name="내용 개체 틀 2"/>
          <p:cNvSpPr>
            <a:spLocks noGrp="1"/>
          </p:cNvSpPr>
          <p:nvPr>
            <p:ph idx="1"/>
          </p:nvPr>
        </p:nvSpPr>
        <p:spPr>
          <a:xfrm>
            <a:off x="720090" y="2160315"/>
            <a:ext cx="12961620" cy="7128392"/>
          </a:xfrm>
        </p:spPr>
        <p:txBody>
          <a:bodyPr lIns="144018" tIns="72009" rIns="144018" bIns="72009"/>
          <a:lstStyle/>
          <a:p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상품 테이블의 예제를 통해서 실질적인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트리거의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적용 예를 살펴보도록 합시다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.</a:t>
            </a:r>
          </a:p>
          <a:p>
            <a:endParaRPr lang="ko-KR" altLang="en-US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2772" name="Rectangle 6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>
              <a:latin typeface="굴림체" pitchFamily="49" charset="-127"/>
              <a:ea typeface="굴림체" pitchFamily="49" charset="-127"/>
            </a:endParaRPr>
          </a:p>
        </p:txBody>
      </p:sp>
      <p:pic>
        <p:nvPicPr>
          <p:cNvPr id="32773" name="_x285034088" descr="EMB000014d426b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48372" y="3744491"/>
            <a:ext cx="8161020" cy="4033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제목 1"/>
          <p:cNvSpPr>
            <a:spLocks noGrp="1"/>
          </p:cNvSpPr>
          <p:nvPr>
            <p:ph type="title"/>
          </p:nvPr>
        </p:nvSpPr>
        <p:spPr>
          <a:xfrm>
            <a:off x="720090" y="432556"/>
            <a:ext cx="12961620" cy="1007680"/>
          </a:xfrm>
        </p:spPr>
        <p:txBody>
          <a:bodyPr lIns="144018" tIns="72009" rIns="144018" bIns="72009"/>
          <a:lstStyle/>
          <a:p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실습하기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&gt;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입고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작성하기</a:t>
            </a:r>
          </a:p>
        </p:txBody>
      </p:sp>
      <p:sp>
        <p:nvSpPr>
          <p:cNvPr id="33795" name="내용 개체 틀 2"/>
          <p:cNvSpPr>
            <a:spLocks noGrp="1"/>
          </p:cNvSpPr>
          <p:nvPr>
            <p:ph idx="1"/>
          </p:nvPr>
        </p:nvSpPr>
        <p:spPr>
          <a:xfrm>
            <a:off x="600075" y="1560196"/>
            <a:ext cx="12961620" cy="8266033"/>
          </a:xfrm>
        </p:spPr>
        <p:txBody>
          <a:bodyPr lIns="144018" tIns="72009" rIns="144018" bIns="72009"/>
          <a:lstStyle/>
          <a:p>
            <a:pPr>
              <a:lnSpc>
                <a:spcPct val="150000"/>
              </a:lnSpc>
              <a:buFontTx/>
              <a:buNone/>
            </a:pP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입고 테이블에 상품이 입력되면 입고 수량을 상품 테이블의 재고 수량에 추가하는 </a:t>
            </a:r>
            <a:r>
              <a:rPr lang="ko-KR" altLang="en-US" sz="2800" err="1" smtClean="0">
                <a:latin typeface="굴림체" pitchFamily="49" charset="-127"/>
                <a:ea typeface="굴림체" pitchFamily="49" charset="-127"/>
              </a:rPr>
              <a:t>트리거를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작성해 봅시다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 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1.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상품 테이블을 생성합시다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 </a:t>
            </a: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  <a:buFontTx/>
              <a:buNone/>
            </a:pP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3796" name="AutoShape 21"/>
          <p:cNvSpPr>
            <a:spLocks noChangeArrowheads="1"/>
          </p:cNvSpPr>
          <p:nvPr/>
        </p:nvSpPr>
        <p:spPr bwMode="auto">
          <a:xfrm>
            <a:off x="720090" y="3744491"/>
            <a:ext cx="12841605" cy="4824536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CREATE TABLE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PRODUCT(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PROD_ID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VARCHAR2(6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) PRIMARY KEY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,	--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상품코드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PROD_NAME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VARCHAR2(12) NOT NULL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,     --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상품명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PROD_JEJO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VARCHAR(12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),               --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제조사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PROD_SALE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NUMBER(8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),				--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소비자가격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PROD_JAEGO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NUMBER DEFAULT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0		--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재고수량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);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제목 1"/>
          <p:cNvSpPr>
            <a:spLocks noGrp="1"/>
          </p:cNvSpPr>
          <p:nvPr>
            <p:ph type="title"/>
          </p:nvPr>
        </p:nvSpPr>
        <p:spPr/>
        <p:txBody>
          <a:bodyPr lIns="144018" tIns="72009" rIns="144018" bIns="72009"/>
          <a:lstStyle/>
          <a:p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실습하기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&gt;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입고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작성하기</a:t>
            </a:r>
          </a:p>
        </p:txBody>
      </p:sp>
      <p:sp>
        <p:nvSpPr>
          <p:cNvPr id="34819" name="내용 개체 틀 2"/>
          <p:cNvSpPr>
            <a:spLocks noGrp="1"/>
          </p:cNvSpPr>
          <p:nvPr>
            <p:ph idx="1"/>
          </p:nvPr>
        </p:nvSpPr>
        <p:spPr>
          <a:xfrm>
            <a:off x="600075" y="1560196"/>
            <a:ext cx="13441680" cy="8266033"/>
          </a:xfrm>
        </p:spPr>
        <p:txBody>
          <a:bodyPr lIns="144018" tIns="72009" rIns="144018" bIns="72009"/>
          <a:lstStyle/>
          <a:p>
            <a:pPr>
              <a:buFontTx/>
              <a:buNone/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2.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입고 테이블을 생성합시다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 </a:t>
            </a:r>
          </a:p>
          <a:p>
            <a:pPr>
              <a:buFontTx/>
              <a:buNone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buFontTx/>
              <a:buNone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buFontTx/>
              <a:buNone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buFontTx/>
              <a:buNone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buFontTx/>
              <a:buNone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buFontTx/>
              <a:buNone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buFontTx/>
              <a:buNone/>
            </a:pP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>
              <a:buFontTx/>
              <a:buNone/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3.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상품테이블의 재고수량 </a:t>
            </a:r>
            <a:r>
              <a:rPr lang="ko-KR" altLang="en-US" sz="2800" err="1" smtClean="0">
                <a:latin typeface="굴림체" pitchFamily="49" charset="-127"/>
                <a:ea typeface="굴림체" pitchFamily="49" charset="-127"/>
              </a:rPr>
              <a:t>컬럼을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통해서 실질적인 </a:t>
            </a:r>
            <a:r>
              <a:rPr lang="ko-KR" altLang="en-US" sz="2800" err="1" smtClean="0">
                <a:latin typeface="굴림체" pitchFamily="49" charset="-127"/>
                <a:ea typeface="굴림체" pitchFamily="49" charset="-127"/>
              </a:rPr>
              <a:t>트리거의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적용 예를 살펴보도록 하겠습니다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우선 상품 테이블에 다음과 같은 샘플 데이터를 입력해봅시다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</a:t>
            </a: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  <a:p>
            <a:pPr>
              <a:buFontTx/>
              <a:buNone/>
            </a:pP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  <a:p>
            <a:pPr>
              <a:buFontTx/>
              <a:buNone/>
            </a:pPr>
            <a:endParaRPr lang="ko-KR" altLang="en-US" sz="2800" smtClean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4820" name="AutoShape 21"/>
          <p:cNvSpPr>
            <a:spLocks noChangeArrowheads="1"/>
          </p:cNvSpPr>
          <p:nvPr/>
        </p:nvSpPr>
        <p:spPr bwMode="auto">
          <a:xfrm>
            <a:off x="720090" y="2160269"/>
            <a:ext cx="12841605" cy="3600445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 algn="l"/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CREATE TABLE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IPGO(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  <a:p>
            <a:pPr algn="l"/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IPGO_ID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NUMBER(6) PRIMARY KEY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,				  --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입고번호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 algn="l"/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PROD_ID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VARCHAR2(6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) REFERENCES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PRODUCT(PROD_ID), --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상품코드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 algn="l"/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IPGO_DAY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DATE DEFAULT SYSDATE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,				  --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입고일자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 algn="l"/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IPGO_QTY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NUMBER(6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),						  --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입고수량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 algn="l"/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IPGO_COST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NUMBER(8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),						  --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입고단가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 algn="l"/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IPGO_AMOUNT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NUMBER(8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)					  --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입고금액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 algn="l"/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);</a:t>
            </a:r>
          </a:p>
        </p:txBody>
      </p:sp>
      <p:sp>
        <p:nvSpPr>
          <p:cNvPr id="34821" name="AutoShape 21"/>
          <p:cNvSpPr>
            <a:spLocks noChangeArrowheads="1"/>
          </p:cNvSpPr>
          <p:nvPr/>
        </p:nvSpPr>
        <p:spPr bwMode="auto">
          <a:xfrm>
            <a:off x="960120" y="7272883"/>
            <a:ext cx="12841605" cy="2736304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 algn="l"/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INSERT INTO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PRODUCT(PROD_ID, PROD_NAME, PROD_JEJO, PROD_SALE)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  <a:p>
            <a:pPr algn="l"/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VALUES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('A00001','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세탁기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', 'LG', 500);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 </a:t>
            </a: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INSERT INTO PRODUCT(PROD_ID, PROD_NAME, PROD_JEJO, PROD_SALE)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  <a:p>
            <a:pPr algn="l"/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VALUES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('A00002','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컴퓨터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', 'LG', 700);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INSERT INTO PRODUCT(PROD_ID, PROD_NAME, PROD_JEJO, PROD_SALE)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  <a:p>
            <a:pPr algn="l"/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	VALUES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('A00003','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냉장고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', '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삼성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', 600);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제목 1"/>
          <p:cNvSpPr>
            <a:spLocks noGrp="1"/>
          </p:cNvSpPr>
          <p:nvPr>
            <p:ph type="title"/>
          </p:nvPr>
        </p:nvSpPr>
        <p:spPr>
          <a:xfrm>
            <a:off x="720090" y="432556"/>
            <a:ext cx="12961620" cy="1007680"/>
          </a:xfrm>
        </p:spPr>
        <p:txBody>
          <a:bodyPr lIns="144018" tIns="72009" rIns="144018" bIns="72009"/>
          <a:lstStyle/>
          <a:p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실습하기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&gt;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입고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작성하기</a:t>
            </a:r>
          </a:p>
        </p:txBody>
      </p:sp>
      <p:sp>
        <p:nvSpPr>
          <p:cNvPr id="35843" name="내용 개체 틀 2"/>
          <p:cNvSpPr>
            <a:spLocks noGrp="1"/>
          </p:cNvSpPr>
          <p:nvPr>
            <p:ph idx="1"/>
          </p:nvPr>
        </p:nvSpPr>
        <p:spPr>
          <a:xfrm>
            <a:off x="600075" y="1560196"/>
            <a:ext cx="13441680" cy="8266033"/>
          </a:xfrm>
        </p:spPr>
        <p:txBody>
          <a:bodyPr lIns="144018" tIns="72009" rIns="144018" bIns="72009"/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4.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입고 테이블에 상품이 입력되면 입고 수량을 상품 테이블의 재고 수량에 추가하는 </a:t>
            </a:r>
            <a:r>
              <a:rPr lang="ko-KR" altLang="en-US" sz="2800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작성</a:t>
            </a:r>
          </a:p>
        </p:txBody>
      </p:sp>
      <p:sp>
        <p:nvSpPr>
          <p:cNvPr id="35844" name="AutoShape 21"/>
          <p:cNvSpPr>
            <a:spLocks noChangeArrowheads="1"/>
          </p:cNvSpPr>
          <p:nvPr/>
        </p:nvSpPr>
        <p:spPr bwMode="auto">
          <a:xfrm>
            <a:off x="600075" y="3024411"/>
            <a:ext cx="12841605" cy="7056784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-- </a:t>
            </a: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입고 </a:t>
            </a:r>
            <a:r>
              <a:rPr lang="ko-KR" altLang="en-US" sz="2800" err="1">
                <a:latin typeface="굴림체" pitchFamily="49" charset="-127"/>
                <a:ea typeface="굴림체" pitchFamily="49" charset="-127"/>
              </a:rPr>
              <a:t>트리거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CREATE OR REPLACE TRIGGER TRG_04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AFTER INSERT </a:t>
            </a:r>
            <a:endParaRPr lang="en-US" altLang="ko-KR" sz="2800" smtClean="0">
              <a:latin typeface="굴림체" pitchFamily="49" charset="-127"/>
              <a:ea typeface="굴림체" pitchFamily="49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ON IPGO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FOR EACH ROW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BEGIN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UPDATE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PRODUCT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SET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PROD_JAEGO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= PROD_JAEGO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+ :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NEW.IPGO_QTY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WHERE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PROD_ID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= :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NEW.PROD_ID;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END;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/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ChangeArrowheads="1"/>
          </p:cNvSpPr>
          <p:nvPr/>
        </p:nvSpPr>
        <p:spPr bwMode="auto">
          <a:xfrm>
            <a:off x="479425" y="1204913"/>
            <a:ext cx="13374688" cy="8232775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뷰를 사용하는 경우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	⇒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&lt;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그림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1.17&gt;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의 경우와 같이 하나의 테이블에 대하여 여러 부서에서 서로 다른 관점으로 보기를 원할 때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	⇒ 테이블에 급여와 같이 일반사용자에게는 감추어야 할 컬럼이 있을 때 그것을 제외하고 뷰를 만들어 제공함으로써 보안을 유지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 marL="1160463" lvl="2" indent="-173038">
              <a:lnSpc>
                <a:spcPct val="150000"/>
              </a:lnSpc>
              <a:buFont typeface="Wingdings" pitchFamily="2" charset="2"/>
              <a:buNone/>
            </a:pP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	⇒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자주 사용하는 복잡한 질의문을 미리 뷰로 정의하여 두고 간편하게 쓰고자 할 때</a:t>
            </a:r>
          </a:p>
        </p:txBody>
      </p:sp>
      <p:pic>
        <p:nvPicPr>
          <p:cNvPr id="4813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71663" y="6264275"/>
            <a:ext cx="11080750" cy="187801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제목 1"/>
          <p:cNvSpPr>
            <a:spLocks noGrp="1"/>
          </p:cNvSpPr>
          <p:nvPr>
            <p:ph type="title"/>
          </p:nvPr>
        </p:nvSpPr>
        <p:spPr/>
        <p:txBody>
          <a:bodyPr lIns="144018" tIns="72009" rIns="144018" bIns="72009"/>
          <a:lstStyle/>
          <a:p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실습하기</a:t>
            </a:r>
            <a:r>
              <a:rPr lang="en-US" altLang="ko-KR" smtClean="0">
                <a:latin typeface="굴림체" pitchFamily="49" charset="-127"/>
                <a:ea typeface="굴림체" pitchFamily="49" charset="-127"/>
              </a:rPr>
              <a:t>&gt; 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입고 </a:t>
            </a:r>
            <a:r>
              <a:rPr lang="ko-KR" altLang="en-US" err="1" smtClean="0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mtClean="0">
                <a:latin typeface="굴림체" pitchFamily="49" charset="-127"/>
                <a:ea typeface="굴림체" pitchFamily="49" charset="-127"/>
              </a:rPr>
              <a:t> 작성하기</a:t>
            </a:r>
          </a:p>
        </p:txBody>
      </p:sp>
      <p:sp>
        <p:nvSpPr>
          <p:cNvPr id="36867" name="내용 개체 틀 2"/>
          <p:cNvSpPr>
            <a:spLocks noGrp="1"/>
          </p:cNvSpPr>
          <p:nvPr>
            <p:ph idx="1"/>
          </p:nvPr>
        </p:nvSpPr>
        <p:spPr>
          <a:xfrm>
            <a:off x="600075" y="1276591"/>
            <a:ext cx="13441680" cy="9092636"/>
          </a:xfrm>
        </p:spPr>
        <p:txBody>
          <a:bodyPr lIns="144018" tIns="72009" rIns="144018" bIns="72009"/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5. </a:t>
            </a:r>
            <a:r>
              <a:rPr lang="ko-KR" altLang="en-US" sz="2800" err="1" smtClean="0">
                <a:latin typeface="굴림체" pitchFamily="49" charset="-127"/>
                <a:ea typeface="굴림체" pitchFamily="49" charset="-127"/>
              </a:rPr>
              <a:t>트리거를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 실행시킨 후 입고 테이블에 행을 추가합니다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 </a:t>
            </a:r>
            <a:r>
              <a:rPr lang="ko-KR" altLang="en-US" sz="2800" smtClean="0">
                <a:latin typeface="굴림체" pitchFamily="49" charset="-127"/>
                <a:ea typeface="굴림체" pitchFamily="49" charset="-127"/>
              </a:rPr>
              <a:t>입고 테이블에는 물론 상품 테이블의 재고 수량이 변경됨을 확인할 수 있습니다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. </a:t>
            </a:r>
          </a:p>
        </p:txBody>
      </p:sp>
      <p:sp>
        <p:nvSpPr>
          <p:cNvPr id="36868" name="AutoShape 21"/>
          <p:cNvSpPr>
            <a:spLocks noChangeArrowheads="1"/>
          </p:cNvSpPr>
          <p:nvPr/>
        </p:nvSpPr>
        <p:spPr bwMode="auto">
          <a:xfrm>
            <a:off x="600075" y="2640330"/>
            <a:ext cx="13321665" cy="2520542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INSERT INTO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IPGO(IPGO_ID, PROD_ID, IPGO_QTY, IPGO_COST, IPGO_AMOUNT) 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VALUES(1, 'A00001', 5, 320, 1600);</a:t>
            </a: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SELECT * FROM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IPGO;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>
                <a:latin typeface="굴림체" pitchFamily="49" charset="-127"/>
                <a:ea typeface="굴림체" pitchFamily="49" charset="-127"/>
              </a:rPr>
              <a:t>SELECT * FROM </a:t>
            </a:r>
            <a:r>
              <a:rPr lang="en-US" altLang="ko-KR" sz="2800" smtClean="0">
                <a:latin typeface="굴림체" pitchFamily="49" charset="-127"/>
                <a:ea typeface="굴림체" pitchFamily="49" charset="-127"/>
              </a:rPr>
              <a:t>PRODUCT;</a:t>
            </a:r>
            <a:endParaRPr lang="ko-KR" altLang="en-US" sz="28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6869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pic>
        <p:nvPicPr>
          <p:cNvPr id="36870" name="_x285033608" descr="EMB000014d426b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40460" y="5290557"/>
            <a:ext cx="8379996" cy="5030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제목 1"/>
          <p:cNvSpPr>
            <a:spLocks noGrp="1"/>
          </p:cNvSpPr>
          <p:nvPr>
            <p:ph type="title"/>
          </p:nvPr>
        </p:nvSpPr>
        <p:spPr/>
        <p:txBody>
          <a:bodyPr lIns="144018" tIns="72009" rIns="144018" bIns="72009"/>
          <a:lstStyle/>
          <a:p>
            <a:r>
              <a:rPr lang="en-US" altLang="ko-KR" smtClean="0"/>
              <a:t>&lt;</a:t>
            </a:r>
            <a:r>
              <a:rPr lang="ko-KR" altLang="en-US" smtClean="0"/>
              <a:t>실습하기</a:t>
            </a:r>
            <a:r>
              <a:rPr lang="en-US" altLang="ko-KR" smtClean="0"/>
              <a:t>&gt; </a:t>
            </a:r>
            <a:r>
              <a:rPr lang="ko-KR" altLang="en-US" smtClean="0"/>
              <a:t>입고 트리거 작성하기</a:t>
            </a:r>
          </a:p>
        </p:txBody>
      </p:sp>
      <p:sp>
        <p:nvSpPr>
          <p:cNvPr id="37891" name="내용 개체 틀 2"/>
          <p:cNvSpPr>
            <a:spLocks noGrp="1"/>
          </p:cNvSpPr>
          <p:nvPr>
            <p:ph idx="1"/>
          </p:nvPr>
        </p:nvSpPr>
        <p:spPr>
          <a:xfrm>
            <a:off x="600075" y="1560196"/>
            <a:ext cx="13441680" cy="8266033"/>
          </a:xfrm>
        </p:spPr>
        <p:txBody>
          <a:bodyPr lIns="144018" tIns="72009" rIns="144018" bIns="72009"/>
          <a:lstStyle/>
          <a:p>
            <a:pPr>
              <a:buFontTx/>
              <a:buNone/>
            </a:pPr>
            <a:r>
              <a:rPr lang="en-US" altLang="ko-KR" sz="2800" smtClean="0"/>
              <a:t>6. </a:t>
            </a:r>
            <a:r>
              <a:rPr lang="ko-KR" altLang="en-US" sz="2800" smtClean="0"/>
              <a:t>입고 테이블에 상품이 입력되면 자동으로 상품 테이블의 재고 수량이 증가하게 됩니다</a:t>
            </a:r>
            <a:r>
              <a:rPr lang="en-US" altLang="ko-KR" sz="2800" smtClean="0"/>
              <a:t>. </a:t>
            </a:r>
            <a:r>
              <a:rPr lang="ko-KR" altLang="en-US" sz="2800" smtClean="0"/>
              <a:t>입고 테이블에 또 다른 상품을 입력합니다</a:t>
            </a:r>
            <a:r>
              <a:rPr lang="en-US" altLang="ko-KR" sz="2800" smtClean="0"/>
              <a:t>. </a:t>
            </a:r>
            <a:endParaRPr lang="ko-KR" altLang="en-US" sz="2800" smtClean="0"/>
          </a:p>
        </p:txBody>
      </p:sp>
      <p:sp>
        <p:nvSpPr>
          <p:cNvPr id="37892" name="AutoShape 21"/>
          <p:cNvSpPr>
            <a:spLocks noChangeArrowheads="1"/>
          </p:cNvSpPr>
          <p:nvPr/>
        </p:nvSpPr>
        <p:spPr bwMode="auto">
          <a:xfrm>
            <a:off x="600075" y="2880360"/>
            <a:ext cx="13201650" cy="1800225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r>
              <a:rPr lang="en-US" altLang="ko-KR" sz="2600"/>
              <a:t>INSERT INTO </a:t>
            </a:r>
            <a:r>
              <a:rPr lang="en-US" altLang="ko-KR" sz="2600" smtClean="0"/>
              <a:t>IPGO</a:t>
            </a:r>
            <a:r>
              <a:rPr lang="en-US" altLang="ko-KR" sz="2600"/>
              <a:t>(IPGO_ID, PROD_ID, IPGO_QTY, IPGO_COST, IPGO_MONEY) </a:t>
            </a:r>
            <a:endParaRPr lang="ko-KR" altLang="en-US" sz="2600"/>
          </a:p>
          <a:p>
            <a:pPr algn="l"/>
            <a:r>
              <a:rPr lang="en-US" altLang="ko-KR" sz="2600" smtClean="0"/>
              <a:t>		 VALUES(2</a:t>
            </a:r>
            <a:r>
              <a:rPr lang="en-US" altLang="ko-KR" sz="2600"/>
              <a:t>, 'A00002', 10, 680, 6800);</a:t>
            </a:r>
          </a:p>
          <a:p>
            <a:pPr algn="l"/>
            <a:r>
              <a:rPr lang="en-US" altLang="ko-KR" sz="2600"/>
              <a:t>SELECT * FROM </a:t>
            </a:r>
            <a:r>
              <a:rPr lang="en-US" altLang="ko-KR" sz="2600" smtClean="0"/>
              <a:t>IPGO;</a:t>
            </a:r>
            <a:endParaRPr lang="ko-KR" altLang="en-US" sz="2600"/>
          </a:p>
          <a:p>
            <a:pPr algn="l"/>
            <a:r>
              <a:rPr lang="en-US" altLang="ko-KR" sz="2600"/>
              <a:t>SELECT * FROM </a:t>
            </a:r>
            <a:r>
              <a:rPr lang="en-US" altLang="ko-KR" sz="2600" smtClean="0"/>
              <a:t>PRODUCT;</a:t>
            </a:r>
            <a:endParaRPr lang="ko-KR" altLang="en-US" sz="2600"/>
          </a:p>
        </p:txBody>
      </p:sp>
      <p:sp>
        <p:nvSpPr>
          <p:cNvPr id="37893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pic>
        <p:nvPicPr>
          <p:cNvPr id="37894" name="_x285034968" descr="EMB000014d426a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0390" y="4800600"/>
            <a:ext cx="8641080" cy="5410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제목 1"/>
          <p:cNvSpPr>
            <a:spLocks noGrp="1"/>
          </p:cNvSpPr>
          <p:nvPr>
            <p:ph type="title"/>
          </p:nvPr>
        </p:nvSpPr>
        <p:spPr/>
        <p:txBody>
          <a:bodyPr lIns="144018" tIns="72009" rIns="144018" bIns="72009"/>
          <a:lstStyle/>
          <a:p>
            <a:r>
              <a:rPr lang="en-US" altLang="ko-KR" smtClean="0"/>
              <a:t>&lt;</a:t>
            </a:r>
            <a:r>
              <a:rPr lang="ko-KR" altLang="en-US" smtClean="0"/>
              <a:t>실습하기</a:t>
            </a:r>
            <a:r>
              <a:rPr lang="en-US" altLang="ko-KR" smtClean="0"/>
              <a:t>&gt; </a:t>
            </a:r>
            <a:r>
              <a:rPr lang="ko-KR" altLang="en-US" smtClean="0"/>
              <a:t>갱신 트리거 작성하기</a:t>
            </a:r>
          </a:p>
        </p:txBody>
      </p:sp>
      <p:sp>
        <p:nvSpPr>
          <p:cNvPr id="38915" name="내용 개체 틀 2"/>
          <p:cNvSpPr>
            <a:spLocks noGrp="1"/>
          </p:cNvSpPr>
          <p:nvPr>
            <p:ph idx="1"/>
          </p:nvPr>
        </p:nvSpPr>
        <p:spPr>
          <a:xfrm>
            <a:off x="600075" y="1560196"/>
            <a:ext cx="13441680" cy="8266033"/>
          </a:xfrm>
        </p:spPr>
        <p:txBody>
          <a:bodyPr lIns="144018" tIns="72009" rIns="144018" bIns="72009"/>
          <a:lstStyle/>
          <a:p>
            <a:pPr>
              <a:buFontTx/>
              <a:buNone/>
            </a:pPr>
            <a:r>
              <a:rPr lang="ko-KR" altLang="en-US" sz="2800" smtClean="0"/>
              <a:t>이미 입고된 상품에 대해서 입고 수량이 변경되면 상품 테이블의 재고수량 역시 변경되어야 합니다</a:t>
            </a:r>
            <a:r>
              <a:rPr lang="en-US" altLang="ko-KR" sz="2800" smtClean="0"/>
              <a:t>. </a:t>
            </a:r>
            <a:r>
              <a:rPr lang="ko-KR" altLang="en-US" sz="2800" smtClean="0"/>
              <a:t>이를 위한 갱신 트리거 작성해 봅시다</a:t>
            </a:r>
            <a:r>
              <a:rPr lang="en-US" altLang="ko-KR" sz="2800" smtClean="0"/>
              <a:t>. </a:t>
            </a:r>
          </a:p>
          <a:p>
            <a:pPr>
              <a:buFontTx/>
              <a:buNone/>
            </a:pPr>
            <a:r>
              <a:rPr lang="en-US" altLang="ko-KR" sz="2800" smtClean="0"/>
              <a:t>1. ED </a:t>
            </a:r>
            <a:r>
              <a:rPr lang="ko-KR" altLang="en-US" sz="2800" smtClean="0"/>
              <a:t>다음에 파일이름을 입력하여 새로 생긴 </a:t>
            </a:r>
            <a:r>
              <a:rPr lang="en-US" altLang="ko-KR" sz="2800" smtClean="0"/>
              <a:t>SQL </a:t>
            </a:r>
            <a:r>
              <a:rPr lang="ko-KR" altLang="en-US" sz="2800" smtClean="0"/>
              <a:t>파일에 다음과 같이 입력하시오</a:t>
            </a:r>
            <a:r>
              <a:rPr lang="en-US" altLang="ko-KR" sz="2800" smtClean="0"/>
              <a:t>.(</a:t>
            </a:r>
            <a:r>
              <a:rPr lang="ko-KR" altLang="en-US" sz="2800" smtClean="0"/>
              <a:t>파일이름</a:t>
            </a:r>
            <a:r>
              <a:rPr lang="en-US" altLang="ko-KR" sz="2800" smtClean="0"/>
              <a:t>:TRIG05.SQL) </a:t>
            </a:r>
            <a:endParaRPr lang="ko-KR" altLang="en-US" sz="2800" smtClean="0"/>
          </a:p>
        </p:txBody>
      </p:sp>
      <p:sp>
        <p:nvSpPr>
          <p:cNvPr id="38916" name="AutoShape 21"/>
          <p:cNvSpPr>
            <a:spLocks noChangeArrowheads="1"/>
          </p:cNvSpPr>
          <p:nvPr/>
        </p:nvSpPr>
        <p:spPr bwMode="auto">
          <a:xfrm>
            <a:off x="600075" y="3720465"/>
            <a:ext cx="13201650" cy="5280660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 algn="l"/>
            <a:r>
              <a:rPr lang="en-US" altLang="ko-KR" sz="2800"/>
              <a:t>-- </a:t>
            </a:r>
            <a:r>
              <a:rPr lang="ko-KR" altLang="en-US" sz="2800"/>
              <a:t>갱신 </a:t>
            </a:r>
            <a:r>
              <a:rPr lang="ko-KR" altLang="en-US" sz="2800" err="1"/>
              <a:t>트리거</a:t>
            </a:r>
            <a:endParaRPr lang="ko-KR" altLang="en-US" sz="2800"/>
          </a:p>
          <a:p>
            <a:pPr algn="l"/>
            <a:r>
              <a:rPr lang="en-US" altLang="ko-KR" sz="2800"/>
              <a:t>CREATE OR REPLACE TRIGGER TRG03</a:t>
            </a:r>
          </a:p>
          <a:p>
            <a:pPr algn="l"/>
            <a:r>
              <a:rPr lang="en-US" altLang="ko-KR" sz="2800"/>
              <a:t>AFTER UPDATE ON </a:t>
            </a:r>
            <a:r>
              <a:rPr lang="ko-KR" altLang="en-US" sz="2800"/>
              <a:t>입고</a:t>
            </a:r>
          </a:p>
          <a:p>
            <a:pPr algn="l"/>
            <a:r>
              <a:rPr lang="en-US" altLang="ko-KR" sz="2800"/>
              <a:t>FOR EACH ROW</a:t>
            </a:r>
          </a:p>
          <a:p>
            <a:pPr algn="l"/>
            <a:r>
              <a:rPr lang="en-US" altLang="ko-KR" sz="2800"/>
              <a:t>BEGIN</a:t>
            </a:r>
          </a:p>
          <a:p>
            <a:pPr algn="l"/>
            <a:r>
              <a:rPr lang="en-US" altLang="ko-KR" sz="2800"/>
              <a:t>UPDATE </a:t>
            </a:r>
            <a:r>
              <a:rPr lang="ko-KR" altLang="en-US" sz="2800"/>
              <a:t>상품</a:t>
            </a:r>
          </a:p>
          <a:p>
            <a:pPr algn="l"/>
            <a:r>
              <a:rPr lang="en-US" altLang="ko-KR" sz="2800"/>
              <a:t>SET </a:t>
            </a:r>
            <a:r>
              <a:rPr lang="ko-KR" altLang="en-US" sz="2800"/>
              <a:t>재고수량 </a:t>
            </a:r>
            <a:r>
              <a:rPr lang="en-US" altLang="ko-KR" sz="2800"/>
              <a:t>= </a:t>
            </a:r>
            <a:r>
              <a:rPr lang="ko-KR" altLang="en-US" sz="2800"/>
              <a:t>재고수량 </a:t>
            </a:r>
            <a:r>
              <a:rPr lang="en-US" altLang="ko-KR" sz="2800"/>
              <a:t>+ (-:old.</a:t>
            </a:r>
            <a:r>
              <a:rPr lang="ko-KR" altLang="en-US" sz="2800"/>
              <a:t>입고수량</a:t>
            </a:r>
            <a:r>
              <a:rPr lang="en-US" altLang="ko-KR" sz="2800"/>
              <a:t>+:new.</a:t>
            </a:r>
            <a:r>
              <a:rPr lang="ko-KR" altLang="en-US" sz="2800"/>
              <a:t>입고수량</a:t>
            </a:r>
            <a:r>
              <a:rPr lang="en-US" altLang="ko-KR" sz="2800"/>
              <a:t>) </a:t>
            </a:r>
            <a:endParaRPr lang="ko-KR" altLang="en-US" sz="2800"/>
          </a:p>
          <a:p>
            <a:pPr algn="l"/>
            <a:r>
              <a:rPr lang="en-US" altLang="ko-KR" sz="2800"/>
              <a:t>WHERE </a:t>
            </a:r>
            <a:r>
              <a:rPr lang="ko-KR" altLang="en-US" sz="2800"/>
              <a:t>상품코드 </a:t>
            </a:r>
            <a:r>
              <a:rPr lang="en-US" altLang="ko-KR" sz="2800"/>
              <a:t>= :new.</a:t>
            </a:r>
            <a:r>
              <a:rPr lang="ko-KR" altLang="en-US" sz="2800"/>
              <a:t>상품코드</a:t>
            </a:r>
            <a:r>
              <a:rPr lang="en-US" altLang="ko-KR" sz="2800"/>
              <a:t>;</a:t>
            </a:r>
            <a:endParaRPr lang="ko-KR" altLang="en-US" sz="2800"/>
          </a:p>
          <a:p>
            <a:pPr algn="l"/>
            <a:r>
              <a:rPr lang="en-US" altLang="ko-KR" sz="2800"/>
              <a:t>END;</a:t>
            </a:r>
          </a:p>
          <a:p>
            <a:pPr algn="l"/>
            <a:r>
              <a:rPr lang="en-US" altLang="ko-KR" sz="2800"/>
              <a:t>/</a:t>
            </a:r>
          </a:p>
        </p:txBody>
      </p:sp>
      <p:sp>
        <p:nvSpPr>
          <p:cNvPr id="38917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제목 1"/>
          <p:cNvSpPr>
            <a:spLocks noGrp="1"/>
          </p:cNvSpPr>
          <p:nvPr>
            <p:ph type="title"/>
          </p:nvPr>
        </p:nvSpPr>
        <p:spPr/>
        <p:txBody>
          <a:bodyPr lIns="144018" tIns="72009" rIns="144018" bIns="72009"/>
          <a:lstStyle/>
          <a:p>
            <a:r>
              <a:rPr lang="en-US" altLang="ko-KR" smtClean="0"/>
              <a:t>&lt;</a:t>
            </a:r>
            <a:r>
              <a:rPr lang="ko-KR" altLang="en-US" smtClean="0"/>
              <a:t>실습하기</a:t>
            </a:r>
            <a:r>
              <a:rPr lang="en-US" altLang="ko-KR" smtClean="0"/>
              <a:t>&gt; </a:t>
            </a:r>
            <a:r>
              <a:rPr lang="ko-KR" altLang="en-US" smtClean="0"/>
              <a:t>갱신 트리거 작성하기</a:t>
            </a:r>
          </a:p>
        </p:txBody>
      </p:sp>
      <p:sp>
        <p:nvSpPr>
          <p:cNvPr id="39939" name="내용 개체 틀 2"/>
          <p:cNvSpPr>
            <a:spLocks noGrp="1"/>
          </p:cNvSpPr>
          <p:nvPr>
            <p:ph idx="1"/>
          </p:nvPr>
        </p:nvSpPr>
        <p:spPr>
          <a:xfrm>
            <a:off x="600075" y="1560196"/>
            <a:ext cx="13801725" cy="8266033"/>
          </a:xfrm>
        </p:spPr>
        <p:txBody>
          <a:bodyPr lIns="144018" tIns="72009" rIns="144018" bIns="72009"/>
          <a:lstStyle/>
          <a:p>
            <a:pPr>
              <a:buFontTx/>
              <a:buNone/>
            </a:pPr>
            <a:r>
              <a:rPr lang="en-US" altLang="ko-KR" sz="2800" smtClean="0"/>
              <a:t>2. </a:t>
            </a:r>
            <a:r>
              <a:rPr lang="ko-KR" altLang="en-US" sz="2800" smtClean="0"/>
              <a:t>입고 번호 </a:t>
            </a:r>
            <a:r>
              <a:rPr lang="en-US" altLang="ko-KR" sz="2800" smtClean="0"/>
              <a:t>3</a:t>
            </a:r>
            <a:r>
              <a:rPr lang="ko-KR" altLang="en-US" sz="2800" smtClean="0"/>
              <a:t>번은 냉장고가 입고된 정보를 기록한 것으로서 입고 번호 </a:t>
            </a:r>
            <a:r>
              <a:rPr lang="en-US" altLang="ko-KR" sz="2800" smtClean="0"/>
              <a:t>3</a:t>
            </a:r>
            <a:r>
              <a:rPr lang="ko-KR" altLang="en-US" sz="2800" smtClean="0"/>
              <a:t>번의 입고수량을 </a:t>
            </a:r>
            <a:r>
              <a:rPr lang="en-US" altLang="ko-KR" sz="2800" smtClean="0"/>
              <a:t>10</a:t>
            </a:r>
            <a:r>
              <a:rPr lang="ko-KR" altLang="en-US" sz="2800" smtClean="0"/>
              <a:t>으로 변경하였더니 냉장고의 재고 수량 역시 </a:t>
            </a:r>
            <a:r>
              <a:rPr lang="en-US" altLang="ko-KR" sz="2800" smtClean="0"/>
              <a:t>15</a:t>
            </a:r>
            <a:r>
              <a:rPr lang="ko-KR" altLang="en-US" sz="2800" smtClean="0"/>
              <a:t>로 변경되었습니다</a:t>
            </a:r>
            <a:r>
              <a:rPr lang="en-US" altLang="ko-KR" sz="2800" smtClean="0"/>
              <a:t>.</a:t>
            </a:r>
            <a:endParaRPr lang="ko-KR" altLang="en-US" sz="2800" smtClean="0"/>
          </a:p>
        </p:txBody>
      </p:sp>
      <p:sp>
        <p:nvSpPr>
          <p:cNvPr id="39940" name="AutoShape 21"/>
          <p:cNvSpPr>
            <a:spLocks noChangeArrowheads="1"/>
          </p:cNvSpPr>
          <p:nvPr/>
        </p:nvSpPr>
        <p:spPr bwMode="auto">
          <a:xfrm>
            <a:off x="600075" y="2640330"/>
            <a:ext cx="13201650" cy="2160270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 algn="l"/>
            <a:r>
              <a:rPr lang="en-US" altLang="ko-KR" sz="2800"/>
              <a:t>UPDATE </a:t>
            </a:r>
            <a:r>
              <a:rPr lang="ko-KR" altLang="en-US" sz="2800"/>
              <a:t>입고 </a:t>
            </a:r>
            <a:r>
              <a:rPr lang="en-US" altLang="ko-KR" sz="2800"/>
              <a:t>SET </a:t>
            </a:r>
            <a:r>
              <a:rPr lang="ko-KR" altLang="en-US" sz="2800"/>
              <a:t>입고수량</a:t>
            </a:r>
            <a:r>
              <a:rPr lang="en-US" altLang="ko-KR" sz="2800"/>
              <a:t>=10, </a:t>
            </a:r>
            <a:r>
              <a:rPr lang="ko-KR" altLang="en-US" sz="2800"/>
              <a:t>입고금액</a:t>
            </a:r>
            <a:r>
              <a:rPr lang="en-US" altLang="ko-KR" sz="2800"/>
              <a:t>=2200</a:t>
            </a:r>
            <a:endParaRPr lang="ko-KR" altLang="en-US" sz="2800"/>
          </a:p>
          <a:p>
            <a:pPr algn="l"/>
            <a:r>
              <a:rPr lang="en-US" altLang="ko-KR" sz="2800"/>
              <a:t>WHERE </a:t>
            </a:r>
            <a:r>
              <a:rPr lang="ko-KR" altLang="en-US" sz="2800"/>
              <a:t>입고번호</a:t>
            </a:r>
            <a:r>
              <a:rPr lang="en-US" altLang="ko-KR" sz="2800"/>
              <a:t>=3;</a:t>
            </a:r>
            <a:endParaRPr lang="ko-KR" altLang="en-US" sz="2800"/>
          </a:p>
          <a:p>
            <a:pPr algn="l"/>
            <a:r>
              <a:rPr lang="en-US" altLang="ko-KR" sz="2800"/>
              <a:t>SELECT * FROM </a:t>
            </a:r>
            <a:r>
              <a:rPr lang="ko-KR" altLang="en-US" sz="2800"/>
              <a:t>입고 </a:t>
            </a:r>
            <a:r>
              <a:rPr lang="en-US" altLang="ko-KR" sz="2800"/>
              <a:t>ORDER BY </a:t>
            </a:r>
            <a:r>
              <a:rPr lang="ko-KR" altLang="en-US" sz="2800"/>
              <a:t>입고번호</a:t>
            </a:r>
            <a:r>
              <a:rPr lang="en-US" altLang="ko-KR" sz="2800"/>
              <a:t>;</a:t>
            </a:r>
            <a:endParaRPr lang="ko-KR" altLang="en-US" sz="2800"/>
          </a:p>
          <a:p>
            <a:pPr algn="l"/>
            <a:r>
              <a:rPr lang="en-US" altLang="ko-KR" sz="2800"/>
              <a:t>SELECT * FROM </a:t>
            </a:r>
            <a:r>
              <a:rPr lang="ko-KR" altLang="en-US" sz="2800"/>
              <a:t>상품</a:t>
            </a:r>
            <a:r>
              <a:rPr lang="en-US" altLang="ko-KR" sz="2800"/>
              <a:t>;</a:t>
            </a:r>
            <a:endParaRPr lang="ko-KR" altLang="en-US" sz="2800"/>
          </a:p>
        </p:txBody>
      </p:sp>
      <p:sp>
        <p:nvSpPr>
          <p:cNvPr id="39941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39942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pic>
        <p:nvPicPr>
          <p:cNvPr id="39943" name="_x285034648" descr="EMB000014d4264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80360" y="4680586"/>
            <a:ext cx="8521065" cy="5785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제목 1"/>
          <p:cNvSpPr>
            <a:spLocks noGrp="1"/>
          </p:cNvSpPr>
          <p:nvPr>
            <p:ph type="title"/>
          </p:nvPr>
        </p:nvSpPr>
        <p:spPr/>
        <p:txBody>
          <a:bodyPr lIns="144018" tIns="72009" rIns="144018" bIns="72009"/>
          <a:lstStyle/>
          <a:p>
            <a:r>
              <a:rPr lang="en-US" altLang="ko-KR" smtClean="0"/>
              <a:t>&lt;</a:t>
            </a:r>
            <a:r>
              <a:rPr lang="ko-KR" altLang="en-US" smtClean="0"/>
              <a:t>실습하기</a:t>
            </a:r>
            <a:r>
              <a:rPr lang="en-US" altLang="ko-KR" smtClean="0"/>
              <a:t>&gt; </a:t>
            </a:r>
            <a:r>
              <a:rPr lang="ko-KR" altLang="en-US" smtClean="0"/>
              <a:t>삭제 트리거 작성하기</a:t>
            </a:r>
          </a:p>
        </p:txBody>
      </p:sp>
      <p:sp>
        <p:nvSpPr>
          <p:cNvPr id="40963" name="내용 개체 틀 2"/>
          <p:cNvSpPr>
            <a:spLocks noGrp="1"/>
          </p:cNvSpPr>
          <p:nvPr>
            <p:ph idx="1"/>
          </p:nvPr>
        </p:nvSpPr>
        <p:spPr>
          <a:xfrm>
            <a:off x="600075" y="1560196"/>
            <a:ext cx="13801725" cy="8266033"/>
          </a:xfrm>
        </p:spPr>
        <p:txBody>
          <a:bodyPr lIns="144018" tIns="72009" rIns="144018" bIns="72009"/>
          <a:lstStyle/>
          <a:p>
            <a:pPr>
              <a:buFontTx/>
              <a:buNone/>
            </a:pPr>
            <a:r>
              <a:rPr lang="ko-KR" altLang="en-US" sz="2800" smtClean="0"/>
              <a:t>입고 테이블에서 입고되었던 상황이 삭제되면 상품 테이블에 재고수량에서 삭제된 입고수량 만큼을 빼는 삭제 </a:t>
            </a:r>
            <a:r>
              <a:rPr lang="ko-KR" altLang="en-US" sz="2800" err="1" smtClean="0"/>
              <a:t>트리거</a:t>
            </a:r>
            <a:r>
              <a:rPr lang="ko-KR" altLang="en-US" sz="2800" smtClean="0"/>
              <a:t> 작성해 봅시다</a:t>
            </a:r>
            <a:r>
              <a:rPr lang="en-US" altLang="ko-KR" sz="2800" smtClean="0"/>
              <a:t>. </a:t>
            </a:r>
          </a:p>
          <a:p>
            <a:pPr>
              <a:buFontTx/>
              <a:buNone/>
            </a:pPr>
            <a:r>
              <a:rPr lang="en-US" altLang="ko-KR" sz="2800" smtClean="0"/>
              <a:t>1. ED </a:t>
            </a:r>
            <a:r>
              <a:rPr lang="ko-KR" altLang="en-US" sz="2800" smtClean="0"/>
              <a:t>다음에 파일이름을 입력하여 새로 생긴 </a:t>
            </a:r>
            <a:r>
              <a:rPr lang="en-US" altLang="ko-KR" sz="2800" smtClean="0"/>
              <a:t>SQL </a:t>
            </a:r>
            <a:r>
              <a:rPr lang="ko-KR" altLang="en-US" sz="2800" smtClean="0"/>
              <a:t>파일에 다음과 같이 입력하시오</a:t>
            </a:r>
            <a:r>
              <a:rPr lang="en-US" altLang="ko-KR" sz="2800" smtClean="0"/>
              <a:t>.(</a:t>
            </a:r>
            <a:r>
              <a:rPr lang="ko-KR" altLang="en-US" sz="2800" smtClean="0"/>
              <a:t>파일이름</a:t>
            </a:r>
            <a:r>
              <a:rPr lang="en-US" altLang="ko-KR" sz="2800" smtClean="0"/>
              <a:t>:TRIG06.SQL) </a:t>
            </a:r>
            <a:endParaRPr lang="ko-KR" altLang="en-US" sz="2800" smtClean="0"/>
          </a:p>
        </p:txBody>
      </p:sp>
      <p:sp>
        <p:nvSpPr>
          <p:cNvPr id="40964" name="AutoShape 21"/>
          <p:cNvSpPr>
            <a:spLocks noChangeArrowheads="1"/>
          </p:cNvSpPr>
          <p:nvPr/>
        </p:nvSpPr>
        <p:spPr bwMode="auto">
          <a:xfrm>
            <a:off x="600075" y="3720465"/>
            <a:ext cx="13201650" cy="4440555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 algn="l"/>
            <a:r>
              <a:rPr lang="en-US" altLang="ko-KR" sz="2800"/>
              <a:t>--</a:t>
            </a:r>
            <a:r>
              <a:rPr lang="ko-KR" altLang="en-US" sz="2800" err="1"/>
              <a:t>삭제트리거</a:t>
            </a:r>
            <a:endParaRPr lang="ko-KR" altLang="en-US" sz="2800"/>
          </a:p>
          <a:p>
            <a:pPr algn="l"/>
            <a:r>
              <a:rPr lang="en-US" altLang="ko-KR" sz="2800"/>
              <a:t>CREATE OR REPLACE TRIGGER TRG04</a:t>
            </a:r>
          </a:p>
          <a:p>
            <a:pPr algn="l"/>
            <a:r>
              <a:rPr lang="en-US" altLang="ko-KR" sz="2800"/>
              <a:t>AFTER DELETE ON </a:t>
            </a:r>
            <a:r>
              <a:rPr lang="ko-KR" altLang="en-US" sz="2800"/>
              <a:t>입고</a:t>
            </a:r>
          </a:p>
          <a:p>
            <a:pPr algn="l"/>
            <a:r>
              <a:rPr lang="en-US" altLang="ko-KR" sz="2800"/>
              <a:t>FOR EACH ROW</a:t>
            </a:r>
          </a:p>
          <a:p>
            <a:pPr algn="l"/>
            <a:r>
              <a:rPr lang="en-US" altLang="ko-KR" sz="2800"/>
              <a:t>BEGIN</a:t>
            </a:r>
          </a:p>
          <a:p>
            <a:pPr algn="l"/>
            <a:r>
              <a:rPr lang="en-US" altLang="ko-KR" sz="2800"/>
              <a:t>UPDATE </a:t>
            </a:r>
            <a:r>
              <a:rPr lang="ko-KR" altLang="en-US" sz="2800"/>
              <a:t>상품</a:t>
            </a:r>
          </a:p>
          <a:p>
            <a:pPr algn="l"/>
            <a:r>
              <a:rPr lang="en-US" altLang="ko-KR" sz="2800"/>
              <a:t>SET </a:t>
            </a:r>
            <a:r>
              <a:rPr lang="ko-KR" altLang="en-US" sz="2800"/>
              <a:t>재고수량 </a:t>
            </a:r>
            <a:r>
              <a:rPr lang="en-US" altLang="ko-KR" sz="2800"/>
              <a:t>= </a:t>
            </a:r>
            <a:r>
              <a:rPr lang="ko-KR" altLang="en-US" sz="2800"/>
              <a:t>재고수량 </a:t>
            </a:r>
            <a:r>
              <a:rPr lang="en-US" altLang="ko-KR" sz="2800"/>
              <a:t>- :old.</a:t>
            </a:r>
            <a:r>
              <a:rPr lang="ko-KR" altLang="en-US" sz="2800"/>
              <a:t>입고수량</a:t>
            </a:r>
          </a:p>
          <a:p>
            <a:pPr algn="l"/>
            <a:r>
              <a:rPr lang="en-US" altLang="ko-KR" sz="2800"/>
              <a:t>WHERE </a:t>
            </a:r>
            <a:r>
              <a:rPr lang="ko-KR" altLang="en-US" sz="2800"/>
              <a:t>상품코드 </a:t>
            </a:r>
            <a:r>
              <a:rPr lang="en-US" altLang="ko-KR" sz="2800"/>
              <a:t>= :old.</a:t>
            </a:r>
            <a:r>
              <a:rPr lang="ko-KR" altLang="en-US" sz="2800"/>
              <a:t>상품코드</a:t>
            </a:r>
            <a:r>
              <a:rPr lang="en-US" altLang="ko-KR" sz="2800"/>
              <a:t>;</a:t>
            </a:r>
            <a:endParaRPr lang="ko-KR" altLang="en-US" sz="2800"/>
          </a:p>
          <a:p>
            <a:pPr algn="l"/>
            <a:r>
              <a:rPr lang="en-US" altLang="ko-KR" sz="2800"/>
              <a:t>END;</a:t>
            </a:r>
          </a:p>
          <a:p>
            <a:pPr algn="l"/>
            <a:r>
              <a:rPr lang="en-US" altLang="ko-KR" sz="2800"/>
              <a:t>/</a:t>
            </a:r>
          </a:p>
        </p:txBody>
      </p:sp>
      <p:sp>
        <p:nvSpPr>
          <p:cNvPr id="40965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40966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제목 1"/>
          <p:cNvSpPr>
            <a:spLocks noGrp="1"/>
          </p:cNvSpPr>
          <p:nvPr>
            <p:ph type="title"/>
          </p:nvPr>
        </p:nvSpPr>
        <p:spPr/>
        <p:txBody>
          <a:bodyPr lIns="144018" tIns="72009" rIns="144018" bIns="72009"/>
          <a:lstStyle/>
          <a:p>
            <a:r>
              <a:rPr lang="en-US" altLang="ko-KR" smtClean="0"/>
              <a:t>&lt;</a:t>
            </a:r>
            <a:r>
              <a:rPr lang="ko-KR" altLang="en-US" smtClean="0"/>
              <a:t>실습하기</a:t>
            </a:r>
            <a:r>
              <a:rPr lang="en-US" altLang="ko-KR" smtClean="0"/>
              <a:t>&gt; </a:t>
            </a:r>
            <a:r>
              <a:rPr lang="ko-KR" altLang="en-US" smtClean="0"/>
              <a:t>삭제 트리거 작성하기</a:t>
            </a:r>
          </a:p>
        </p:txBody>
      </p:sp>
      <p:sp>
        <p:nvSpPr>
          <p:cNvPr id="41987" name="내용 개체 틀 2"/>
          <p:cNvSpPr>
            <a:spLocks noGrp="1"/>
          </p:cNvSpPr>
          <p:nvPr>
            <p:ph idx="1"/>
          </p:nvPr>
        </p:nvSpPr>
        <p:spPr>
          <a:xfrm>
            <a:off x="600075" y="1560196"/>
            <a:ext cx="13801725" cy="8266033"/>
          </a:xfrm>
        </p:spPr>
        <p:txBody>
          <a:bodyPr lIns="144018" tIns="72009" rIns="144018" bIns="72009"/>
          <a:lstStyle/>
          <a:p>
            <a:pPr>
              <a:buFontTx/>
              <a:buNone/>
            </a:pPr>
            <a:r>
              <a:rPr lang="en-US" altLang="ko-KR" sz="2800" smtClean="0"/>
              <a:t>2. </a:t>
            </a:r>
            <a:r>
              <a:rPr lang="ko-KR" altLang="en-US" sz="2800" smtClean="0"/>
              <a:t>입고 번호 </a:t>
            </a:r>
            <a:r>
              <a:rPr lang="en-US" altLang="ko-KR" sz="2800" smtClean="0"/>
              <a:t>3</a:t>
            </a:r>
            <a:r>
              <a:rPr lang="ko-KR" altLang="en-US" sz="2800" smtClean="0"/>
              <a:t>번은 냉장고가 입고된 정보를 기록한 것으로서 입고 번호가 </a:t>
            </a:r>
            <a:r>
              <a:rPr lang="en-US" altLang="ko-KR" sz="2800" smtClean="0"/>
              <a:t>3</a:t>
            </a:r>
            <a:r>
              <a:rPr lang="ko-KR" altLang="en-US" sz="2800" smtClean="0"/>
              <a:t>번인 행을 삭제하였더니 냉장고의 재고 수량 역시 </a:t>
            </a:r>
            <a:r>
              <a:rPr lang="en-US" altLang="ko-KR" sz="2800" smtClean="0"/>
              <a:t>5</a:t>
            </a:r>
            <a:r>
              <a:rPr lang="ko-KR" altLang="en-US" sz="2800" smtClean="0"/>
              <a:t>로 변경되었습니다</a:t>
            </a:r>
            <a:r>
              <a:rPr lang="en-US" altLang="ko-KR" sz="2800" smtClean="0"/>
              <a:t>. </a:t>
            </a:r>
            <a:endParaRPr lang="ko-KR" altLang="en-US" sz="2800" smtClean="0"/>
          </a:p>
        </p:txBody>
      </p:sp>
      <p:sp>
        <p:nvSpPr>
          <p:cNvPr id="41988" name="AutoShape 21"/>
          <p:cNvSpPr>
            <a:spLocks noChangeArrowheads="1"/>
          </p:cNvSpPr>
          <p:nvPr/>
        </p:nvSpPr>
        <p:spPr bwMode="auto">
          <a:xfrm>
            <a:off x="960120" y="2760345"/>
            <a:ext cx="13201650" cy="1800225"/>
          </a:xfrm>
          <a:prstGeom prst="roundRect">
            <a:avLst>
              <a:gd name="adj" fmla="val 16667"/>
            </a:avLst>
          </a:prstGeom>
          <a:solidFill>
            <a:srgbClr val="FF99CC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wrap="none" lIns="144018" tIns="72009" rIns="144018" bIns="72009" anchor="ctr"/>
          <a:lstStyle/>
          <a:p>
            <a:pPr algn="l"/>
            <a:r>
              <a:rPr lang="en-US" altLang="ko-KR" sz="2800"/>
              <a:t>DELETE </a:t>
            </a:r>
            <a:r>
              <a:rPr lang="ko-KR" altLang="en-US" sz="2800"/>
              <a:t>입고 </a:t>
            </a:r>
            <a:r>
              <a:rPr lang="en-US" altLang="ko-KR" sz="2800"/>
              <a:t>WHERE </a:t>
            </a:r>
            <a:r>
              <a:rPr lang="ko-KR" altLang="en-US" sz="2800"/>
              <a:t>입고번호</a:t>
            </a:r>
            <a:r>
              <a:rPr lang="en-US" altLang="ko-KR" sz="2800"/>
              <a:t>=3;</a:t>
            </a:r>
            <a:endParaRPr lang="ko-KR" altLang="en-US" sz="2800"/>
          </a:p>
          <a:p>
            <a:pPr algn="l"/>
            <a:r>
              <a:rPr lang="en-US" altLang="ko-KR" sz="2800"/>
              <a:t>SELECT * FROM </a:t>
            </a:r>
            <a:r>
              <a:rPr lang="ko-KR" altLang="en-US" sz="2800"/>
              <a:t>입고 </a:t>
            </a:r>
            <a:r>
              <a:rPr lang="en-US" altLang="ko-KR" sz="2800"/>
              <a:t>ORDER BY </a:t>
            </a:r>
            <a:r>
              <a:rPr lang="ko-KR" altLang="en-US" sz="2800"/>
              <a:t>입고번호</a:t>
            </a:r>
            <a:r>
              <a:rPr lang="en-US" altLang="ko-KR" sz="2800"/>
              <a:t>;</a:t>
            </a:r>
            <a:endParaRPr lang="ko-KR" altLang="en-US" sz="2800"/>
          </a:p>
          <a:p>
            <a:pPr algn="l"/>
            <a:r>
              <a:rPr lang="en-US" altLang="ko-KR" sz="2800"/>
              <a:t>SELECT * FROM </a:t>
            </a:r>
            <a:r>
              <a:rPr lang="ko-KR" altLang="en-US" sz="2800"/>
              <a:t>상품</a:t>
            </a:r>
            <a:r>
              <a:rPr lang="en-US" altLang="ko-KR" sz="2800"/>
              <a:t>;</a:t>
            </a:r>
            <a:endParaRPr lang="ko-KR" altLang="en-US" sz="2800"/>
          </a:p>
        </p:txBody>
      </p:sp>
      <p:sp>
        <p:nvSpPr>
          <p:cNvPr id="41989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41990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sp>
        <p:nvSpPr>
          <p:cNvPr id="41991" name="Rectangle 2"/>
          <p:cNvSpPr>
            <a:spLocks noChangeArrowheads="1"/>
          </p:cNvSpPr>
          <p:nvPr/>
        </p:nvSpPr>
        <p:spPr bwMode="blackWhite">
          <a:xfrm>
            <a:off x="0" y="0"/>
            <a:ext cx="290913" cy="4224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144018" tIns="72009" rIns="144018" bIns="72009" anchor="ctr">
            <a:spAutoFit/>
          </a:bodyPr>
          <a:lstStyle/>
          <a:p>
            <a:endParaRPr lang="ko-KR" altLang="en-US"/>
          </a:p>
        </p:txBody>
      </p:sp>
      <p:pic>
        <p:nvPicPr>
          <p:cNvPr id="41992" name="_x285032648" descr="EMB000014d4264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40330" y="4560571"/>
            <a:ext cx="8281035" cy="5185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187" name="Rectangle 3"/>
          <p:cNvSpPr>
            <a:spLocks noChangeArrowheads="1"/>
          </p:cNvSpPr>
          <p:nvPr/>
        </p:nvSpPr>
        <p:spPr bwMode="blackWhite">
          <a:xfrm>
            <a:off x="1119188" y="1317625"/>
            <a:ext cx="12153900" cy="48402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Oracle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에서는 절차적 무결성 제약을 강화하는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트리거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(Trigger)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라는 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메커니즘을 제공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자기가 종속된 특정 테이블에서 데이터의 변화가 발생했을 때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자동으로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INSERT,UPDATE,DELETE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문이 자동으로 실행되는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아주 특별한 종류의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Stored Procedure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이며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하나의 테이블과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연관되어서 만들어 진다</a:t>
            </a:r>
            <a:endParaRPr lang="ko-KR" altLang="en-US" sz="2000">
              <a:solidFill>
                <a:srgbClr val="800000"/>
              </a:solidFill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defRPr/>
            </a:pP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-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주로 데이터 </a:t>
            </a:r>
            <a:r>
              <a:rPr lang="ko-KR" altLang="en-US" sz="2000" err="1">
                <a:latin typeface="HY중고딕" pitchFamily="18" charset="-127"/>
                <a:ea typeface="굴림체" pitchFamily="49" charset="-127"/>
              </a:rPr>
              <a:t>무결성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(Data integrity)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과 빠른 수행 성능을 보장하기 </a:t>
            </a:r>
          </a:p>
          <a:p>
            <a:pPr defTabSz="282575">
              <a:lnSpc>
                <a:spcPct val="120000"/>
              </a:lnSpc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위해 사용되어 진다</a:t>
            </a:r>
          </a:p>
        </p:txBody>
      </p:sp>
      <p:sp>
        <p:nvSpPr>
          <p:cNvPr id="425987" name="Rectangle 5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Trigger</a:t>
            </a:r>
          </a:p>
        </p:txBody>
      </p:sp>
      <p:sp>
        <p:nvSpPr>
          <p:cNvPr id="1501238" name="Rectangle 54"/>
          <p:cNvSpPr>
            <a:spLocks noChangeArrowheads="1"/>
          </p:cNvSpPr>
          <p:nvPr/>
        </p:nvSpPr>
        <p:spPr bwMode="blackWhite">
          <a:xfrm>
            <a:off x="1119188" y="6308725"/>
            <a:ext cx="12153900" cy="38544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주의 사항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 Transaction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제어 문장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(COMMIT, ROLLBACK, SAVEPOINT)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을 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 사용할 수 없다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Trigger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에서 내부에서 사용되는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Procedure, Function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은 </a:t>
            </a:r>
            <a:br>
              <a:rPr lang="ko-KR" altLang="en-US" sz="2000"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  트랜젝션  제어문장을 사용할 수 없다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- LONG, LONG RAW </a:t>
            </a: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변수를 선언할 수 없다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.</a:t>
            </a:r>
          </a:p>
        </p:txBody>
      </p:sp>
    </p:spTree>
  </p:cSld>
  <p:clrMapOvr>
    <a:masterClrMapping/>
  </p:clrMapOvr>
  <p:transition>
    <p:random/>
  </p:transition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210" name="Rectangle 2"/>
          <p:cNvSpPr>
            <a:spLocks noChangeArrowheads="1"/>
          </p:cNvSpPr>
          <p:nvPr/>
        </p:nvSpPr>
        <p:spPr bwMode="blackWhite">
          <a:xfrm>
            <a:off x="1119188" y="1317625"/>
            <a:ext cx="12153900" cy="46513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Trigger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주요 구문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CREATE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[ or REPLACE ]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TRIGGER 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trigger_name</a:t>
            </a:r>
            <a:endParaRPr lang="en-US" altLang="ko-KR" sz="2000" i="1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{BEFORE | AFTER }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trigger_event</a:t>
            </a:r>
            <a:r>
              <a:rPr lang="en-US" altLang="ko-KR" i="1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[OF </a:t>
            </a:r>
            <a:r>
              <a:rPr lang="en-US" altLang="ko-KR" i="1">
                <a:latin typeface="HY중고딕" pitchFamily="18" charset="-127"/>
                <a:ea typeface="굴림체" pitchFamily="49" charset="-127"/>
              </a:rPr>
              <a:t>column1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,…]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ON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table_name</a:t>
            </a:r>
            <a:endParaRPr lang="en-US" altLang="ko-KR" sz="2000" i="1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        [ FOR EACH ROW  ]  [ WHEN </a:t>
            </a:r>
            <a:r>
              <a:rPr lang="en-US" altLang="ko-KR" i="1" err="1">
                <a:latin typeface="HY중고딕" pitchFamily="18" charset="-127"/>
                <a:ea typeface="굴림체" pitchFamily="49" charset="-127"/>
              </a:rPr>
              <a:t>trigger_condition</a:t>
            </a:r>
            <a:r>
              <a:rPr lang="en-US" altLang="ko-KR" i="1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]   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BEGIN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 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pl/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sql_block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;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END;</a:t>
            </a:r>
          </a:p>
        </p:txBody>
      </p:sp>
      <p:graphicFrame>
        <p:nvGraphicFramePr>
          <p:cNvPr id="1502257" name="Group 49"/>
          <p:cNvGraphicFramePr>
            <a:graphicFrameLocks noGrp="1"/>
          </p:cNvGraphicFramePr>
          <p:nvPr/>
        </p:nvGraphicFramePr>
        <p:xfrm>
          <a:off x="1128713" y="6080125"/>
          <a:ext cx="12144594" cy="4190721"/>
        </p:xfrm>
        <a:graphic>
          <a:graphicData uri="http://schemas.openxmlformats.org/drawingml/2006/table">
            <a:tbl>
              <a:tblPr/>
              <a:tblGrid>
                <a:gridCol w="3665073"/>
                <a:gridCol w="8479521"/>
              </a:tblGrid>
              <a:tr h="3789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항  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</a:tr>
              <a:tr h="6342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BEFORE  |  AFTER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DML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문장이 실행되기 전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후에 실행여부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42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trigger_event</a:t>
                      </a:r>
                      <a:endParaRPr kumimoji="1" lang="en-US" altLang="ko-KR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INSERT, UPDATE, DELETE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이벤트 구분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복수 가능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42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OF column1,…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해당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컬럼에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대한 이벤트 구분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(UPDATE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에서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89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table_name</a:t>
                      </a:r>
                      <a:endParaRPr kumimoji="1" lang="en-US" altLang="ko-KR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트리거의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대상이 되는 테이블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42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FOR EACH ROW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행 기반의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트리거를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생성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42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trigger_condition</a:t>
                      </a:r>
                      <a:endParaRPr kumimoji="1" lang="en-US" altLang="ko-KR" sz="2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어떤 조건에 맞을 때 </a:t>
                      </a: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트리거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동작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27037" name="Rectangle 30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Trigger</a:t>
            </a:r>
          </a:p>
        </p:txBody>
      </p:sp>
    </p:spTree>
  </p:cSld>
  <p:clrMapOvr>
    <a:masterClrMapping/>
  </p:clrMapOvr>
  <p:transition>
    <p:random/>
  </p:transition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95763" name="Group 51"/>
          <p:cNvGraphicFramePr>
            <a:graphicFrameLocks noGrp="1"/>
          </p:cNvGraphicFramePr>
          <p:nvPr/>
        </p:nvGraphicFramePr>
        <p:xfrm>
          <a:off x="1128713" y="1317626"/>
          <a:ext cx="12144595" cy="4443091"/>
        </p:xfrm>
        <a:graphic>
          <a:graphicData uri="http://schemas.openxmlformats.org/drawingml/2006/table">
            <a:tbl>
              <a:tblPr/>
              <a:tblGrid>
                <a:gridCol w="3351188"/>
                <a:gridCol w="8793407"/>
              </a:tblGrid>
              <a:tr h="543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의사 레코드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</a:tr>
              <a:tr h="18296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:NEW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INSERT, UPDATE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에서 사용되며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데이터가 삽입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갱신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될 때 들어온 새로운 값이다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DELETE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시에는 모든 필드는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NULL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270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:OLD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DELETE, UPDATE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에서 사용되며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데이터가 삭제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갱신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될 때 이전의 값이다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INSERT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시에는 모든 필드는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NULL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이다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315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:NEW, :OLD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는 행 단위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TRIGGER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에서 사용가능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95764" name="Group 52"/>
          <p:cNvGraphicFramePr>
            <a:graphicFrameLocks noGrp="1"/>
          </p:cNvGraphicFramePr>
          <p:nvPr/>
        </p:nvGraphicFramePr>
        <p:xfrm>
          <a:off x="1128713" y="7327900"/>
          <a:ext cx="12144595" cy="2852976"/>
        </p:xfrm>
        <a:graphic>
          <a:graphicData uri="http://schemas.openxmlformats.org/drawingml/2006/table">
            <a:tbl>
              <a:tblPr/>
              <a:tblGrid>
                <a:gridCol w="3351188"/>
                <a:gridCol w="8793407"/>
              </a:tblGrid>
              <a:tr h="4821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함 수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</a:tr>
              <a:tr h="7810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INSERTING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트리거된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문장이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INSERT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이면 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TRUE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리턴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10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UPDATING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트리거된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문장이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UPDATE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이면 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TRUE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리턴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10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DELETING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4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트리거된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문장이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DELETE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이면  </a:t>
                      </a:r>
                      <a:r>
                        <a:rPr kumimoji="1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TRUE </a:t>
                      </a:r>
                      <a:r>
                        <a:rPr kumimoji="1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리턴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28067" name="Rectangle 69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Trigger</a:t>
            </a:r>
          </a:p>
        </p:txBody>
      </p:sp>
      <p:sp>
        <p:nvSpPr>
          <p:cNvPr id="1395782" name="Rectangle 70"/>
          <p:cNvSpPr>
            <a:spLocks noChangeArrowheads="1"/>
          </p:cNvSpPr>
          <p:nvPr/>
        </p:nvSpPr>
        <p:spPr bwMode="blackWhite">
          <a:xfrm>
            <a:off x="1119188" y="6535738"/>
            <a:ext cx="12091987" cy="6794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문장내에서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DML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을 구분하기 위한 함수</a:t>
            </a:r>
            <a:endParaRPr lang="ko-KR" altLang="en-US" sz="2000">
              <a:latin typeface="HY중고딕" pitchFamily="18" charset="-127"/>
              <a:ea typeface="굴림체" pitchFamily="49" charset="-127"/>
            </a:endParaRPr>
          </a:p>
        </p:txBody>
      </p:sp>
    </p:spTree>
  </p:cSld>
  <p:clrMapOvr>
    <a:masterClrMapping/>
  </p:clrMapOvr>
  <p:transition>
    <p:random/>
  </p:transition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786" name="Rectangle 2"/>
          <p:cNvSpPr>
            <a:spLocks noChangeArrowheads="1"/>
          </p:cNvSpPr>
          <p:nvPr/>
        </p:nvSpPr>
        <p:spPr bwMode="blackWhite">
          <a:xfrm>
            <a:off x="1119188" y="1244600"/>
            <a:ext cx="12091987" cy="54038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분류테이블에 추가되거나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변경될 때 분류코드를 항상 대문자로 </a:t>
            </a:r>
            <a:b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처리하는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트리거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예제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ko-KR" altLang="en-US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CREATE or REPLACE TRIGGER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tg_lprod_upper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/>
            </a:r>
            <a:br>
              <a:rPr lang="en-US" altLang="ko-KR" sz="2000"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BEFORE    INSERT or UPDATE 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 ON  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lprod</a:t>
            </a: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  FOR EACH ROW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BEGIN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		: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NEW.lprod_gu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:= UPPER(:</a:t>
            </a:r>
            <a:r>
              <a:rPr lang="en-US" altLang="ko-KR" sz="2000" err="1">
                <a:latin typeface="HY중고딕" pitchFamily="18" charset="-127"/>
                <a:ea typeface="굴림체" pitchFamily="49" charset="-127"/>
              </a:rPr>
              <a:t>NEW.lprod_gu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);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END;</a:t>
            </a:r>
          </a:p>
          <a:p>
            <a:pPr defTabSz="282575"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/</a:t>
            </a:r>
          </a:p>
        </p:txBody>
      </p:sp>
      <p:sp>
        <p:nvSpPr>
          <p:cNvPr id="429059" name="Rectangle 4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Trigger</a:t>
            </a:r>
          </a:p>
        </p:txBody>
      </p:sp>
      <p:sp>
        <p:nvSpPr>
          <p:cNvPr id="1398789" name="Rectangle 5"/>
          <p:cNvSpPr>
            <a:spLocks noChangeArrowheads="1"/>
          </p:cNvSpPr>
          <p:nvPr/>
        </p:nvSpPr>
        <p:spPr bwMode="blackWhite">
          <a:xfrm>
            <a:off x="1128713" y="6988175"/>
            <a:ext cx="12091987" cy="27209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SELECT *  FROM 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lprod</a:t>
            </a:r>
            <a:endParaRPr lang="en-US" altLang="ko-KR" sz="2400">
              <a:latin typeface="굴림체" pitchFamily="49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400">
              <a:latin typeface="굴림체" pitchFamily="49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INSERT INTO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lprod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</a:t>
            </a:r>
            <a:br>
              <a:rPr lang="en-US" altLang="ko-KR" sz="2400">
                <a:latin typeface="굴림체" pitchFamily="49" charset="-127"/>
                <a:ea typeface="굴림체" pitchFamily="49" charset="-127"/>
              </a:rPr>
            </a:b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 VALUES (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lprod_seq.NEXTVAL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, 'tt07', '</a:t>
            </a:r>
            <a:r>
              <a:rPr lang="ko-KR" altLang="en-US" sz="2400" err="1"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z="2400">
                <a:latin typeface="굴림체" pitchFamily="49" charset="-127"/>
                <a:ea typeface="굴림체" pitchFamily="49" charset="-127"/>
              </a:rPr>
              <a:t> 테스트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');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</a:t>
            </a:r>
          </a:p>
        </p:txBody>
      </p:sp>
    </p:spTree>
  </p:cSld>
  <p:clrMapOvr>
    <a:masterClrMapping/>
  </p:clrMapOvr>
  <p:transition>
    <p:rand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720725" y="431800"/>
            <a:ext cx="12960350" cy="18002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smtClean="0"/>
              <a:t>관계형 데이터 모델</a:t>
            </a:r>
          </a:p>
        </p:txBody>
      </p:sp>
      <p:sp>
        <p:nvSpPr>
          <p:cNvPr id="49155" name="내용 개체 틀 17"/>
          <p:cNvSpPr>
            <a:spLocks noGrp="1"/>
          </p:cNvSpPr>
          <p:nvPr>
            <p:ph idx="1"/>
          </p:nvPr>
        </p:nvSpPr>
        <p:spPr bwMode="auto">
          <a:xfrm>
            <a:off x="720725" y="1800225"/>
            <a:ext cx="12960350" cy="84391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관계형 데이터 모델의 구성 요소</a:t>
            </a:r>
          </a:p>
        </p:txBody>
      </p:sp>
      <p:sp>
        <p:nvSpPr>
          <p:cNvPr id="49156" name="슬라이드 번호 개체 틀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405563" y="10163175"/>
            <a:ext cx="1490662" cy="34131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ko-KR">
                <a:latin typeface="HY중고딕" pitchFamily="18" charset="-127"/>
              </a:rPr>
              <a:t>- </a:t>
            </a:r>
            <a:fld id="{B7C4F91C-E7A3-4D3D-B373-7A115972B4FA}" type="slidenum">
              <a:rPr lang="en-US" altLang="ko-KR">
                <a:latin typeface="HY중고딕" pitchFamily="18" charset="-127"/>
              </a:rPr>
              <a:pPr/>
              <a:t>47</a:t>
            </a:fld>
            <a:r>
              <a:rPr lang="en-US" altLang="ko-KR">
                <a:latin typeface="HY중고딕" pitchFamily="18" charset="-127"/>
              </a:rPr>
              <a:t> -</a:t>
            </a:r>
          </a:p>
        </p:txBody>
      </p:sp>
      <p:pic>
        <p:nvPicPr>
          <p:cNvPr id="49157" name="Picture 1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0963" y="2962275"/>
            <a:ext cx="11236325" cy="637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234" name="Rectangle 2"/>
          <p:cNvSpPr>
            <a:spLocks noChangeArrowheads="1"/>
          </p:cNvSpPr>
          <p:nvPr/>
        </p:nvSpPr>
        <p:spPr bwMode="blackWhite">
          <a:xfrm>
            <a:off x="1119188" y="1244600"/>
            <a:ext cx="12091987" cy="90312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4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4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장바구니 테이블에 입력이 발생할 때 재고 수불 테이블에 </a:t>
            </a:r>
            <a:br>
              <a:rPr lang="ko-KR" altLang="en-US" sz="24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ko-KR" altLang="en-US" sz="24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출고</a:t>
            </a:r>
            <a:r>
              <a:rPr lang="en-US" altLang="ko-KR" sz="24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4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현재고를</a:t>
            </a:r>
            <a:r>
              <a:rPr lang="ko-KR" altLang="en-US" sz="24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변경하는 </a:t>
            </a:r>
            <a:r>
              <a:rPr lang="ko-KR" altLang="en-US" sz="24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트리거</a:t>
            </a:r>
            <a:r>
              <a:rPr lang="ko-KR" altLang="en-US" sz="24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예제</a:t>
            </a:r>
            <a:r>
              <a:rPr lang="en-US" altLang="ko-KR" sz="24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(2005</a:t>
            </a:r>
            <a:r>
              <a:rPr lang="ko-KR" altLang="en-US" sz="24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년으로 예제 작성</a:t>
            </a:r>
            <a:r>
              <a:rPr lang="en-US" altLang="ko-KR" sz="24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400">
              <a:latin typeface="HY중고딕" pitchFamily="18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ko-KR" sz="2400">
                <a:latin typeface="HY중고딕" pitchFamily="18" charset="-127"/>
              </a:rPr>
              <a:t>CREATE or REPLACE TRIGGER tg_cart_qty_change</a:t>
            </a:r>
          </a:p>
          <a:p>
            <a:pPr defTabSz="282575">
              <a:defRPr/>
            </a:pPr>
            <a:r>
              <a:rPr lang="ko-KR" altLang="ko-KR" sz="2400">
                <a:latin typeface="HY중고딕" pitchFamily="18" charset="-127"/>
              </a:rPr>
              <a:t> </a:t>
            </a:r>
            <a:r>
              <a:rPr lang="en-US" altLang="ko-KR" sz="2400">
                <a:latin typeface="HY중고딕" pitchFamily="18" charset="-127"/>
              </a:rPr>
              <a:t>    </a:t>
            </a:r>
            <a:r>
              <a:rPr lang="ko-KR" altLang="ko-KR" sz="2400">
                <a:latin typeface="HY중고딕" pitchFamily="18" charset="-127"/>
              </a:rPr>
              <a:t> AFTER  insert or update or delete </a:t>
            </a:r>
            <a:r>
              <a:rPr lang="en-US" altLang="ko-KR" sz="2400">
                <a:latin typeface="HY중고딕" pitchFamily="18" charset="-127"/>
              </a:rPr>
              <a:t> </a:t>
            </a:r>
            <a:r>
              <a:rPr lang="ko-KR" altLang="ko-KR" sz="2400">
                <a:latin typeface="HY중고딕" pitchFamily="18" charset="-127"/>
              </a:rPr>
              <a:t> </a:t>
            </a:r>
            <a:r>
              <a:rPr lang="en-US" altLang="ko-KR" sz="2400">
                <a:latin typeface="HY중고딕" pitchFamily="18" charset="-127"/>
              </a:rPr>
              <a:t> </a:t>
            </a:r>
            <a:r>
              <a:rPr lang="ko-KR" altLang="ko-KR" sz="2400">
                <a:latin typeface="HY중고딕" pitchFamily="18" charset="-127"/>
              </a:rPr>
              <a:t>ON  cart</a:t>
            </a:r>
          </a:p>
          <a:p>
            <a:pPr defTabSz="282575">
              <a:defRPr/>
            </a:pPr>
            <a:r>
              <a:rPr lang="en-US" altLang="ko-KR" sz="2400">
                <a:latin typeface="HY중고딕" pitchFamily="18" charset="-127"/>
              </a:rPr>
              <a:t>      </a:t>
            </a:r>
            <a:r>
              <a:rPr lang="ko-KR" altLang="ko-KR" sz="2400">
                <a:latin typeface="HY중고딕" pitchFamily="18" charset="-127"/>
              </a:rPr>
              <a:t>FOR EACH ROW</a:t>
            </a:r>
          </a:p>
          <a:p>
            <a:pPr defTabSz="282575">
              <a:defRPr/>
            </a:pPr>
            <a:r>
              <a:rPr lang="en-US" altLang="ko-KR" sz="2400">
                <a:latin typeface="HY중고딕" pitchFamily="18" charset="-127"/>
              </a:rPr>
              <a:t>   </a:t>
            </a:r>
            <a:r>
              <a:rPr lang="ko-KR" altLang="ko-KR" sz="2400">
                <a:latin typeface="HY중고딕" pitchFamily="18" charset="-127"/>
              </a:rPr>
              <a:t>DECLARE </a:t>
            </a:r>
          </a:p>
          <a:p>
            <a:pPr defTabSz="282575">
              <a:defRPr/>
            </a:pPr>
            <a:r>
              <a:rPr lang="ko-KR" altLang="ko-KR" sz="2400">
                <a:latin typeface="HY중고딕" pitchFamily="18" charset="-127"/>
              </a:rPr>
              <a:t>  </a:t>
            </a:r>
            <a:r>
              <a:rPr lang="en-US" altLang="ko-KR" sz="2400">
                <a:latin typeface="HY중고딕" pitchFamily="18" charset="-127"/>
              </a:rPr>
              <a:t>     </a:t>
            </a:r>
            <a:r>
              <a:rPr lang="ko-KR" altLang="ko-KR" sz="2400">
                <a:latin typeface="HY중고딕" pitchFamily="18" charset="-127"/>
              </a:rPr>
              <a:t>v_qty NUMBER;</a:t>
            </a:r>
          </a:p>
          <a:p>
            <a:pPr defTabSz="282575">
              <a:defRPr/>
            </a:pPr>
            <a:r>
              <a:rPr lang="en-US" altLang="ko-KR" sz="2400">
                <a:latin typeface="HY중고딕" pitchFamily="18" charset="-127"/>
              </a:rPr>
              <a:t>     </a:t>
            </a:r>
            <a:r>
              <a:rPr lang="ko-KR" altLang="ko-KR" sz="2400">
                <a:latin typeface="HY중고딕" pitchFamily="18" charset="-127"/>
              </a:rPr>
              <a:t>  v_prod VARCHAR2(20);</a:t>
            </a:r>
          </a:p>
          <a:p>
            <a:pPr defTabSz="282575">
              <a:defRPr/>
            </a:pPr>
            <a:r>
              <a:rPr lang="en-US" altLang="ko-KR" sz="2400">
                <a:latin typeface="HY중고딕" pitchFamily="18" charset="-127"/>
              </a:rPr>
              <a:t> </a:t>
            </a:r>
            <a:r>
              <a:rPr lang="ko-KR" altLang="ko-KR" sz="2400">
                <a:latin typeface="HY중고딕" pitchFamily="18" charset="-127"/>
              </a:rPr>
              <a:t>BEGIN</a:t>
            </a:r>
          </a:p>
          <a:p>
            <a:pPr defTabSz="282575">
              <a:defRPr/>
            </a:pPr>
            <a:r>
              <a:rPr lang="ko-KR" altLang="ko-KR" sz="2400">
                <a:latin typeface="HY중고딕" pitchFamily="18" charset="-127"/>
              </a:rPr>
              <a:t>    IF INSERTING THEN</a:t>
            </a:r>
          </a:p>
          <a:p>
            <a:pPr defTabSz="282575">
              <a:defRPr/>
            </a:pPr>
            <a:r>
              <a:rPr lang="ko-KR" altLang="ko-KR" sz="2400">
                <a:latin typeface="HY중고딕" pitchFamily="18" charset="-127"/>
              </a:rPr>
              <a:t> </a:t>
            </a:r>
            <a:r>
              <a:rPr lang="en-US" altLang="ko-KR" sz="2400">
                <a:latin typeface="HY중고딕" pitchFamily="18" charset="-127"/>
              </a:rPr>
              <a:t>   </a:t>
            </a:r>
            <a:r>
              <a:rPr lang="ko-KR" altLang="ko-KR" sz="2400">
                <a:latin typeface="HY중고딕" pitchFamily="18" charset="-127"/>
              </a:rPr>
              <a:t>     v_qty := NVL(:NEW.cart_qty,0);</a:t>
            </a:r>
          </a:p>
          <a:p>
            <a:pPr defTabSz="282575">
              <a:defRPr/>
            </a:pPr>
            <a:r>
              <a:rPr lang="ko-KR" altLang="ko-KR" sz="2400">
                <a:latin typeface="HY중고딕" pitchFamily="18" charset="-127"/>
              </a:rPr>
              <a:t>    </a:t>
            </a:r>
            <a:r>
              <a:rPr lang="en-US" altLang="ko-KR" sz="2400">
                <a:latin typeface="HY중고딕" pitchFamily="18" charset="-127"/>
              </a:rPr>
              <a:t>   </a:t>
            </a:r>
            <a:r>
              <a:rPr lang="ko-KR" altLang="ko-KR" sz="2400">
                <a:latin typeface="HY중고딕" pitchFamily="18" charset="-127"/>
              </a:rPr>
              <a:t>  v_prod := :NEW.cart_prod;</a:t>
            </a:r>
          </a:p>
          <a:p>
            <a:pPr defTabSz="282575">
              <a:defRPr/>
            </a:pPr>
            <a:r>
              <a:rPr lang="ko-KR" altLang="ko-KR" sz="2400">
                <a:latin typeface="HY중고딕" pitchFamily="18" charset="-127"/>
              </a:rPr>
              <a:t>    ELSIF UPDATING THEN</a:t>
            </a:r>
          </a:p>
          <a:p>
            <a:pPr defTabSz="282575">
              <a:defRPr/>
            </a:pPr>
            <a:r>
              <a:rPr lang="ko-KR" altLang="ko-KR" sz="2400">
                <a:latin typeface="HY중고딕" pitchFamily="18" charset="-127"/>
              </a:rPr>
              <a:t>      </a:t>
            </a:r>
            <a:r>
              <a:rPr lang="en-US" altLang="ko-KR" sz="2400">
                <a:latin typeface="HY중고딕" pitchFamily="18" charset="-127"/>
              </a:rPr>
              <a:t>   </a:t>
            </a:r>
            <a:r>
              <a:rPr lang="ko-KR" altLang="ko-KR" sz="2400">
                <a:latin typeface="HY중고딕" pitchFamily="18" charset="-127"/>
              </a:rPr>
              <a:t>v_qty :=  NVL(:NEW.cart_qty,0) - NVL(:OLD.cart_qty,0);</a:t>
            </a:r>
          </a:p>
          <a:p>
            <a:pPr defTabSz="282575">
              <a:defRPr/>
            </a:pPr>
            <a:r>
              <a:rPr lang="en-US" altLang="ko-KR" sz="2400">
                <a:latin typeface="HY중고딕" pitchFamily="18" charset="-127"/>
              </a:rPr>
              <a:t>   </a:t>
            </a:r>
            <a:r>
              <a:rPr lang="ko-KR" altLang="ko-KR" sz="2400">
                <a:latin typeface="HY중고딕" pitchFamily="18" charset="-127"/>
              </a:rPr>
              <a:t>      v_prod := :NEW.cart_prod;</a:t>
            </a:r>
          </a:p>
          <a:p>
            <a:pPr defTabSz="282575">
              <a:defRPr/>
            </a:pPr>
            <a:r>
              <a:rPr lang="ko-KR" altLang="ko-KR" sz="2400">
                <a:latin typeface="HY중고딕" pitchFamily="18" charset="-127"/>
              </a:rPr>
              <a:t>    ELSIF DELETING THEN</a:t>
            </a:r>
          </a:p>
          <a:p>
            <a:pPr defTabSz="282575">
              <a:defRPr/>
            </a:pPr>
            <a:r>
              <a:rPr lang="ko-KR" altLang="ko-KR" sz="2400">
                <a:latin typeface="HY중고딕" pitchFamily="18" charset="-127"/>
              </a:rPr>
              <a:t>   </a:t>
            </a:r>
            <a:r>
              <a:rPr lang="en-US" altLang="ko-KR" sz="2400">
                <a:latin typeface="HY중고딕" pitchFamily="18" charset="-127"/>
              </a:rPr>
              <a:t>   </a:t>
            </a:r>
            <a:r>
              <a:rPr lang="ko-KR" altLang="ko-KR" sz="2400">
                <a:latin typeface="HY중고딕" pitchFamily="18" charset="-127"/>
              </a:rPr>
              <a:t>   v_qty :=  -(NVL(:OLD.cart_qty,0));</a:t>
            </a:r>
          </a:p>
          <a:p>
            <a:pPr defTabSz="282575">
              <a:defRPr/>
            </a:pPr>
            <a:r>
              <a:rPr lang="ko-KR" altLang="ko-KR" sz="2400">
                <a:latin typeface="HY중고딕" pitchFamily="18" charset="-127"/>
              </a:rPr>
              <a:t>      </a:t>
            </a:r>
            <a:r>
              <a:rPr lang="en-US" altLang="ko-KR" sz="2400">
                <a:latin typeface="HY중고딕" pitchFamily="18" charset="-127"/>
              </a:rPr>
              <a:t>   </a:t>
            </a:r>
            <a:r>
              <a:rPr lang="ko-KR" altLang="ko-KR" sz="2400">
                <a:latin typeface="HY중고딕" pitchFamily="18" charset="-127"/>
              </a:rPr>
              <a:t>v_prod := :OLD.cart_prod;</a:t>
            </a:r>
          </a:p>
          <a:p>
            <a:pPr defTabSz="282575">
              <a:defRPr/>
            </a:pPr>
            <a:r>
              <a:rPr lang="ko-KR" altLang="ko-KR" sz="2400">
                <a:latin typeface="HY중고딕" pitchFamily="18" charset="-127"/>
              </a:rPr>
              <a:t>    END IF;</a:t>
            </a:r>
            <a:r>
              <a:rPr lang="ko-KR" altLang="ko-KR">
                <a:latin typeface="HY중고딕" pitchFamily="18" charset="-127"/>
              </a:rPr>
              <a:t>    </a:t>
            </a:r>
            <a:endParaRPr lang="en-US" altLang="ko-KR">
              <a:latin typeface="HY중고딕" pitchFamily="18" charset="-127"/>
            </a:endParaRPr>
          </a:p>
        </p:txBody>
      </p:sp>
      <p:sp>
        <p:nvSpPr>
          <p:cNvPr id="430083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Trigger</a:t>
            </a:r>
          </a:p>
        </p:txBody>
      </p:sp>
    </p:spTree>
  </p:cSld>
  <p:clrMapOvr>
    <a:masterClrMapping/>
  </p:clrMapOvr>
  <p:transition>
    <p:random/>
  </p:transition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82" name="Rectangle 2"/>
          <p:cNvSpPr>
            <a:spLocks noChangeArrowheads="1"/>
          </p:cNvSpPr>
          <p:nvPr/>
        </p:nvSpPr>
        <p:spPr bwMode="blackWhite">
          <a:xfrm>
            <a:off x="1119188" y="1244600"/>
            <a:ext cx="12091987" cy="63119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장바구니 테이블에 입력이 발생할 때 재고 수불 테이블에 </a:t>
            </a:r>
            <a:b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출고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8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현재고를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변경하는 </a:t>
            </a:r>
            <a:r>
              <a:rPr lang="ko-KR" altLang="en-US" sz="28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트리거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예제 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(2005</a:t>
            </a:r>
            <a:r>
              <a:rPr lang="ko-KR" altLang="en-US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년으로 예제 작성</a:t>
            </a:r>
            <a:r>
              <a:rPr lang="en-US" altLang="ko-KR" sz="24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) (Cont.)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8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   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UPDATE remain SET remain_o = remain_o + v_qty,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</a:t>
            </a:r>
            <a:endParaRPr lang="ko-KR" altLang="ko-KR" sz="24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                    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remain_j_99 = remain_j_99 - v_qty</a:t>
            </a:r>
          </a:p>
          <a:p>
            <a:pPr defTabSz="282575"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WHERE remain_year = '2005' AND remain_prod = v_prod;</a:t>
            </a:r>
          </a:p>
          <a:p>
            <a:pPr defTabSz="282575"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   </a:t>
            </a:r>
          </a:p>
          <a:p>
            <a:pPr defTabSz="282575"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</a:t>
            </a: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DBMS_OUTPUT.PUT_LINE('수량 :' || v_qty);</a:t>
            </a:r>
            <a:endParaRPr lang="en-US" altLang="ko-KR" sz="24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endParaRPr lang="ko-KR" altLang="ko-KR" sz="240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EXCEPTION </a:t>
            </a:r>
          </a:p>
          <a:p>
            <a:pPr defTabSz="282575"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 WHEN OTHERS THEN</a:t>
            </a:r>
          </a:p>
          <a:p>
            <a:pPr defTabSz="282575"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    DBMS_OUTPUT.PUT_LINE('예외 발생:' || SQLERRM);     </a:t>
            </a:r>
          </a:p>
          <a:p>
            <a:pPr defTabSz="282575"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END;</a:t>
            </a:r>
          </a:p>
          <a:p>
            <a:pPr defTabSz="282575">
              <a:defRPr/>
            </a:pPr>
            <a:r>
              <a:rPr lang="ko-KR" altLang="ko-KR" sz="2400">
                <a:latin typeface="굴림체" pitchFamily="49" charset="-127"/>
                <a:ea typeface="굴림체" pitchFamily="49" charset="-127"/>
              </a:rPr>
              <a:t>/</a:t>
            </a:r>
            <a:endParaRPr lang="en-US" altLang="ko-KR" sz="240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431107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Trigger</a:t>
            </a:r>
          </a:p>
        </p:txBody>
      </p:sp>
      <p:sp>
        <p:nvSpPr>
          <p:cNvPr id="1505284" name="Rectangle 4"/>
          <p:cNvSpPr>
            <a:spLocks noChangeArrowheads="1"/>
          </p:cNvSpPr>
          <p:nvPr/>
        </p:nvSpPr>
        <p:spPr bwMode="blackWhite">
          <a:xfrm>
            <a:off x="1128713" y="7896225"/>
            <a:ext cx="12091987" cy="215582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</a:rPr>
              <a:t>INSERT INTO cart VALUES ('a001','2005040100001','P101000002',7);</a:t>
            </a:r>
          </a:p>
          <a:p>
            <a:pPr defTabSz="282575">
              <a:buFont typeface="Wingdings" pitchFamily="2" charset="2"/>
              <a:buNone/>
              <a:defRPr/>
            </a:pPr>
            <a:endParaRPr lang="en-US" altLang="ko-KR" sz="2000">
              <a:latin typeface="HY중고딕" pitchFamily="18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latin typeface="HY중고딕" pitchFamily="18" charset="-127"/>
              </a:rPr>
              <a:t>SELECT * FROM remain </a:t>
            </a:r>
          </a:p>
          <a:p>
            <a:pPr defTabSz="282575"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</a:rPr>
              <a:t>     WHERE </a:t>
            </a:r>
            <a:r>
              <a:rPr lang="en-US" altLang="ko-KR" sz="2000" err="1">
                <a:latin typeface="HY중고딕" pitchFamily="18" charset="-127"/>
              </a:rPr>
              <a:t>remain_year</a:t>
            </a:r>
            <a:r>
              <a:rPr lang="en-US" altLang="ko-KR" sz="2000">
                <a:latin typeface="HY중고딕" pitchFamily="18" charset="-127"/>
              </a:rPr>
              <a:t>='2005'  AND </a:t>
            </a:r>
            <a:r>
              <a:rPr lang="en-US" altLang="ko-KR" sz="2000" err="1">
                <a:latin typeface="HY중고딕" pitchFamily="18" charset="-127"/>
              </a:rPr>
              <a:t>remain_prod</a:t>
            </a:r>
            <a:r>
              <a:rPr lang="en-US" altLang="ko-KR" sz="2000">
                <a:latin typeface="HY중고딕" pitchFamily="18" charset="-127"/>
              </a:rPr>
              <a:t> = 'P101000002';</a:t>
            </a:r>
            <a:endParaRPr lang="en-US" altLang="ko-KR" sz="2400"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258" name="Rectangle 2"/>
          <p:cNvSpPr>
            <a:spLocks noChangeArrowheads="1"/>
          </p:cNvSpPr>
          <p:nvPr/>
        </p:nvSpPr>
        <p:spPr bwMode="blackWhite">
          <a:xfrm>
            <a:off x="1119188" y="1244600"/>
            <a:ext cx="12091987" cy="80121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위 작성된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트리거를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해당 회원의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마일리지도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변경되는 </a:t>
            </a:r>
            <a:b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트리거로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변경하시오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? </a:t>
            </a:r>
            <a:b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</a:b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  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단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마일리지는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(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수량  * 상품판매가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)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의 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1%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로 한다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en-US" altLang="ko-KR" sz="2000">
              <a:latin typeface="HY중고딕" pitchFamily="18" charset="-127"/>
              <a:ea typeface="굴림체" pitchFamily="49" charset="-127"/>
            </a:endParaRPr>
          </a:p>
        </p:txBody>
      </p:sp>
      <p:sp>
        <p:nvSpPr>
          <p:cNvPr id="432131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Trigger</a:t>
            </a:r>
          </a:p>
        </p:txBody>
      </p:sp>
    </p:spTree>
  </p:cSld>
  <p:clrMapOvr>
    <a:masterClrMapping/>
  </p:clrMapOvr>
  <p:transition>
    <p:random/>
  </p:transition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618" name="Rectangle 2"/>
          <p:cNvSpPr>
            <a:spLocks noChangeArrowheads="1"/>
          </p:cNvSpPr>
          <p:nvPr/>
        </p:nvSpPr>
        <p:spPr bwMode="blackWhite">
          <a:xfrm>
            <a:off x="1119188" y="1317625"/>
            <a:ext cx="12153900" cy="74866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Package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는 꾸러미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작은 짐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포장한 상품 이라는 의미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업무적으로 관련 있는 것을 하나로 묶어서 사용한다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Package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는 여러 변수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커서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함수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프로시저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예외를  묶어 </a:t>
            </a:r>
            <a:b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캡슐화 한다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Package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의 장점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 Modularity, Easier Application Design, Information Hiding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 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모듈화를 함으로써 좀더 명확하게 정의되기 때문에 어플리케이션</a:t>
            </a:r>
            <a:b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</a:b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 개발이 용이하게 한다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- Added Functionality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전역적인 변수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커서 등을 서브프로그램에서 공유하여 사용가능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- Better Performance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     </a:t>
            </a:r>
            <a:r>
              <a:rPr lang="ko-KR" altLang="en-US" sz="28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관련있는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서브프로그램의 집합이므로 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disk I/O 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현상이 줄어든다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.</a:t>
            </a:r>
          </a:p>
        </p:txBody>
      </p:sp>
      <p:sp>
        <p:nvSpPr>
          <p:cNvPr id="433155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Package</a:t>
            </a:r>
          </a:p>
        </p:txBody>
      </p:sp>
    </p:spTree>
  </p:cSld>
  <p:clrMapOvr>
    <a:masterClrMapping/>
  </p:clrMapOvr>
  <p:transition>
    <p:random/>
  </p:transition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642" name="Rectangle 2"/>
          <p:cNvSpPr>
            <a:spLocks noChangeArrowheads="1"/>
          </p:cNvSpPr>
          <p:nvPr/>
        </p:nvSpPr>
        <p:spPr bwMode="blackWhite">
          <a:xfrm>
            <a:off x="1119188" y="3057525"/>
            <a:ext cx="12153900" cy="32908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Package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선언부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주요 구문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CREATE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[ or REPLACE ]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PACKAGE 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package_name</a:t>
            </a:r>
            <a:endParaRPr lang="en-US" altLang="ko-KR" sz="2000" i="1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{ IS | AS }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pl/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sql_package_spec</a:t>
            </a:r>
            <a:endParaRPr lang="en-US" altLang="ko-KR" sz="2000" i="1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END </a:t>
            </a:r>
            <a:r>
              <a:rPr lang="en-US" altLang="ko-KR" sz="2000" i="1" err="1">
                <a:latin typeface="HY중고딕" pitchFamily="18" charset="-127"/>
              </a:rPr>
              <a:t>package_name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;</a:t>
            </a:r>
          </a:p>
        </p:txBody>
      </p:sp>
      <p:graphicFrame>
        <p:nvGraphicFramePr>
          <p:cNvPr id="1520643" name="Group 3"/>
          <p:cNvGraphicFramePr>
            <a:graphicFrameLocks noGrp="1"/>
          </p:cNvGraphicFramePr>
          <p:nvPr/>
        </p:nvGraphicFramePr>
        <p:xfrm>
          <a:off x="1128713" y="6573838"/>
          <a:ext cx="12144595" cy="2931558"/>
        </p:xfrm>
        <a:graphic>
          <a:graphicData uri="http://schemas.openxmlformats.org/drawingml/2006/table">
            <a:tbl>
              <a:tblPr/>
              <a:tblGrid>
                <a:gridCol w="3768932"/>
                <a:gridCol w="8375663"/>
              </a:tblGrid>
              <a:tr h="6050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항  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</a:tr>
              <a:tr h="6050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or REPLACE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팩키지가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있는 경우 변경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50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package_name</a:t>
                      </a:r>
                      <a:endParaRPr kumimoji="1" lang="en-US" altLang="ko-KR" sz="29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팩키지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명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995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pl/</a:t>
                      </a:r>
                      <a:r>
                        <a:rPr kumimoji="1" lang="en-US" altLang="ko-KR" sz="29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sql_package_spec</a:t>
                      </a:r>
                      <a:endParaRPr kumimoji="1" lang="en-US" altLang="ko-KR" sz="29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변수 선언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커서 선언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예외 선언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프로시저 선언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함수 선언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34196" name="Rectangle 20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Package</a:t>
            </a:r>
          </a:p>
        </p:txBody>
      </p:sp>
      <p:sp>
        <p:nvSpPr>
          <p:cNvPr id="1520661" name="Rectangle 21"/>
          <p:cNvSpPr>
            <a:spLocks noChangeArrowheads="1"/>
          </p:cNvSpPr>
          <p:nvPr/>
        </p:nvSpPr>
        <p:spPr bwMode="blackWhite">
          <a:xfrm>
            <a:off x="1119188" y="1317625"/>
            <a:ext cx="12091987" cy="1474788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Package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는 선어부와 본문 두 부분으로 나누어진다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.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Package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선언부는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패키지에 포함될 변수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프로시저</a:t>
            </a: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,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함수등을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선언</a:t>
            </a:r>
          </a:p>
        </p:txBody>
      </p:sp>
    </p:spTree>
  </p:cSld>
  <p:clrMapOvr>
    <a:masterClrMapping/>
  </p:clrMapOvr>
  <p:transition>
    <p:random/>
  </p:transition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666" name="Rectangle 2"/>
          <p:cNvSpPr>
            <a:spLocks noChangeArrowheads="1"/>
          </p:cNvSpPr>
          <p:nvPr/>
        </p:nvSpPr>
        <p:spPr bwMode="blackWhite">
          <a:xfrm>
            <a:off x="1119188" y="2490788"/>
            <a:ext cx="12153900" cy="328930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Package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본문 주요 구문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ko-KR" altLang="en-US" sz="2000">
                <a:latin typeface="HY중고딕" pitchFamily="18" charset="-127"/>
                <a:ea typeface="굴림체" pitchFamily="49" charset="-127"/>
              </a:rPr>
              <a:t>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CREATE 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[ or REPLACE ]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PACKAGE  BODY 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 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package_name</a:t>
            </a:r>
            <a:endParaRPr lang="en-US" altLang="ko-KR" sz="2000" i="1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>
                <a:latin typeface="HY중고딕" pitchFamily="18" charset="-127"/>
                <a:ea typeface="굴림체" pitchFamily="49" charset="-127"/>
              </a:rPr>
              <a:t>    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{ IS | AS }</a:t>
            </a:r>
            <a:r>
              <a:rPr lang="en-US" altLang="ko-KR">
                <a:latin typeface="HY중고딕" pitchFamily="18" charset="-127"/>
                <a:ea typeface="굴림체" pitchFamily="49" charset="-127"/>
              </a:rPr>
              <a:t>  </a:t>
            </a: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  </a:t>
            </a:r>
            <a:r>
              <a:rPr lang="en-US" altLang="ko-KR" sz="2000" i="1">
                <a:latin typeface="HY중고딕" pitchFamily="18" charset="-127"/>
                <a:ea typeface="굴림체" pitchFamily="49" charset="-127"/>
              </a:rPr>
              <a:t>pl/</a:t>
            </a:r>
            <a:r>
              <a:rPr lang="en-US" altLang="ko-KR" sz="2000" i="1" err="1">
                <a:latin typeface="HY중고딕" pitchFamily="18" charset="-127"/>
                <a:ea typeface="굴림체" pitchFamily="49" charset="-127"/>
              </a:rPr>
              <a:t>sql_package_body</a:t>
            </a:r>
            <a:endParaRPr lang="en-US" altLang="ko-KR" sz="2000" i="1">
              <a:latin typeface="HY중고딕" pitchFamily="18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   END </a:t>
            </a:r>
            <a:r>
              <a:rPr lang="en-US" altLang="ko-KR" sz="2000" i="1" err="1">
                <a:latin typeface="HY중고딕" pitchFamily="18" charset="-127"/>
              </a:rPr>
              <a:t>package_name</a:t>
            </a:r>
            <a:r>
              <a:rPr lang="en-US" altLang="ko-KR" sz="2000">
                <a:latin typeface="HY중고딕" pitchFamily="18" charset="-127"/>
                <a:ea typeface="굴림체" pitchFamily="49" charset="-127"/>
              </a:rPr>
              <a:t>;</a:t>
            </a:r>
          </a:p>
        </p:txBody>
      </p:sp>
      <p:graphicFrame>
        <p:nvGraphicFramePr>
          <p:cNvPr id="1521667" name="Group 3"/>
          <p:cNvGraphicFramePr>
            <a:graphicFrameLocks noGrp="1"/>
          </p:cNvGraphicFramePr>
          <p:nvPr/>
        </p:nvGraphicFramePr>
        <p:xfrm>
          <a:off x="1128713" y="6005513"/>
          <a:ext cx="12144595" cy="2940441"/>
        </p:xfrm>
        <a:graphic>
          <a:graphicData uri="http://schemas.openxmlformats.org/drawingml/2006/table">
            <a:tbl>
              <a:tblPr/>
              <a:tblGrid>
                <a:gridCol w="3768932"/>
                <a:gridCol w="8375663"/>
              </a:tblGrid>
              <a:tr h="6425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항  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내  용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CF4"/>
                    </a:solidFill>
                  </a:tcPr>
                </a:tc>
              </a:tr>
              <a:tr h="6425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or REPLACE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팩키지가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있는 경우 변경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25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package_name</a:t>
                      </a:r>
                      <a:endParaRPr kumimoji="1" lang="en-US" altLang="ko-KR" sz="29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팩키지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명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126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9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pl/</a:t>
                      </a:r>
                      <a:r>
                        <a:rPr kumimoji="1" lang="en-US" altLang="ko-KR" sz="2900" b="1" i="1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sql_package_body</a:t>
                      </a:r>
                      <a:endParaRPr kumimoji="1" lang="en-US" altLang="ko-KR" sz="29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선언된 실제 프로시저</a:t>
                      </a:r>
                      <a:r>
                        <a:rPr kumimoji="1" lang="en-US" altLang="ko-KR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1" lang="ko-KR" altLang="en-US" sz="2900" b="1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펑션</a:t>
                      </a:r>
                      <a:r>
                        <a:rPr kumimoji="1" lang="ko-KR" altLang="en-US" sz="2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등 기술</a:t>
                      </a:r>
                    </a:p>
                  </a:txBody>
                  <a:tcPr marL="132940" marR="132940" marT="72009" marB="7200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35220" name="Rectangle 20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Package</a:t>
            </a:r>
          </a:p>
        </p:txBody>
      </p:sp>
      <p:sp>
        <p:nvSpPr>
          <p:cNvPr id="1521685" name="Rectangle 21"/>
          <p:cNvSpPr>
            <a:spLocks noChangeArrowheads="1"/>
          </p:cNvSpPr>
          <p:nvPr/>
        </p:nvSpPr>
        <p:spPr bwMode="blackWhite">
          <a:xfrm>
            <a:off x="1119188" y="1317625"/>
            <a:ext cx="12091987" cy="908050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20000"/>
              </a:lnSpc>
              <a:buFont typeface="Wingdings" pitchFamily="2" charset="2"/>
              <a:buChar char="l"/>
              <a:defRPr/>
            </a:pPr>
            <a:r>
              <a:rPr lang="en-US" altLang="ko-KR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Package 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본문은 </a:t>
            </a:r>
            <a:r>
              <a:rPr lang="ko-KR" altLang="en-US" sz="2000" err="1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선언부에</a:t>
            </a:r>
            <a:r>
              <a:rPr lang="ko-KR" altLang="en-US" sz="2000">
                <a:solidFill>
                  <a:srgbClr val="800000"/>
                </a:solidFill>
                <a:latin typeface="HY중고딕" pitchFamily="18" charset="-127"/>
                <a:ea typeface="굴림체" pitchFamily="49" charset="-127"/>
              </a:rPr>
              <a:t> 정의된 부분의 실제 내용을 기술</a:t>
            </a:r>
          </a:p>
        </p:txBody>
      </p:sp>
    </p:spTree>
  </p:cSld>
  <p:clrMapOvr>
    <a:masterClrMapping/>
  </p:clrMapOvr>
  <p:transition>
    <p:random/>
  </p:transition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690" name="Rectangle 2"/>
          <p:cNvSpPr>
            <a:spLocks noChangeArrowheads="1"/>
          </p:cNvSpPr>
          <p:nvPr/>
        </p:nvSpPr>
        <p:spPr bwMode="blackWhite">
          <a:xfrm>
            <a:off x="1119188" y="1244600"/>
            <a:ext cx="12091987" cy="6538913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상품 목록과 관련한 간단한 </a:t>
            </a:r>
            <a:r>
              <a:rPr lang="ko-KR" altLang="en-US" sz="28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펙키지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예제</a:t>
            </a:r>
          </a:p>
          <a:p>
            <a:pPr defTabSz="282575">
              <a:buFont typeface="Wingdings" pitchFamily="2" charset="2"/>
              <a:buChar char="l"/>
              <a:defRPr/>
            </a:pPr>
            <a:endParaRPr lang="ko-KR" altLang="en-US" sz="2800">
              <a:latin typeface="굴림체" pitchFamily="49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8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prod_mgr</a:t>
            </a:r>
            <a:r>
              <a:rPr lang="en-US" altLang="ko-KR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8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팩키지의</a:t>
            </a:r>
            <a:r>
              <a:rPr lang="ko-KR" altLang="en-US" sz="280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280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선언부</a:t>
            </a:r>
            <a:endParaRPr lang="ko-KR" altLang="en-US" sz="28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buFont typeface="Wingdings" pitchFamily="2" charset="2"/>
              <a:buChar char="l"/>
              <a:defRPr/>
            </a:pPr>
            <a:endParaRPr lang="ko-KR" altLang="en-US" sz="280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defRPr/>
            </a:pPr>
            <a:r>
              <a:rPr lang="ko-KR" altLang="en-US" sz="2800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CREATE OR REPLACE PACKAGE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prod_mgr</a:t>
            </a:r>
            <a:endParaRPr lang="en-US" altLang="ko-KR" sz="2400">
              <a:latin typeface="굴림체" pitchFamily="49" charset="-127"/>
              <a:ea typeface="굴림체" pitchFamily="49" charset="-127"/>
            </a:endParaRP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  IS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g_prod_lgu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prod.prod_lgu%TYPE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;  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PROCEDURE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prod_list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PROCEDURE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prod_list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(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p_prod_lgu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IN 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prod.prod_lgu%TYPE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);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FUNCTION </a:t>
            </a: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prod_count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RETURN NUMBER;</a:t>
            </a:r>
          </a:p>
          <a:p>
            <a:pPr lvl="1" defTabSz="282575">
              <a:lnSpc>
                <a:spcPct val="120000"/>
              </a:lnSpc>
              <a:defRPr/>
            </a:pPr>
            <a:r>
              <a:rPr lang="en-US" altLang="ko-KR" sz="2400" err="1">
                <a:latin typeface="굴림체" pitchFamily="49" charset="-127"/>
                <a:ea typeface="굴림체" pitchFamily="49" charset="-127"/>
              </a:rPr>
              <a:t>exp_no_prod_lgu</a:t>
            </a: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EXCEPTION;</a:t>
            </a:r>
          </a:p>
          <a:p>
            <a:pPr defTabSz="282575">
              <a:lnSpc>
                <a:spcPct val="120000"/>
              </a:lnSpc>
              <a:defRPr/>
            </a:pPr>
            <a:r>
              <a:rPr lang="en-US" altLang="ko-KR" sz="2400">
                <a:latin typeface="굴림체" pitchFamily="49" charset="-127"/>
                <a:ea typeface="굴림체" pitchFamily="49" charset="-127"/>
              </a:rPr>
              <a:t>  END;</a:t>
            </a:r>
          </a:p>
        </p:txBody>
      </p:sp>
      <p:sp>
        <p:nvSpPr>
          <p:cNvPr id="436227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Package</a:t>
            </a:r>
          </a:p>
        </p:txBody>
      </p:sp>
    </p:spTree>
  </p:cSld>
  <p:clrMapOvr>
    <a:masterClrMapping/>
  </p:clrMapOvr>
  <p:transition>
    <p:random/>
  </p:transition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714" name="Rectangle 2"/>
          <p:cNvSpPr>
            <a:spLocks noChangeArrowheads="1"/>
          </p:cNvSpPr>
          <p:nvPr/>
        </p:nvSpPr>
        <p:spPr bwMode="blackWhite">
          <a:xfrm>
            <a:off x="1119188" y="1244600"/>
            <a:ext cx="12091987" cy="91471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buFont typeface="Wingdings" pitchFamily="2" charset="2"/>
              <a:buChar char="l"/>
              <a:defRPr/>
            </a:pPr>
            <a:r>
              <a:rPr lang="en-US" altLang="ko-KR" sz="3200" b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3200" b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3200" b="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prod_mgr</a:t>
            </a:r>
            <a:r>
              <a:rPr lang="en-US" altLang="ko-KR" sz="3200" b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3200" b="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팩키지의</a:t>
            </a:r>
            <a:r>
              <a:rPr lang="ko-KR" altLang="en-US" sz="3200" b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본문</a:t>
            </a:r>
          </a:p>
          <a:p>
            <a:pPr defTabSz="282575">
              <a:lnSpc>
                <a:spcPct val="130000"/>
              </a:lnSpc>
              <a:defRPr/>
            </a:pP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CREATE OR REPLACE PACKAGE BODY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prod_mgr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IS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CURSOR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prod_cur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(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v_lgu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VARCHAR2) IS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SELECT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prod_id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prod_name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,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to_char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(prod_sale,'L999,999,999')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prod_sale</a:t>
            </a: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FROM prod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WHERE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prod_lgu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=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v_lgu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;  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   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PROCEDURE 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prod_list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IS     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BEGIN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IF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g_prod_lgu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is null Then 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     RAISE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exp_no_prod_lgu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;  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END IF;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FOR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prod_rec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IN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prod_cur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(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p_prod_lgu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)  LOOP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    DBMS_OUTPUT.PUT_LINE( 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prod_rec.prod_id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|| ', '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                       ||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prod_rec.prod_name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|| ', ' ||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prod_rec.prod_sale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);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END LOOP;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EXCEPTION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  WHEN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exp_no_prod_lgu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THEN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        DBMS_OUTPUT.PUT_LINE ( '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상품 분류가 없습니다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.'); 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  WHEN  OTHERS  THEN  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       DBMS_OUTPUT.PUT_LINE ( '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기타 에러 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:' || SQLERRM  ); 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END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prod_list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; </a:t>
            </a:r>
          </a:p>
        </p:txBody>
      </p:sp>
      <p:sp>
        <p:nvSpPr>
          <p:cNvPr id="437251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Package</a:t>
            </a:r>
          </a:p>
        </p:txBody>
      </p:sp>
    </p:spTree>
  </p:cSld>
  <p:clrMapOvr>
    <a:masterClrMapping/>
  </p:clrMapOvr>
  <p:transition>
    <p:random/>
  </p:transition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738" name="Rectangle 2"/>
          <p:cNvSpPr>
            <a:spLocks noChangeArrowheads="1"/>
          </p:cNvSpPr>
          <p:nvPr/>
        </p:nvSpPr>
        <p:spPr bwMode="blackWhite">
          <a:xfrm>
            <a:off x="1119188" y="1244600"/>
            <a:ext cx="12091987" cy="9147175"/>
          </a:xfrm>
          <a:prstGeom prst="rect">
            <a:avLst/>
          </a:prstGeom>
          <a:gradFill rotWithShape="0">
            <a:gsLst>
              <a:gs pos="0">
                <a:srgbClr val="C8E4F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  <p:txBody>
          <a:bodyPr tIns="82800" bIns="82800" anchor="ctr"/>
          <a:lstStyle/>
          <a:p>
            <a:pPr defTabSz="282575">
              <a:lnSpc>
                <a:spcPct val="110000"/>
              </a:lnSpc>
              <a:buFont typeface="Wingdings" pitchFamily="2" charset="2"/>
              <a:buChar char="l"/>
              <a:defRPr/>
            </a:pPr>
            <a:r>
              <a:rPr lang="en-US" altLang="ko-KR" sz="3200" b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3200" b="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prod_mgr</a:t>
            </a:r>
            <a:r>
              <a:rPr lang="en-US" altLang="ko-KR" sz="3200" b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3200" b="0" err="1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팩키지의</a:t>
            </a:r>
            <a:r>
              <a:rPr lang="ko-KR" altLang="en-US" sz="3200" b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 본문</a:t>
            </a:r>
            <a:r>
              <a:rPr lang="en-US" altLang="ko-KR" sz="3200" b="0">
                <a:solidFill>
                  <a:srgbClr val="800000"/>
                </a:solidFill>
                <a:latin typeface="굴림체" pitchFamily="49" charset="-127"/>
                <a:ea typeface="굴림체" pitchFamily="49" charset="-127"/>
              </a:rPr>
              <a:t>(Cont.)</a:t>
            </a:r>
          </a:p>
          <a:p>
            <a:pPr defTabSz="282575">
              <a:lnSpc>
                <a:spcPct val="130000"/>
              </a:lnSpc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PROCEDURE 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prod_list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(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p_prod_lgu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IN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prod.prod_lgu%TYPE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)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IS     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BEGIN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FOR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prod_rec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IN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prod_cur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(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p_prod_lgu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)  LOOP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    DBMS_OUTPUT.PUT_LINE( 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prod_rec.prod_id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|| ', '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                       ||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prod_rec.prod_name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|| ', ' ||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prod_rec.prod_sale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);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END LOOP;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EXCEPTION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WHEN  OTHERS  THEN  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  DBMS_OUTPUT.PUT_LINE ( '</a:t>
            </a:r>
            <a:r>
              <a:rPr lang="ko-KR" altLang="en-US" sz="2400" b="0">
                <a:latin typeface="굴림체" pitchFamily="49" charset="-127"/>
                <a:ea typeface="굴림체" pitchFamily="49" charset="-127"/>
              </a:rPr>
              <a:t>기타 에러 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:' || SQLERRM  ); 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END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prod_list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;  </a:t>
            </a:r>
          </a:p>
          <a:p>
            <a:pPr defTabSz="282575">
              <a:defRPr/>
            </a:pPr>
            <a:endParaRPr lang="en-US" altLang="ko-KR" sz="2400" b="0">
              <a:latin typeface="굴림체" pitchFamily="49" charset="-127"/>
              <a:ea typeface="굴림체" pitchFamily="49" charset="-127"/>
            </a:endParaRP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FUNCTION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prod_count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RETURN NUMBER    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IS  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v_cnt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NUMBER;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BEGIN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  SELECT COUNT(*) INTO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v_cnt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FROM prod WHERE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prod_lgu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=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g_prod_lgu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     return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v_cnt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;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   END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prod_count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;  </a:t>
            </a:r>
          </a:p>
          <a:p>
            <a:pPr defTabSz="282575">
              <a:defRPr/>
            </a:pP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END </a:t>
            </a:r>
            <a:r>
              <a:rPr lang="en-US" altLang="ko-KR" sz="2400" b="0" err="1">
                <a:latin typeface="굴림체" pitchFamily="49" charset="-127"/>
                <a:ea typeface="굴림체" pitchFamily="49" charset="-127"/>
              </a:rPr>
              <a:t>prod_mgr</a:t>
            </a:r>
            <a:r>
              <a:rPr lang="en-US" altLang="ko-KR" sz="2400" b="0">
                <a:latin typeface="굴림체" pitchFamily="49" charset="-127"/>
                <a:ea typeface="굴림체" pitchFamily="49" charset="-127"/>
              </a:rPr>
              <a:t>;</a:t>
            </a:r>
            <a:endParaRPr lang="en-US" altLang="ko-KR" sz="3200" b="0">
              <a:solidFill>
                <a:srgbClr val="8000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438275" name="Rectangle 3"/>
          <p:cNvSpPr>
            <a:spLocks noChangeArrowheads="1"/>
          </p:cNvSpPr>
          <p:nvPr/>
        </p:nvSpPr>
        <p:spPr bwMode="blackWhite">
          <a:xfrm>
            <a:off x="1117600" y="600075"/>
            <a:ext cx="6427788" cy="568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7D7"/>
              </a:gs>
            </a:gsLst>
            <a:lin ang="2700000" scaled="1"/>
          </a:gradFill>
          <a:ln w="9525">
            <a:solidFill>
              <a:srgbClr val="FFD7D7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eaLnBrk="0" latin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2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</a:rPr>
              <a:t>Package</a:t>
            </a:r>
          </a:p>
        </p:txBody>
      </p:sp>
    </p:spTree>
  </p:cSld>
  <p:clrMapOvr>
    <a:masterClrMapping/>
  </p:clrMapOvr>
  <p:transition>
    <p:rand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번호 개체 틀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405563" y="10163175"/>
            <a:ext cx="1490662" cy="34131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ko-KR">
                <a:latin typeface="HY중고딕" pitchFamily="18" charset="-127"/>
              </a:rPr>
              <a:t>- </a:t>
            </a:r>
            <a:fld id="{97426E73-EEC6-43BB-A207-7B62E874484B}" type="slidenum">
              <a:rPr lang="en-US" altLang="ko-KR">
                <a:latin typeface="HY중고딕" pitchFamily="18" charset="-127"/>
              </a:rPr>
              <a:pPr/>
              <a:t>48</a:t>
            </a:fld>
            <a:r>
              <a:rPr lang="en-US" altLang="ko-KR">
                <a:latin typeface="HY중고딕" pitchFamily="18" charset="-127"/>
              </a:rPr>
              <a:t> -</a:t>
            </a:r>
          </a:p>
        </p:txBody>
      </p:sp>
      <p:sp>
        <p:nvSpPr>
          <p:cNvPr id="50179" name="Rectangle 126"/>
          <p:cNvSpPr>
            <a:spLocks noGrp="1" noChangeArrowheads="1"/>
          </p:cNvSpPr>
          <p:nvPr>
            <p:ph type="title"/>
          </p:nvPr>
        </p:nvSpPr>
        <p:spPr bwMode="auto">
          <a:xfrm>
            <a:off x="720725" y="431800"/>
            <a:ext cx="12960350" cy="18002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smtClean="0"/>
              <a:t>릴레이션</a:t>
            </a:r>
          </a:p>
        </p:txBody>
      </p:sp>
      <p:sp>
        <p:nvSpPr>
          <p:cNvPr id="50180" name="Rectangle 1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725" y="1800225"/>
            <a:ext cx="12960350" cy="84391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smtClean="0"/>
              <a:t>릴레이션</a:t>
            </a:r>
            <a:r>
              <a:rPr lang="en-US" altLang="ko-KR" smtClean="0"/>
              <a:t>(relation)</a:t>
            </a:r>
          </a:p>
          <a:p>
            <a:pPr lvl="1" eaLnBrk="1" hangingPunct="1"/>
            <a:r>
              <a:rPr lang="en-US" altLang="ko-KR" smtClean="0"/>
              <a:t>2</a:t>
            </a:r>
            <a:r>
              <a:rPr lang="ko-KR" altLang="en-US" smtClean="0"/>
              <a:t>차원 테이블 구조</a:t>
            </a:r>
          </a:p>
          <a:p>
            <a:pPr lvl="1" eaLnBrk="1" hangingPunct="1"/>
            <a:r>
              <a:rPr lang="ko-KR" altLang="en-US" smtClean="0"/>
              <a:t>튜플</a:t>
            </a:r>
            <a:r>
              <a:rPr lang="en-US" altLang="ko-KR" smtClean="0"/>
              <a:t>(tuple)</a:t>
            </a:r>
            <a:r>
              <a:rPr lang="ko-KR" altLang="en-US" smtClean="0"/>
              <a:t>과 속성</a:t>
            </a:r>
            <a:r>
              <a:rPr lang="en-US" altLang="ko-KR" smtClean="0"/>
              <a:t>(attribute)</a:t>
            </a:r>
            <a:r>
              <a:rPr lang="ko-KR" altLang="en-US" smtClean="0"/>
              <a:t>의 집합으로 구성 </a:t>
            </a:r>
            <a:endParaRPr lang="en-US" altLang="ko-KR" smtClean="0"/>
          </a:p>
          <a:p>
            <a:pPr lvl="1"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릴레이션의 개념</a:t>
            </a:r>
          </a:p>
          <a:p>
            <a:pPr eaLnBrk="1" hangingPunct="1"/>
            <a:endParaRPr lang="en-US" altLang="ko-KR" smtClean="0"/>
          </a:p>
        </p:txBody>
      </p:sp>
      <p:pic>
        <p:nvPicPr>
          <p:cNvPr id="50181" name="Picture 10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7400" y="5287963"/>
            <a:ext cx="12976225" cy="423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슬라이드 번호 개체 틀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405563" y="10163175"/>
            <a:ext cx="1490662" cy="34131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ko-KR">
                <a:latin typeface="HY중고딕" pitchFamily="18" charset="-127"/>
              </a:rPr>
              <a:t>- </a:t>
            </a:r>
            <a:fld id="{3AFCA4C4-740C-42B0-9833-8F87A619FE08}" type="slidenum">
              <a:rPr lang="en-US" altLang="ko-KR">
                <a:latin typeface="HY중고딕" pitchFamily="18" charset="-127"/>
              </a:rPr>
              <a:pPr/>
              <a:t>49</a:t>
            </a:fld>
            <a:r>
              <a:rPr lang="en-US" altLang="ko-KR">
                <a:latin typeface="HY중고딕" pitchFamily="18" charset="-127"/>
              </a:rPr>
              <a:t> -</a:t>
            </a:r>
          </a:p>
        </p:txBody>
      </p:sp>
      <p:sp>
        <p:nvSpPr>
          <p:cNvPr id="51203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720725" y="431800"/>
            <a:ext cx="12960350" cy="18002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smtClean="0"/>
              <a:t>릴레이션의 성질</a:t>
            </a:r>
          </a:p>
        </p:txBody>
      </p:sp>
      <p:sp>
        <p:nvSpPr>
          <p:cNvPr id="51204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725" y="1800225"/>
            <a:ext cx="12960350" cy="84391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35000"/>
              </a:spcBef>
            </a:pPr>
            <a:r>
              <a:rPr lang="ko-KR" altLang="en-US" sz="2800" smtClean="0"/>
              <a:t>릴레이션에 저장된 튜플들은 유일</a:t>
            </a:r>
          </a:p>
          <a:p>
            <a:pPr lvl="1" eaLnBrk="1" hangingPunct="1">
              <a:spcBef>
                <a:spcPct val="35000"/>
              </a:spcBef>
            </a:pPr>
            <a:r>
              <a:rPr lang="ko-KR" altLang="en-US" smtClean="0"/>
              <a:t>릴레이션은 튜플들의 집합이기 때문에 하나의 릴레이션에는 동일한 튜플이 저장될 수 없음</a:t>
            </a:r>
          </a:p>
          <a:p>
            <a:pPr eaLnBrk="1" hangingPunct="1">
              <a:spcBef>
                <a:spcPct val="35000"/>
              </a:spcBef>
            </a:pPr>
            <a:r>
              <a:rPr lang="ko-KR" altLang="en-US" sz="2800" smtClean="0"/>
              <a:t>릴레이션에 저장된 튜플간에는 순서 관계가 없음</a:t>
            </a:r>
          </a:p>
          <a:p>
            <a:pPr lvl="1" eaLnBrk="1" hangingPunct="1">
              <a:spcBef>
                <a:spcPct val="35000"/>
              </a:spcBef>
            </a:pPr>
            <a:r>
              <a:rPr lang="ko-KR" altLang="en-US" smtClean="0"/>
              <a:t>하나의 집합내에서 원소간의 순서는 무의미하기 때문에 릴레이션에 저장된 튜플끼리는 순서 관계가 없음 </a:t>
            </a:r>
          </a:p>
          <a:p>
            <a:pPr eaLnBrk="1" hangingPunct="1">
              <a:spcBef>
                <a:spcPct val="35000"/>
              </a:spcBef>
            </a:pPr>
            <a:r>
              <a:rPr lang="ko-KR" altLang="en-US" sz="2800" smtClean="0"/>
              <a:t>릴레이션을 구성하는 속성간에는 순서가 없음</a:t>
            </a:r>
          </a:p>
          <a:p>
            <a:pPr lvl="1" eaLnBrk="1" hangingPunct="1">
              <a:spcBef>
                <a:spcPct val="35000"/>
              </a:spcBef>
            </a:pPr>
            <a:r>
              <a:rPr lang="ko-KR" altLang="en-US" smtClean="0"/>
              <a:t>학생</a:t>
            </a:r>
            <a:r>
              <a:rPr lang="en-US" altLang="ko-KR" smtClean="0"/>
              <a:t>1(</a:t>
            </a:r>
            <a:r>
              <a:rPr lang="ko-KR" altLang="en-US" smtClean="0"/>
              <a:t>학번</a:t>
            </a:r>
            <a:r>
              <a:rPr lang="en-US" altLang="ko-KR" smtClean="0"/>
              <a:t>, </a:t>
            </a:r>
            <a:r>
              <a:rPr lang="ko-KR" altLang="en-US" smtClean="0"/>
              <a:t>이름</a:t>
            </a:r>
            <a:r>
              <a:rPr lang="en-US" altLang="ko-KR" smtClean="0"/>
              <a:t>, </a:t>
            </a:r>
            <a:r>
              <a:rPr lang="ko-KR" altLang="en-US" smtClean="0"/>
              <a:t>주민번호</a:t>
            </a:r>
            <a:r>
              <a:rPr lang="en-US" altLang="ko-KR" smtClean="0"/>
              <a:t>, </a:t>
            </a:r>
            <a:r>
              <a:rPr lang="ko-KR" altLang="en-US" smtClean="0"/>
              <a:t>사용자</a:t>
            </a:r>
            <a:r>
              <a:rPr lang="en-US" altLang="ko-KR" smtClean="0"/>
              <a:t>ID)</a:t>
            </a:r>
            <a:r>
              <a:rPr lang="ko-KR" altLang="en-US" smtClean="0"/>
              <a:t>과 학생</a:t>
            </a:r>
            <a:r>
              <a:rPr lang="en-US" altLang="ko-KR" smtClean="0"/>
              <a:t>2(</a:t>
            </a:r>
            <a:r>
              <a:rPr lang="ko-KR" altLang="en-US" smtClean="0"/>
              <a:t>학번</a:t>
            </a:r>
            <a:r>
              <a:rPr lang="en-US" altLang="ko-KR" smtClean="0"/>
              <a:t>, </a:t>
            </a:r>
            <a:r>
              <a:rPr lang="ko-KR" altLang="en-US" smtClean="0"/>
              <a:t>주민번호</a:t>
            </a:r>
            <a:r>
              <a:rPr lang="en-US" altLang="ko-KR" smtClean="0"/>
              <a:t>, </a:t>
            </a:r>
            <a:r>
              <a:rPr lang="ko-KR" altLang="en-US" smtClean="0"/>
              <a:t>이름</a:t>
            </a:r>
            <a:r>
              <a:rPr lang="en-US" altLang="ko-KR" smtClean="0"/>
              <a:t>, </a:t>
            </a:r>
            <a:r>
              <a:rPr lang="ko-KR" altLang="en-US" smtClean="0"/>
              <a:t>사용자</a:t>
            </a:r>
            <a:r>
              <a:rPr lang="en-US" altLang="ko-KR" smtClean="0"/>
              <a:t>ID)</a:t>
            </a:r>
            <a:r>
              <a:rPr lang="ko-KR" altLang="en-US" smtClean="0"/>
              <a:t>는 동일한 릴레이션 </a:t>
            </a:r>
          </a:p>
          <a:p>
            <a:pPr eaLnBrk="1" hangingPunct="1">
              <a:spcBef>
                <a:spcPct val="35000"/>
              </a:spcBef>
            </a:pPr>
            <a:r>
              <a:rPr lang="ko-KR" altLang="en-US" sz="2800" smtClean="0"/>
              <a:t>모든 속성 값은 원자 값</a:t>
            </a:r>
            <a:r>
              <a:rPr lang="en-US" altLang="ko-KR" sz="2800" smtClean="0"/>
              <a:t>(atomic value)</a:t>
            </a:r>
          </a:p>
          <a:p>
            <a:pPr lvl="1" eaLnBrk="1" hangingPunct="1">
              <a:spcBef>
                <a:spcPct val="35000"/>
              </a:spcBef>
            </a:pPr>
            <a:r>
              <a:rPr lang="ko-KR" altLang="en-US" smtClean="0"/>
              <a:t>속성 값은 더 이상 나뉘어질 수 없는 논리적인 최소 단위를 의미 </a:t>
            </a:r>
          </a:p>
          <a:p>
            <a:pPr lvl="1" eaLnBrk="1" hangingPunct="1">
              <a:spcBef>
                <a:spcPct val="35000"/>
              </a:spcBef>
            </a:pPr>
            <a:r>
              <a:rPr lang="ko-KR" altLang="en-US" smtClean="0"/>
              <a:t>예 </a:t>
            </a:r>
            <a:r>
              <a:rPr lang="en-US" altLang="ko-KR" smtClean="0"/>
              <a:t>: </a:t>
            </a:r>
            <a:r>
              <a:rPr lang="ko-KR" altLang="en-US" smtClean="0"/>
              <a:t>이름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4"/>
          <p:cNvSpPr>
            <a:spLocks noChangeArrowheads="1"/>
          </p:cNvSpPr>
          <p:nvPr/>
        </p:nvSpPr>
        <p:spPr bwMode="auto">
          <a:xfrm>
            <a:off x="239713" y="1457325"/>
            <a:ext cx="13801725" cy="86407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grpSp>
        <p:nvGrpSpPr>
          <p:cNvPr id="9219" name="Group 43"/>
          <p:cNvGrpSpPr>
            <a:grpSpLocks/>
          </p:cNvGrpSpPr>
          <p:nvPr/>
        </p:nvGrpSpPr>
        <p:grpSpPr bwMode="auto">
          <a:xfrm>
            <a:off x="839788" y="2057400"/>
            <a:ext cx="12722225" cy="7921625"/>
            <a:chOff x="144" y="720"/>
            <a:chExt cx="5280" cy="3360"/>
          </a:xfrm>
        </p:grpSpPr>
        <p:sp>
          <p:nvSpPr>
            <p:cNvPr id="9221" name="Rectangle 2"/>
            <p:cNvSpPr>
              <a:spLocks noChangeArrowheads="1"/>
            </p:cNvSpPr>
            <p:nvPr/>
          </p:nvSpPr>
          <p:spPr bwMode="auto">
            <a:xfrm>
              <a:off x="144" y="1200"/>
              <a:ext cx="432" cy="192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>
                  <a:latin typeface="HY중고딕" pitchFamily="18" charset="-127"/>
                </a:rPr>
                <a:t>고객번호</a:t>
              </a:r>
            </a:p>
          </p:txBody>
        </p:sp>
        <p:sp>
          <p:nvSpPr>
            <p:cNvPr id="9222" name="Rectangle 7"/>
            <p:cNvSpPr>
              <a:spLocks noChangeArrowheads="1"/>
            </p:cNvSpPr>
            <p:nvPr/>
          </p:nvSpPr>
          <p:spPr bwMode="auto">
            <a:xfrm>
              <a:off x="576" y="1200"/>
              <a:ext cx="432" cy="192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>
                  <a:latin typeface="HY중고딕" pitchFamily="18" charset="-127"/>
                </a:rPr>
                <a:t>이름</a:t>
              </a:r>
            </a:p>
          </p:txBody>
        </p:sp>
        <p:sp>
          <p:nvSpPr>
            <p:cNvPr id="9223" name="Rectangle 8"/>
            <p:cNvSpPr>
              <a:spLocks noChangeArrowheads="1"/>
            </p:cNvSpPr>
            <p:nvPr/>
          </p:nvSpPr>
          <p:spPr bwMode="auto">
            <a:xfrm>
              <a:off x="1008" y="1200"/>
              <a:ext cx="432" cy="192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>
                  <a:latin typeface="HY중고딕" pitchFamily="18" charset="-127"/>
                </a:rPr>
                <a:t>모델</a:t>
              </a:r>
            </a:p>
          </p:txBody>
        </p:sp>
        <p:sp>
          <p:nvSpPr>
            <p:cNvPr id="9224" name="Rectangle 9"/>
            <p:cNvSpPr>
              <a:spLocks noChangeArrowheads="1"/>
            </p:cNvSpPr>
            <p:nvPr/>
          </p:nvSpPr>
          <p:spPr bwMode="auto">
            <a:xfrm>
              <a:off x="1440" y="1200"/>
              <a:ext cx="432" cy="192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>
                  <a:latin typeface="HY중고딕" pitchFamily="18" charset="-127"/>
                </a:rPr>
                <a:t>년식</a:t>
              </a:r>
            </a:p>
          </p:txBody>
        </p:sp>
        <p:sp>
          <p:nvSpPr>
            <p:cNvPr id="9225" name="Rectangle 10"/>
            <p:cNvSpPr>
              <a:spLocks noChangeArrowheads="1"/>
            </p:cNvSpPr>
            <p:nvPr/>
          </p:nvSpPr>
          <p:spPr bwMode="auto">
            <a:xfrm>
              <a:off x="1872" y="1200"/>
              <a:ext cx="432" cy="192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>
                  <a:latin typeface="HY중고딕" pitchFamily="18" charset="-127"/>
                </a:rPr>
                <a:t>주소</a:t>
              </a:r>
            </a:p>
          </p:txBody>
        </p:sp>
        <p:sp>
          <p:nvSpPr>
            <p:cNvPr id="9226" name="Rectangle 11"/>
            <p:cNvSpPr>
              <a:spLocks noChangeArrowheads="1"/>
            </p:cNvSpPr>
            <p:nvPr/>
          </p:nvSpPr>
          <p:spPr bwMode="auto">
            <a:xfrm>
              <a:off x="144" y="1367"/>
              <a:ext cx="432" cy="14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altLang="ko-KR" sz="1300">
                <a:latin typeface="HY중고딕" pitchFamily="18" charset="-127"/>
                <a:ea typeface="HY중고딕" pitchFamily="18" charset="-127"/>
              </a:endParaRP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000000001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000000002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000000003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000000004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000000005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000000006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000000007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000000008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000000009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000000010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000000011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000000012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.</a:t>
              </a:r>
            </a:p>
          </p:txBody>
        </p:sp>
        <p:sp>
          <p:nvSpPr>
            <p:cNvPr id="9227" name="Rectangle 12"/>
            <p:cNvSpPr>
              <a:spLocks noChangeArrowheads="1"/>
            </p:cNvSpPr>
            <p:nvPr/>
          </p:nvSpPr>
          <p:spPr bwMode="auto">
            <a:xfrm>
              <a:off x="576" y="1367"/>
              <a:ext cx="432" cy="14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altLang="ko-KR" sz="1300">
                <a:latin typeface="HY중고딕" pitchFamily="18" charset="-127"/>
                <a:ea typeface="HY중고딕" pitchFamily="18" charset="-127"/>
              </a:endParaRP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김길자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이종삼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김장미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최창호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이춘화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전청화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길기태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장준화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김미희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이재창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백삼호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주용식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.</a:t>
              </a:r>
            </a:p>
          </p:txBody>
        </p:sp>
        <p:sp>
          <p:nvSpPr>
            <p:cNvPr id="9228" name="Rectangle 13"/>
            <p:cNvSpPr>
              <a:spLocks noChangeArrowheads="1"/>
            </p:cNvSpPr>
            <p:nvPr/>
          </p:nvSpPr>
          <p:spPr bwMode="auto">
            <a:xfrm>
              <a:off x="1008" y="1367"/>
              <a:ext cx="432" cy="14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altLang="ko-KR" sz="1300">
                <a:latin typeface="HY중고딕" pitchFamily="18" charset="-127"/>
                <a:ea typeface="HY중고딕" pitchFamily="18" charset="-127"/>
              </a:endParaRP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소나타</a:t>
              </a:r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I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아반테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EF</a:t>
              </a:r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소나타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에쿠스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소나타</a:t>
              </a:r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II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다이너스티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엑셀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엑센트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소나타</a:t>
              </a:r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II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그랜져</a:t>
              </a:r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XG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아토스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티뷰론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.</a:t>
              </a:r>
            </a:p>
          </p:txBody>
        </p:sp>
        <p:sp>
          <p:nvSpPr>
            <p:cNvPr id="9229" name="Rectangle 14"/>
            <p:cNvSpPr>
              <a:spLocks noChangeArrowheads="1"/>
            </p:cNvSpPr>
            <p:nvPr/>
          </p:nvSpPr>
          <p:spPr bwMode="auto">
            <a:xfrm>
              <a:off x="1440" y="1367"/>
              <a:ext cx="432" cy="14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altLang="ko-KR" sz="1300">
                <a:latin typeface="HY중고딕" pitchFamily="18" charset="-127"/>
                <a:ea typeface="HY중고딕" pitchFamily="18" charset="-127"/>
              </a:endParaRP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1990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1995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1999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2000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1998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1997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1992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1997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1994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1998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1997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1996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.</a:t>
              </a:r>
            </a:p>
          </p:txBody>
        </p:sp>
        <p:sp>
          <p:nvSpPr>
            <p:cNvPr id="9230" name="Rectangle 15"/>
            <p:cNvSpPr>
              <a:spLocks noChangeArrowheads="1"/>
            </p:cNvSpPr>
            <p:nvPr/>
          </p:nvSpPr>
          <p:spPr bwMode="auto">
            <a:xfrm>
              <a:off x="1872" y="1367"/>
              <a:ext cx="432" cy="14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altLang="ko-KR" sz="1300">
                <a:latin typeface="HY중고딕" pitchFamily="18" charset="-127"/>
                <a:ea typeface="HY중고딕" pitchFamily="18" charset="-127"/>
              </a:endParaRP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서울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제주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인천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강능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제주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서울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서울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수원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인천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대구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대전</a:t>
              </a:r>
            </a:p>
            <a:p>
              <a:r>
                <a:rPr lang="ko-KR" altLang="en-US" sz="1300">
                  <a:latin typeface="HY중고딕" pitchFamily="18" charset="-127"/>
                  <a:ea typeface="HY중고딕" pitchFamily="18" charset="-127"/>
                </a:rPr>
                <a:t>광주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300">
                  <a:latin typeface="HY중고딕" pitchFamily="18" charset="-127"/>
                  <a:ea typeface="HY중고딕" pitchFamily="18" charset="-127"/>
                </a:rPr>
                <a:t>.</a:t>
              </a:r>
            </a:p>
          </p:txBody>
        </p:sp>
        <p:sp>
          <p:nvSpPr>
            <p:cNvPr id="9231" name="Rectangle 16"/>
            <p:cNvSpPr>
              <a:spLocks noChangeArrowheads="1"/>
            </p:cNvSpPr>
            <p:nvPr/>
          </p:nvSpPr>
          <p:spPr bwMode="auto">
            <a:xfrm>
              <a:off x="3264" y="1200"/>
              <a:ext cx="432" cy="192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>
                  <a:latin typeface="HY중고딕" pitchFamily="18" charset="-127"/>
                </a:rPr>
                <a:t>고객번호</a:t>
              </a:r>
            </a:p>
          </p:txBody>
        </p:sp>
        <p:sp>
          <p:nvSpPr>
            <p:cNvPr id="9232" name="Rectangle 17"/>
            <p:cNvSpPr>
              <a:spLocks noChangeArrowheads="1"/>
            </p:cNvSpPr>
            <p:nvPr/>
          </p:nvSpPr>
          <p:spPr bwMode="auto">
            <a:xfrm>
              <a:off x="3696" y="1200"/>
              <a:ext cx="432" cy="192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 sz="2400">
                  <a:latin typeface="HY중고딕" pitchFamily="18" charset="-127"/>
                </a:rPr>
                <a:t>이름</a:t>
              </a:r>
            </a:p>
          </p:txBody>
        </p:sp>
        <p:sp>
          <p:nvSpPr>
            <p:cNvPr id="9233" name="Rectangle 18"/>
            <p:cNvSpPr>
              <a:spLocks noChangeArrowheads="1"/>
            </p:cNvSpPr>
            <p:nvPr/>
          </p:nvSpPr>
          <p:spPr bwMode="auto">
            <a:xfrm>
              <a:off x="4128" y="1200"/>
              <a:ext cx="432" cy="192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 sz="2400">
                  <a:latin typeface="HY중고딕" pitchFamily="18" charset="-127"/>
                </a:rPr>
                <a:t>모델</a:t>
              </a:r>
            </a:p>
          </p:txBody>
        </p:sp>
        <p:sp>
          <p:nvSpPr>
            <p:cNvPr id="9234" name="Rectangle 19"/>
            <p:cNvSpPr>
              <a:spLocks noChangeArrowheads="1"/>
            </p:cNvSpPr>
            <p:nvPr/>
          </p:nvSpPr>
          <p:spPr bwMode="auto">
            <a:xfrm>
              <a:off x="4560" y="1200"/>
              <a:ext cx="432" cy="192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 sz="2400">
                  <a:latin typeface="HY중고딕" pitchFamily="18" charset="-127"/>
                </a:rPr>
                <a:t>년식</a:t>
              </a:r>
            </a:p>
          </p:txBody>
        </p:sp>
        <p:sp>
          <p:nvSpPr>
            <p:cNvPr id="9235" name="Rectangle 20"/>
            <p:cNvSpPr>
              <a:spLocks noChangeArrowheads="1"/>
            </p:cNvSpPr>
            <p:nvPr/>
          </p:nvSpPr>
          <p:spPr bwMode="auto">
            <a:xfrm>
              <a:off x="4992" y="1200"/>
              <a:ext cx="432" cy="192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 sz="2400">
                  <a:latin typeface="HY중고딕" pitchFamily="18" charset="-127"/>
                </a:rPr>
                <a:t>주소</a:t>
              </a:r>
            </a:p>
          </p:txBody>
        </p:sp>
        <p:sp>
          <p:nvSpPr>
            <p:cNvPr id="9236" name="Rectangle 21"/>
            <p:cNvSpPr>
              <a:spLocks noChangeArrowheads="1"/>
            </p:cNvSpPr>
            <p:nvPr/>
          </p:nvSpPr>
          <p:spPr bwMode="auto">
            <a:xfrm>
              <a:off x="3264" y="1392"/>
              <a:ext cx="432" cy="7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ko-KR" sz="1200">
                  <a:latin typeface="HY중고딕" pitchFamily="18" charset="-127"/>
                </a:rPr>
                <a:t>000000001</a:t>
              </a:r>
            </a:p>
            <a:p>
              <a:r>
                <a:rPr lang="en-US" altLang="ko-KR" sz="1200">
                  <a:latin typeface="HY중고딕" pitchFamily="18" charset="-127"/>
                </a:rPr>
                <a:t>000000002</a:t>
              </a:r>
            </a:p>
            <a:p>
              <a:r>
                <a:rPr lang="en-US" altLang="ko-KR" sz="1200">
                  <a:latin typeface="HY중고딕" pitchFamily="18" charset="-127"/>
                </a:rPr>
                <a:t>000000007</a:t>
              </a:r>
            </a:p>
            <a:p>
              <a:r>
                <a:rPr lang="en-US" altLang="ko-KR" sz="1200">
                  <a:latin typeface="HY중고딕" pitchFamily="18" charset="-127"/>
                </a:rPr>
                <a:t>000000009</a:t>
              </a:r>
            </a:p>
            <a:p>
              <a:r>
                <a:rPr lang="en-US" altLang="ko-KR" sz="1200">
                  <a:latin typeface="HY중고딕" pitchFamily="18" charset="-127"/>
                </a:rPr>
                <a:t>.</a:t>
              </a:r>
            </a:p>
            <a:p>
              <a:r>
                <a:rPr lang="en-US" altLang="ko-KR" sz="1200">
                  <a:latin typeface="HY중고딕" pitchFamily="18" charset="-127"/>
                </a:rPr>
                <a:t>.</a:t>
              </a:r>
            </a:p>
            <a:p>
              <a:r>
                <a:rPr lang="en-US" altLang="ko-KR" sz="1200">
                  <a:latin typeface="HY중고딕" pitchFamily="18" charset="-127"/>
                </a:rPr>
                <a:t>.</a:t>
              </a:r>
            </a:p>
          </p:txBody>
        </p:sp>
        <p:sp>
          <p:nvSpPr>
            <p:cNvPr id="9237" name="Rectangle 22"/>
            <p:cNvSpPr>
              <a:spLocks noChangeArrowheads="1"/>
            </p:cNvSpPr>
            <p:nvPr/>
          </p:nvSpPr>
          <p:spPr bwMode="auto">
            <a:xfrm>
              <a:off x="3696" y="1392"/>
              <a:ext cx="432" cy="7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 sz="1200">
                  <a:latin typeface="HY중고딕" pitchFamily="18" charset="-127"/>
                </a:rPr>
                <a:t>김길자</a:t>
              </a:r>
            </a:p>
            <a:p>
              <a:r>
                <a:rPr lang="ko-KR" altLang="en-US" sz="1200">
                  <a:latin typeface="HY중고딕" pitchFamily="18" charset="-127"/>
                </a:rPr>
                <a:t>이종삼</a:t>
              </a:r>
            </a:p>
            <a:p>
              <a:r>
                <a:rPr lang="ko-KR" altLang="en-US" sz="1200">
                  <a:latin typeface="HY중고딕" pitchFamily="18" charset="-127"/>
                </a:rPr>
                <a:t>길기태</a:t>
              </a:r>
            </a:p>
            <a:p>
              <a:r>
                <a:rPr lang="ko-KR" altLang="en-US" sz="1200">
                  <a:latin typeface="HY중고딕" pitchFamily="18" charset="-127"/>
                </a:rPr>
                <a:t>김미희</a:t>
              </a:r>
            </a:p>
            <a:p>
              <a:r>
                <a:rPr lang="en-US" altLang="ko-KR" sz="1200">
                  <a:latin typeface="HY중고딕" pitchFamily="18" charset="-127"/>
                </a:rPr>
                <a:t>.</a:t>
              </a:r>
            </a:p>
            <a:p>
              <a:r>
                <a:rPr lang="en-US" altLang="ko-KR" sz="1200">
                  <a:latin typeface="HY중고딕" pitchFamily="18" charset="-127"/>
                </a:rPr>
                <a:t>.</a:t>
              </a:r>
            </a:p>
            <a:p>
              <a:r>
                <a:rPr lang="en-US" altLang="ko-KR" sz="1200">
                  <a:latin typeface="HY중고딕" pitchFamily="18" charset="-127"/>
                </a:rPr>
                <a:t>.</a:t>
              </a:r>
            </a:p>
          </p:txBody>
        </p:sp>
        <p:sp>
          <p:nvSpPr>
            <p:cNvPr id="9238" name="Rectangle 23"/>
            <p:cNvSpPr>
              <a:spLocks noChangeArrowheads="1"/>
            </p:cNvSpPr>
            <p:nvPr/>
          </p:nvSpPr>
          <p:spPr bwMode="auto">
            <a:xfrm>
              <a:off x="4128" y="1392"/>
              <a:ext cx="432" cy="7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 sz="1200">
                  <a:latin typeface="HY중고딕" pitchFamily="18" charset="-127"/>
                </a:rPr>
                <a:t>소나타</a:t>
              </a:r>
              <a:r>
                <a:rPr lang="en-US" altLang="ko-KR" sz="1200">
                  <a:latin typeface="HY중고딕" pitchFamily="18" charset="-127"/>
                </a:rPr>
                <a:t>I</a:t>
              </a:r>
            </a:p>
            <a:p>
              <a:r>
                <a:rPr lang="ko-KR" altLang="en-US" sz="1200">
                  <a:latin typeface="HY중고딕" pitchFamily="18" charset="-127"/>
                </a:rPr>
                <a:t>아반테</a:t>
              </a:r>
            </a:p>
            <a:p>
              <a:r>
                <a:rPr lang="ko-KR" altLang="en-US" sz="1200">
                  <a:latin typeface="HY중고딕" pitchFamily="18" charset="-127"/>
                </a:rPr>
                <a:t>엑셀</a:t>
              </a:r>
            </a:p>
            <a:p>
              <a:r>
                <a:rPr lang="ko-KR" altLang="en-US" sz="1200">
                  <a:latin typeface="HY중고딕" pitchFamily="18" charset="-127"/>
                </a:rPr>
                <a:t>소나타</a:t>
              </a:r>
              <a:r>
                <a:rPr lang="en-US" altLang="ko-KR" sz="1200">
                  <a:latin typeface="HY중고딕" pitchFamily="18" charset="-127"/>
                </a:rPr>
                <a:t>II</a:t>
              </a:r>
            </a:p>
            <a:p>
              <a:r>
                <a:rPr lang="en-US" altLang="ko-KR" sz="1200">
                  <a:latin typeface="HY중고딕" pitchFamily="18" charset="-127"/>
                </a:rPr>
                <a:t>.</a:t>
              </a:r>
            </a:p>
            <a:p>
              <a:r>
                <a:rPr lang="en-US" altLang="ko-KR" sz="1200">
                  <a:latin typeface="HY중고딕" pitchFamily="18" charset="-127"/>
                </a:rPr>
                <a:t>.</a:t>
              </a:r>
            </a:p>
            <a:p>
              <a:r>
                <a:rPr lang="en-US" altLang="ko-KR" sz="1200">
                  <a:latin typeface="HY중고딕" pitchFamily="18" charset="-127"/>
                </a:rPr>
                <a:t>.</a:t>
              </a:r>
            </a:p>
          </p:txBody>
        </p:sp>
        <p:sp>
          <p:nvSpPr>
            <p:cNvPr id="9239" name="Rectangle 24"/>
            <p:cNvSpPr>
              <a:spLocks noChangeArrowheads="1"/>
            </p:cNvSpPr>
            <p:nvPr/>
          </p:nvSpPr>
          <p:spPr bwMode="auto">
            <a:xfrm>
              <a:off x="4560" y="1392"/>
              <a:ext cx="432" cy="7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ko-KR" sz="1200">
                  <a:latin typeface="HY중고딕" pitchFamily="18" charset="-127"/>
                </a:rPr>
                <a:t>1990</a:t>
              </a:r>
            </a:p>
            <a:p>
              <a:r>
                <a:rPr lang="en-US" altLang="ko-KR" sz="1200">
                  <a:latin typeface="HY중고딕" pitchFamily="18" charset="-127"/>
                </a:rPr>
                <a:t>1995</a:t>
              </a:r>
            </a:p>
            <a:p>
              <a:r>
                <a:rPr lang="en-US" altLang="ko-KR" sz="1200">
                  <a:latin typeface="HY중고딕" pitchFamily="18" charset="-127"/>
                </a:rPr>
                <a:t>1992</a:t>
              </a:r>
            </a:p>
            <a:p>
              <a:r>
                <a:rPr lang="en-US" altLang="ko-KR" sz="1200">
                  <a:latin typeface="HY중고딕" pitchFamily="18" charset="-127"/>
                </a:rPr>
                <a:t>1994</a:t>
              </a:r>
            </a:p>
            <a:p>
              <a:r>
                <a:rPr lang="en-US" altLang="ko-KR" sz="1200">
                  <a:latin typeface="HY중고딕" pitchFamily="18" charset="-127"/>
                </a:rPr>
                <a:t>.</a:t>
              </a:r>
            </a:p>
            <a:p>
              <a:r>
                <a:rPr lang="en-US" altLang="ko-KR" sz="1200">
                  <a:latin typeface="HY중고딕" pitchFamily="18" charset="-127"/>
                </a:rPr>
                <a:t>.</a:t>
              </a:r>
            </a:p>
            <a:p>
              <a:r>
                <a:rPr lang="en-US" altLang="ko-KR" sz="1200">
                  <a:latin typeface="HY중고딕" pitchFamily="18" charset="-127"/>
                </a:rPr>
                <a:t>.</a:t>
              </a:r>
            </a:p>
          </p:txBody>
        </p:sp>
        <p:sp>
          <p:nvSpPr>
            <p:cNvPr id="9240" name="Rectangle 25"/>
            <p:cNvSpPr>
              <a:spLocks noChangeArrowheads="1"/>
            </p:cNvSpPr>
            <p:nvPr/>
          </p:nvSpPr>
          <p:spPr bwMode="auto">
            <a:xfrm>
              <a:off x="4992" y="1392"/>
              <a:ext cx="432" cy="7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 sz="1200">
                  <a:latin typeface="HY중고딕" pitchFamily="18" charset="-127"/>
                </a:rPr>
                <a:t>서울</a:t>
              </a:r>
            </a:p>
            <a:p>
              <a:r>
                <a:rPr lang="ko-KR" altLang="en-US" sz="1200">
                  <a:latin typeface="HY중고딕" pitchFamily="18" charset="-127"/>
                </a:rPr>
                <a:t>제주</a:t>
              </a:r>
            </a:p>
            <a:p>
              <a:r>
                <a:rPr lang="ko-KR" altLang="en-US" sz="1200">
                  <a:latin typeface="HY중고딕" pitchFamily="18" charset="-127"/>
                </a:rPr>
                <a:t>서울</a:t>
              </a:r>
            </a:p>
            <a:p>
              <a:r>
                <a:rPr lang="ko-KR" altLang="en-US" sz="1200">
                  <a:latin typeface="HY중고딕" pitchFamily="18" charset="-127"/>
                </a:rPr>
                <a:t>인천</a:t>
              </a:r>
            </a:p>
            <a:p>
              <a:r>
                <a:rPr lang="en-US" altLang="ko-KR" sz="1200">
                  <a:latin typeface="HY중고딕" pitchFamily="18" charset="-127"/>
                </a:rPr>
                <a:t>.</a:t>
              </a:r>
            </a:p>
            <a:p>
              <a:r>
                <a:rPr lang="en-US" altLang="ko-KR" sz="1200">
                  <a:latin typeface="HY중고딕" pitchFamily="18" charset="-127"/>
                </a:rPr>
                <a:t>.</a:t>
              </a:r>
            </a:p>
            <a:p>
              <a:r>
                <a:rPr lang="en-US" altLang="ko-KR" sz="1200">
                  <a:latin typeface="HY중고딕" pitchFamily="18" charset="-127"/>
                </a:rPr>
                <a:t>.</a:t>
              </a:r>
            </a:p>
          </p:txBody>
        </p:sp>
        <p:sp>
          <p:nvSpPr>
            <p:cNvPr id="9241" name="Rectangle 26"/>
            <p:cNvSpPr>
              <a:spLocks noChangeArrowheads="1"/>
            </p:cNvSpPr>
            <p:nvPr/>
          </p:nvSpPr>
          <p:spPr bwMode="auto">
            <a:xfrm>
              <a:off x="3264" y="3360"/>
              <a:ext cx="432" cy="192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>
                  <a:latin typeface="HY중고딕" pitchFamily="18" charset="-127"/>
                </a:rPr>
                <a:t>고객번호</a:t>
              </a:r>
            </a:p>
          </p:txBody>
        </p:sp>
        <p:sp>
          <p:nvSpPr>
            <p:cNvPr id="9242" name="Rectangle 27"/>
            <p:cNvSpPr>
              <a:spLocks noChangeArrowheads="1"/>
            </p:cNvSpPr>
            <p:nvPr/>
          </p:nvSpPr>
          <p:spPr bwMode="auto">
            <a:xfrm>
              <a:off x="3696" y="3360"/>
              <a:ext cx="432" cy="192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2000">
                  <a:latin typeface="HY중고딕" pitchFamily="18" charset="-127"/>
                </a:rPr>
                <a:t>이름</a:t>
              </a:r>
            </a:p>
          </p:txBody>
        </p:sp>
        <p:sp>
          <p:nvSpPr>
            <p:cNvPr id="9243" name="Rectangle 28"/>
            <p:cNvSpPr>
              <a:spLocks noChangeArrowheads="1"/>
            </p:cNvSpPr>
            <p:nvPr/>
          </p:nvSpPr>
          <p:spPr bwMode="auto">
            <a:xfrm>
              <a:off x="4128" y="3360"/>
              <a:ext cx="432" cy="192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2000">
                  <a:latin typeface="HY중고딕" pitchFamily="18" charset="-127"/>
                </a:rPr>
                <a:t>모델</a:t>
              </a:r>
            </a:p>
          </p:txBody>
        </p:sp>
        <p:sp>
          <p:nvSpPr>
            <p:cNvPr id="9244" name="Rectangle 29"/>
            <p:cNvSpPr>
              <a:spLocks noChangeArrowheads="1"/>
            </p:cNvSpPr>
            <p:nvPr/>
          </p:nvSpPr>
          <p:spPr bwMode="auto">
            <a:xfrm>
              <a:off x="4560" y="3360"/>
              <a:ext cx="432" cy="192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2000">
                  <a:latin typeface="HY중고딕" pitchFamily="18" charset="-127"/>
                </a:rPr>
                <a:t>년식</a:t>
              </a:r>
            </a:p>
          </p:txBody>
        </p:sp>
        <p:sp>
          <p:nvSpPr>
            <p:cNvPr id="9245" name="Rectangle 30"/>
            <p:cNvSpPr>
              <a:spLocks noChangeArrowheads="1"/>
            </p:cNvSpPr>
            <p:nvPr/>
          </p:nvSpPr>
          <p:spPr bwMode="auto">
            <a:xfrm>
              <a:off x="4992" y="3360"/>
              <a:ext cx="432" cy="192"/>
            </a:xfrm>
            <a:prstGeom prst="rect">
              <a:avLst/>
            </a:prstGeom>
            <a:gradFill rotWithShape="0">
              <a:gsLst>
                <a:gs pos="0">
                  <a:srgbClr val="FFFF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2000">
                  <a:latin typeface="HY중고딕" pitchFamily="18" charset="-127"/>
                </a:rPr>
                <a:t>주소</a:t>
              </a:r>
            </a:p>
          </p:txBody>
        </p:sp>
        <p:sp>
          <p:nvSpPr>
            <p:cNvPr id="9246" name="Rectangle 31"/>
            <p:cNvSpPr>
              <a:spLocks noChangeArrowheads="1"/>
            </p:cNvSpPr>
            <p:nvPr/>
          </p:nvSpPr>
          <p:spPr bwMode="auto">
            <a:xfrm>
              <a:off x="3264" y="3552"/>
              <a:ext cx="432" cy="5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000000001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000000007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.</a:t>
              </a:r>
            </a:p>
          </p:txBody>
        </p:sp>
        <p:sp>
          <p:nvSpPr>
            <p:cNvPr id="9247" name="Rectangle 32"/>
            <p:cNvSpPr>
              <a:spLocks noChangeArrowheads="1"/>
            </p:cNvSpPr>
            <p:nvPr/>
          </p:nvSpPr>
          <p:spPr bwMode="auto">
            <a:xfrm>
              <a:off x="3696" y="3552"/>
              <a:ext cx="432" cy="5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 sz="1400">
                  <a:latin typeface="HY중고딕" pitchFamily="18" charset="-127"/>
                  <a:ea typeface="HY중고딕" pitchFamily="18" charset="-127"/>
                </a:rPr>
                <a:t>김길자</a:t>
              </a:r>
            </a:p>
            <a:p>
              <a:r>
                <a:rPr lang="ko-KR" altLang="en-US" sz="1400">
                  <a:latin typeface="HY중고딕" pitchFamily="18" charset="-127"/>
                  <a:ea typeface="HY중고딕" pitchFamily="18" charset="-127"/>
                </a:rPr>
                <a:t>길기태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.</a:t>
              </a:r>
            </a:p>
          </p:txBody>
        </p:sp>
        <p:sp>
          <p:nvSpPr>
            <p:cNvPr id="9248" name="Rectangle 33"/>
            <p:cNvSpPr>
              <a:spLocks noChangeArrowheads="1"/>
            </p:cNvSpPr>
            <p:nvPr/>
          </p:nvSpPr>
          <p:spPr bwMode="auto">
            <a:xfrm>
              <a:off x="4128" y="3552"/>
              <a:ext cx="432" cy="5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 sz="1400">
                  <a:latin typeface="HY중고딕" pitchFamily="18" charset="-127"/>
                  <a:ea typeface="HY중고딕" pitchFamily="18" charset="-127"/>
                </a:rPr>
                <a:t>소나타</a:t>
              </a:r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I</a:t>
              </a:r>
            </a:p>
            <a:p>
              <a:r>
                <a:rPr lang="ko-KR" altLang="en-US" sz="1400">
                  <a:latin typeface="HY중고딕" pitchFamily="18" charset="-127"/>
                  <a:ea typeface="HY중고딕" pitchFamily="18" charset="-127"/>
                </a:rPr>
                <a:t>엑셀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.</a:t>
              </a:r>
            </a:p>
          </p:txBody>
        </p:sp>
        <p:sp>
          <p:nvSpPr>
            <p:cNvPr id="9249" name="Rectangle 34"/>
            <p:cNvSpPr>
              <a:spLocks noChangeArrowheads="1"/>
            </p:cNvSpPr>
            <p:nvPr/>
          </p:nvSpPr>
          <p:spPr bwMode="auto">
            <a:xfrm>
              <a:off x="4560" y="3552"/>
              <a:ext cx="432" cy="5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1990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1992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.</a:t>
              </a:r>
            </a:p>
          </p:txBody>
        </p:sp>
        <p:sp>
          <p:nvSpPr>
            <p:cNvPr id="9250" name="Rectangle 35"/>
            <p:cNvSpPr>
              <a:spLocks noChangeArrowheads="1"/>
            </p:cNvSpPr>
            <p:nvPr/>
          </p:nvSpPr>
          <p:spPr bwMode="auto">
            <a:xfrm>
              <a:off x="4992" y="3552"/>
              <a:ext cx="432" cy="5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 sz="1400">
                  <a:latin typeface="HY중고딕" pitchFamily="18" charset="-127"/>
                  <a:ea typeface="HY중고딕" pitchFamily="18" charset="-127"/>
                </a:rPr>
                <a:t>서울</a:t>
              </a:r>
            </a:p>
            <a:p>
              <a:r>
                <a:rPr lang="ko-KR" altLang="en-US" sz="1400">
                  <a:latin typeface="HY중고딕" pitchFamily="18" charset="-127"/>
                  <a:ea typeface="HY중고딕" pitchFamily="18" charset="-127"/>
                </a:rPr>
                <a:t>서울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.</a:t>
              </a:r>
            </a:p>
            <a:p>
              <a:r>
                <a:rPr lang="en-US" altLang="ko-KR" sz="1400">
                  <a:latin typeface="HY중고딕" pitchFamily="18" charset="-127"/>
                  <a:ea typeface="HY중고딕" pitchFamily="18" charset="-127"/>
                </a:rPr>
                <a:t>.</a:t>
              </a:r>
            </a:p>
          </p:txBody>
        </p:sp>
        <p:sp>
          <p:nvSpPr>
            <p:cNvPr id="9251" name="AutoShape 36"/>
            <p:cNvSpPr>
              <a:spLocks noChangeArrowheads="1"/>
            </p:cNvSpPr>
            <p:nvPr/>
          </p:nvSpPr>
          <p:spPr bwMode="auto">
            <a:xfrm>
              <a:off x="2352" y="720"/>
              <a:ext cx="864" cy="672"/>
            </a:xfrm>
            <a:prstGeom prst="cloudCallout">
              <a:avLst>
                <a:gd name="adj1" fmla="val -3472"/>
                <a:gd name="adj2" fmla="val 98810"/>
              </a:avLst>
            </a:prstGeom>
            <a:gradFill rotWithShape="0">
              <a:gsLst>
                <a:gs pos="0">
                  <a:schemeClr val="bg1"/>
                </a:gs>
                <a:gs pos="100000">
                  <a:srgbClr val="FFCCCC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r>
                <a:rPr lang="ko-KR" altLang="en-US" sz="1700" b="0">
                  <a:latin typeface="HY중고딕" pitchFamily="18" charset="-127"/>
                  <a:ea typeface="HY중고딕" pitchFamily="18" charset="-127"/>
                </a:rPr>
                <a:t>차량 구입</a:t>
              </a:r>
            </a:p>
            <a:p>
              <a:r>
                <a:rPr lang="ko-KR" altLang="en-US" sz="1700" b="0">
                  <a:latin typeface="HY중고딕" pitchFamily="18" charset="-127"/>
                  <a:ea typeface="HY중고딕" pitchFamily="18" charset="-127"/>
                </a:rPr>
                <a:t>시기가 </a:t>
              </a:r>
              <a:r>
                <a:rPr lang="en-US" altLang="ko-KR" sz="1700" b="0">
                  <a:latin typeface="HY중고딕" pitchFamily="18" charset="-127"/>
                  <a:ea typeface="HY중고딕" pitchFamily="18" charset="-127"/>
                </a:rPr>
                <a:t>5</a:t>
              </a:r>
              <a:r>
                <a:rPr lang="ko-KR" altLang="en-US" sz="1700" b="0">
                  <a:latin typeface="HY중고딕" pitchFamily="18" charset="-127"/>
                  <a:ea typeface="HY중고딕" pitchFamily="18" charset="-127"/>
                </a:rPr>
                <a:t>년이 경과한 차주를 찾자</a:t>
              </a:r>
              <a:r>
                <a:rPr lang="en-US" altLang="ko-KR" sz="1700" b="0">
                  <a:latin typeface="HY중고딕" pitchFamily="18" charset="-127"/>
                  <a:ea typeface="HY중고딕" pitchFamily="18" charset="-127"/>
                </a:rPr>
                <a:t>!</a:t>
              </a:r>
            </a:p>
          </p:txBody>
        </p:sp>
        <p:sp>
          <p:nvSpPr>
            <p:cNvPr id="9252" name="AutoShape 37"/>
            <p:cNvSpPr>
              <a:spLocks noChangeArrowheads="1"/>
            </p:cNvSpPr>
            <p:nvPr/>
          </p:nvSpPr>
          <p:spPr bwMode="auto">
            <a:xfrm>
              <a:off x="2304" y="1680"/>
              <a:ext cx="960" cy="240"/>
            </a:xfrm>
            <a:prstGeom prst="rightArrow">
              <a:avLst>
                <a:gd name="adj1" fmla="val 50000"/>
                <a:gd name="adj2" fmla="val 100000"/>
              </a:avLst>
            </a:prstGeom>
            <a:gradFill rotWithShape="0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HY중고딕" pitchFamily="18" charset="-127"/>
              </a:endParaRPr>
            </a:p>
          </p:txBody>
        </p:sp>
        <p:sp>
          <p:nvSpPr>
            <p:cNvPr id="9253" name="AutoShape 38"/>
            <p:cNvSpPr>
              <a:spLocks noChangeArrowheads="1"/>
            </p:cNvSpPr>
            <p:nvPr/>
          </p:nvSpPr>
          <p:spPr bwMode="auto">
            <a:xfrm>
              <a:off x="4512" y="2112"/>
              <a:ext cx="336" cy="1248"/>
            </a:xfrm>
            <a:prstGeom prst="downArrow">
              <a:avLst>
                <a:gd name="adj1" fmla="val 50000"/>
                <a:gd name="adj2" fmla="val 92857"/>
              </a:avLst>
            </a:prstGeom>
            <a:gradFill rotWithShape="0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ko-KR" altLang="en-US">
                <a:latin typeface="HY중고딕" pitchFamily="18" charset="-127"/>
              </a:endParaRPr>
            </a:p>
          </p:txBody>
        </p:sp>
        <p:sp>
          <p:nvSpPr>
            <p:cNvPr id="9254" name="AutoShape 39"/>
            <p:cNvSpPr>
              <a:spLocks noChangeArrowheads="1"/>
            </p:cNvSpPr>
            <p:nvPr/>
          </p:nvSpPr>
          <p:spPr bwMode="auto">
            <a:xfrm>
              <a:off x="3072" y="2352"/>
              <a:ext cx="1104" cy="528"/>
            </a:xfrm>
            <a:prstGeom prst="cloudCallout">
              <a:avLst>
                <a:gd name="adj1" fmla="val 85958"/>
                <a:gd name="adj2" fmla="val 380"/>
              </a:avLst>
            </a:prstGeom>
            <a:gradFill rotWithShape="0">
              <a:gsLst>
                <a:gs pos="0">
                  <a:schemeClr val="bg1"/>
                </a:gs>
                <a:gs pos="100000">
                  <a:srgbClr val="FFCCCC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r>
                <a:rPr lang="ko-KR" altLang="en-US" sz="1700" b="0">
                  <a:latin typeface="HY중고딕" pitchFamily="18" charset="-127"/>
                  <a:ea typeface="HY중고딕" pitchFamily="18" charset="-127"/>
                </a:rPr>
                <a:t>서울에 거주하는 차주에 대한 정보를 찾자</a:t>
              </a:r>
              <a:r>
                <a:rPr lang="en-US" altLang="ko-KR" sz="1700" b="0">
                  <a:latin typeface="HY중고딕" pitchFamily="18" charset="-127"/>
                  <a:ea typeface="HY중고딕" pitchFamily="18" charset="-127"/>
                </a:rPr>
                <a:t>!</a:t>
              </a:r>
            </a:p>
          </p:txBody>
        </p:sp>
        <p:sp>
          <p:nvSpPr>
            <p:cNvPr id="25640" name="Rectangle 40"/>
            <p:cNvSpPr>
              <a:spLocks noChangeArrowheads="1"/>
            </p:cNvSpPr>
            <p:nvPr/>
          </p:nvSpPr>
          <p:spPr bwMode="auto">
            <a:xfrm>
              <a:off x="144" y="912"/>
              <a:ext cx="1488" cy="192"/>
            </a:xfrm>
            <a:prstGeom prst="rect">
              <a:avLst/>
            </a:prstGeom>
            <a:gradFill rotWithShape="0">
              <a:gsLst>
                <a:gs pos="0">
                  <a:srgbClr val="FFCC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ko-KR" altLang="en-US" sz="2000">
                  <a:latin typeface="HY중고딕" pitchFamily="18" charset="-127"/>
                  <a:ea typeface="HY중고딕" pitchFamily="18" charset="-127"/>
                </a:rPr>
                <a:t>자동차 회사 고객 데이터베이스</a:t>
              </a:r>
            </a:p>
          </p:txBody>
        </p:sp>
        <p:sp>
          <p:nvSpPr>
            <p:cNvPr id="25641" name="Rectangle 41"/>
            <p:cNvSpPr>
              <a:spLocks noChangeArrowheads="1"/>
            </p:cNvSpPr>
            <p:nvPr/>
          </p:nvSpPr>
          <p:spPr bwMode="auto">
            <a:xfrm>
              <a:off x="3264" y="912"/>
              <a:ext cx="911" cy="192"/>
            </a:xfrm>
            <a:prstGeom prst="rect">
              <a:avLst/>
            </a:prstGeom>
            <a:gradFill rotWithShape="0">
              <a:gsLst>
                <a:gs pos="0">
                  <a:srgbClr val="FFCC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altLang="ko-KR" sz="2400">
                  <a:latin typeface="HY중고딕" pitchFamily="18" charset="-127"/>
                  <a:ea typeface="HY중고딕" pitchFamily="18" charset="-127"/>
                </a:rPr>
                <a:t>1</a:t>
              </a:r>
              <a:r>
                <a:rPr lang="ko-KR" altLang="en-US" sz="2400">
                  <a:latin typeface="HY중고딕" pitchFamily="18" charset="-127"/>
                  <a:ea typeface="HY중고딕" pitchFamily="18" charset="-127"/>
                </a:rPr>
                <a:t>차 정보</a:t>
              </a:r>
            </a:p>
          </p:txBody>
        </p:sp>
        <p:sp>
          <p:nvSpPr>
            <p:cNvPr id="25642" name="Rectangle 42"/>
            <p:cNvSpPr>
              <a:spLocks noChangeArrowheads="1"/>
            </p:cNvSpPr>
            <p:nvPr/>
          </p:nvSpPr>
          <p:spPr bwMode="auto">
            <a:xfrm>
              <a:off x="3264" y="3075"/>
              <a:ext cx="911" cy="193"/>
            </a:xfrm>
            <a:prstGeom prst="rect">
              <a:avLst/>
            </a:prstGeom>
            <a:gradFill rotWithShape="0">
              <a:gsLst>
                <a:gs pos="0">
                  <a:srgbClr val="FFCC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en-US" altLang="ko-KR" sz="2400">
                  <a:latin typeface="HY중고딕" pitchFamily="18" charset="-127"/>
                </a:rPr>
                <a:t>2</a:t>
              </a:r>
              <a:r>
                <a:rPr lang="ko-KR" altLang="en-US" sz="2400">
                  <a:latin typeface="HY중고딕" pitchFamily="18" charset="-127"/>
                </a:rPr>
                <a:t>차 정보</a:t>
              </a:r>
            </a:p>
          </p:txBody>
        </p:sp>
      </p:grpSp>
      <p:sp>
        <p:nvSpPr>
          <p:cNvPr id="25645" name="Rectangle 45"/>
          <p:cNvSpPr>
            <a:spLocks noChangeArrowheads="1"/>
          </p:cNvSpPr>
          <p:nvPr/>
        </p:nvSpPr>
        <p:spPr bwMode="auto">
          <a:xfrm>
            <a:off x="960438" y="977900"/>
            <a:ext cx="11880850" cy="8397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ko-KR" altLang="en-US" sz="24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데이터를 가공하여 정보를 추출하는 과정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슬라이드 번호 개체 틀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405563" y="10163175"/>
            <a:ext cx="1490662" cy="34131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ko-KR">
                <a:latin typeface="HY중고딕" pitchFamily="18" charset="-127"/>
              </a:rPr>
              <a:t>- </a:t>
            </a:r>
            <a:fld id="{49A2A196-D2B5-4AA9-8744-FFCA2A853A38}" type="slidenum">
              <a:rPr lang="en-US" altLang="ko-KR">
                <a:latin typeface="HY중고딕" pitchFamily="18" charset="-127"/>
              </a:rPr>
              <a:pPr/>
              <a:t>50</a:t>
            </a:fld>
            <a:r>
              <a:rPr lang="en-US" altLang="ko-KR">
                <a:latin typeface="HY중고딕" pitchFamily="18" charset="-127"/>
              </a:rPr>
              <a:t> -</a:t>
            </a:r>
          </a:p>
        </p:txBody>
      </p:sp>
      <p:sp>
        <p:nvSpPr>
          <p:cNvPr id="52227" name="Rectangle 83"/>
          <p:cNvSpPr>
            <a:spLocks noGrp="1" noChangeArrowheads="1"/>
          </p:cNvSpPr>
          <p:nvPr>
            <p:ph type="title"/>
          </p:nvPr>
        </p:nvSpPr>
        <p:spPr bwMode="auto">
          <a:xfrm>
            <a:off x="720725" y="431800"/>
            <a:ext cx="12960350" cy="18002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smtClean="0"/>
              <a:t>관계 연산</a:t>
            </a:r>
          </a:p>
        </p:txBody>
      </p:sp>
      <p:pic>
        <p:nvPicPr>
          <p:cNvPr id="52228" name="Picture 8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90675" y="1814513"/>
            <a:ext cx="10837863" cy="8462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9" name="TextBox 5"/>
          <p:cNvSpPr txBox="1">
            <a:spLocks noChangeArrowheads="1"/>
          </p:cNvSpPr>
          <p:nvPr/>
        </p:nvSpPr>
        <p:spPr bwMode="auto">
          <a:xfrm>
            <a:off x="6481763" y="3159125"/>
            <a:ext cx="863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>
                <a:latin typeface="HY중고딕" pitchFamily="18" charset="-127"/>
                <a:ea typeface="HY중고딕" pitchFamily="18" charset="-127"/>
              </a:rPr>
              <a:t>교집합</a:t>
            </a:r>
          </a:p>
        </p:txBody>
      </p:sp>
      <p:sp>
        <p:nvSpPr>
          <p:cNvPr id="52230" name="TextBox 6"/>
          <p:cNvSpPr txBox="1">
            <a:spLocks noChangeArrowheads="1"/>
          </p:cNvSpPr>
          <p:nvPr/>
        </p:nvSpPr>
        <p:spPr bwMode="auto">
          <a:xfrm>
            <a:off x="3313113" y="3159125"/>
            <a:ext cx="8620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>
                <a:latin typeface="HY중고딕" pitchFamily="18" charset="-127"/>
                <a:ea typeface="HY중고딕" pitchFamily="18" charset="-127"/>
              </a:rPr>
              <a:t>합집합</a:t>
            </a:r>
          </a:p>
        </p:txBody>
      </p:sp>
      <p:sp>
        <p:nvSpPr>
          <p:cNvPr id="52231" name="TextBox 7"/>
          <p:cNvSpPr txBox="1">
            <a:spLocks noChangeArrowheads="1"/>
          </p:cNvSpPr>
          <p:nvPr/>
        </p:nvSpPr>
        <p:spPr bwMode="auto">
          <a:xfrm>
            <a:off x="9793288" y="3159125"/>
            <a:ext cx="8620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>
                <a:latin typeface="HY중고딕" pitchFamily="18" charset="-127"/>
                <a:ea typeface="HY중고딕" pitchFamily="18" charset="-127"/>
              </a:rPr>
              <a:t>차집합</a:t>
            </a:r>
          </a:p>
        </p:txBody>
      </p:sp>
      <p:sp>
        <p:nvSpPr>
          <p:cNvPr id="52232" name="TextBox 8"/>
          <p:cNvSpPr txBox="1">
            <a:spLocks noChangeArrowheads="1"/>
          </p:cNvSpPr>
          <p:nvPr/>
        </p:nvSpPr>
        <p:spPr bwMode="auto">
          <a:xfrm>
            <a:off x="2663825" y="6553200"/>
            <a:ext cx="11652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>
                <a:latin typeface="HY중고딕" pitchFamily="18" charset="-127"/>
                <a:ea typeface="HY중고딕" pitchFamily="18" charset="-127"/>
              </a:rPr>
              <a:t>카티전 곱</a:t>
            </a:r>
          </a:p>
        </p:txBody>
      </p:sp>
      <p:sp>
        <p:nvSpPr>
          <p:cNvPr id="52233" name="TextBox 9"/>
          <p:cNvSpPr txBox="1">
            <a:spLocks noChangeArrowheads="1"/>
          </p:cNvSpPr>
          <p:nvPr/>
        </p:nvSpPr>
        <p:spPr bwMode="auto">
          <a:xfrm>
            <a:off x="9577388" y="5832475"/>
            <a:ext cx="16557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latin typeface="HY중고딕" pitchFamily="18" charset="-127"/>
                <a:ea typeface="HY중고딕" pitchFamily="18" charset="-127"/>
              </a:rPr>
              <a:t>… WHERE …</a:t>
            </a:r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52234" name="TextBox 10"/>
          <p:cNvSpPr txBox="1">
            <a:spLocks noChangeArrowheads="1"/>
          </p:cNvSpPr>
          <p:nvPr/>
        </p:nvSpPr>
        <p:spPr bwMode="auto">
          <a:xfrm>
            <a:off x="9361488" y="8640763"/>
            <a:ext cx="21240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latin typeface="HY중고딕" pitchFamily="18" charset="-127"/>
                <a:ea typeface="HY중고딕" pitchFamily="18" charset="-127"/>
              </a:rPr>
              <a:t>… </a:t>
            </a:r>
            <a:r>
              <a:rPr lang="ko-KR" altLang="en-US">
                <a:latin typeface="HY중고딕" pitchFamily="18" charset="-127"/>
                <a:ea typeface="HY중고딕" pitchFamily="18" charset="-127"/>
              </a:rPr>
              <a:t>필드</a:t>
            </a:r>
            <a:r>
              <a:rPr lang="en-US" altLang="ko-KR">
                <a:latin typeface="HY중고딕" pitchFamily="18" charset="-127"/>
                <a:ea typeface="HY중고딕" pitchFamily="18" charset="-127"/>
              </a:rPr>
              <a:t>1, </a:t>
            </a:r>
            <a:r>
              <a:rPr lang="ko-KR" altLang="en-US">
                <a:latin typeface="HY중고딕" pitchFamily="18" charset="-127"/>
                <a:ea typeface="HY중고딕" pitchFamily="18" charset="-127"/>
              </a:rPr>
              <a:t>필드</a:t>
            </a:r>
            <a:r>
              <a:rPr lang="en-US" altLang="ko-KR">
                <a:latin typeface="HY중고딕" pitchFamily="18" charset="-127"/>
                <a:ea typeface="HY중고딕" pitchFamily="18" charset="-127"/>
              </a:rPr>
              <a:t>2.…</a:t>
            </a:r>
            <a:endParaRPr lang="ko-KR" altLang="en-US">
              <a:latin typeface="HY중고딕" pitchFamily="18" charset="-127"/>
              <a:ea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슬라이드 번호 개체 틀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405563" y="10163175"/>
            <a:ext cx="1490662" cy="34131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ko-KR">
                <a:latin typeface="HY중고딕" pitchFamily="18" charset="-127"/>
              </a:rPr>
              <a:t>- </a:t>
            </a:r>
            <a:fld id="{3C1FD215-C59F-47AA-B84A-0CF40855B0AC}" type="slidenum">
              <a:rPr lang="en-US" altLang="ko-KR">
                <a:latin typeface="HY중고딕" pitchFamily="18" charset="-127"/>
              </a:rPr>
              <a:pPr/>
              <a:t>51</a:t>
            </a:fld>
            <a:r>
              <a:rPr lang="en-US" altLang="ko-KR">
                <a:latin typeface="HY중고딕" pitchFamily="18" charset="-127"/>
              </a:rPr>
              <a:t> -</a:t>
            </a:r>
          </a:p>
        </p:txBody>
      </p:sp>
      <p:sp>
        <p:nvSpPr>
          <p:cNvPr id="53251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720725" y="431800"/>
            <a:ext cx="12960350" cy="18002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smtClean="0"/>
              <a:t>관계 연산과 </a:t>
            </a:r>
            <a:r>
              <a:rPr lang="en-US" altLang="ko-KR" smtClean="0"/>
              <a:t>SQL</a:t>
            </a:r>
          </a:p>
        </p:txBody>
      </p:sp>
      <p:sp>
        <p:nvSpPr>
          <p:cNvPr id="53252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725" y="1800225"/>
            <a:ext cx="12960350" cy="84391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ko-KR" sz="2800" smtClean="0"/>
              <a:t>UNION : </a:t>
            </a:r>
            <a:r>
              <a:rPr lang="ko-KR" altLang="en-US" sz="2800" smtClean="0"/>
              <a:t>합집합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mtClean="0"/>
              <a:t>SQL </a:t>
            </a:r>
            <a:r>
              <a:rPr lang="ko-KR" altLang="en-US" smtClean="0"/>
              <a:t>예 </a:t>
            </a:r>
            <a:r>
              <a:rPr lang="en-US" altLang="ko-KR" smtClean="0"/>
              <a:t>: SELECT a FROM R </a:t>
            </a:r>
            <a:r>
              <a:rPr lang="en-US" altLang="ko-KR" smtClean="0">
                <a:solidFill>
                  <a:srgbClr val="FF9900"/>
                </a:solidFill>
              </a:rPr>
              <a:t>UNION</a:t>
            </a:r>
            <a:r>
              <a:rPr lang="en-US" altLang="ko-KR" smtClean="0"/>
              <a:t> SELECT b FROM S;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800" smtClean="0"/>
              <a:t>INTERSECT : </a:t>
            </a:r>
            <a:r>
              <a:rPr lang="ko-KR" altLang="en-US" sz="2800" smtClean="0"/>
              <a:t>교집합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mtClean="0"/>
              <a:t>SQL </a:t>
            </a:r>
            <a:r>
              <a:rPr lang="ko-KR" altLang="en-US" smtClean="0"/>
              <a:t>예 </a:t>
            </a:r>
            <a:r>
              <a:rPr lang="en-US" altLang="ko-KR" smtClean="0"/>
              <a:t>: SELECT a FROM R </a:t>
            </a:r>
            <a:r>
              <a:rPr lang="en-US" altLang="ko-KR" smtClean="0">
                <a:solidFill>
                  <a:srgbClr val="FF9900"/>
                </a:solidFill>
              </a:rPr>
              <a:t>INTERSECT</a:t>
            </a:r>
            <a:r>
              <a:rPr lang="en-US" altLang="ko-KR" smtClean="0"/>
              <a:t> SELECT b FROM S;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800" smtClean="0"/>
              <a:t>DIFFERENCE : </a:t>
            </a:r>
            <a:r>
              <a:rPr lang="ko-KR" altLang="en-US" sz="2800" smtClean="0"/>
              <a:t>차집합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mtClean="0"/>
              <a:t>SQL </a:t>
            </a:r>
            <a:r>
              <a:rPr lang="ko-KR" altLang="en-US" smtClean="0"/>
              <a:t>예 </a:t>
            </a:r>
            <a:r>
              <a:rPr lang="en-US" altLang="ko-KR" smtClean="0"/>
              <a:t>: SELECT a FROM R </a:t>
            </a:r>
            <a:r>
              <a:rPr lang="en-US" altLang="ko-KR" smtClean="0">
                <a:solidFill>
                  <a:srgbClr val="FF9900"/>
                </a:solidFill>
              </a:rPr>
              <a:t>MINUS</a:t>
            </a:r>
            <a:r>
              <a:rPr lang="en-US" altLang="ko-KR" smtClean="0"/>
              <a:t> SELECT b FROM S;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800" smtClean="0"/>
              <a:t>PRODUCT : </a:t>
            </a:r>
            <a:r>
              <a:rPr lang="ko-KR" altLang="en-US" sz="2800" smtClean="0"/>
              <a:t>카티젼 곱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mtClean="0"/>
              <a:t>SQL </a:t>
            </a:r>
            <a:r>
              <a:rPr lang="ko-KR" altLang="en-US" smtClean="0"/>
              <a:t>예 </a:t>
            </a:r>
            <a:r>
              <a:rPr lang="en-US" altLang="ko-KR" smtClean="0"/>
              <a:t>: SELECT a, b FROM R, S;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800" smtClean="0"/>
              <a:t>RESTRICTION : </a:t>
            </a:r>
            <a:r>
              <a:rPr lang="ko-KR" altLang="en-US" sz="2800" smtClean="0"/>
              <a:t>수평적인 부분 집합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mtClean="0"/>
              <a:t>SQL </a:t>
            </a:r>
            <a:r>
              <a:rPr lang="ko-KR" altLang="en-US" smtClean="0"/>
              <a:t>예 </a:t>
            </a:r>
            <a:r>
              <a:rPr lang="en-US" altLang="ko-KR" smtClean="0"/>
              <a:t>: SELECT * FROM R </a:t>
            </a:r>
            <a:r>
              <a:rPr lang="en-US" altLang="ko-KR" smtClean="0">
                <a:solidFill>
                  <a:srgbClr val="FF9900"/>
                </a:solidFill>
              </a:rPr>
              <a:t>WHERE r.A=10</a:t>
            </a:r>
            <a:r>
              <a:rPr lang="en-US" altLang="ko-KR" smtClean="0"/>
              <a:t>;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800" smtClean="0"/>
              <a:t>PROJECTION : </a:t>
            </a:r>
            <a:r>
              <a:rPr lang="ko-KR" altLang="en-US" sz="2800" smtClean="0"/>
              <a:t>수직적인 부분 집합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mtClean="0"/>
              <a:t>SQL </a:t>
            </a:r>
            <a:r>
              <a:rPr lang="ko-KR" altLang="en-US" smtClean="0"/>
              <a:t>예 </a:t>
            </a:r>
            <a:r>
              <a:rPr lang="en-US" altLang="ko-KR" smtClean="0"/>
              <a:t>: SELECT </a:t>
            </a:r>
            <a:r>
              <a:rPr lang="en-US" altLang="ko-KR" smtClean="0">
                <a:solidFill>
                  <a:srgbClr val="FF9900"/>
                </a:solidFill>
              </a:rPr>
              <a:t>r.A</a:t>
            </a:r>
            <a:r>
              <a:rPr lang="en-US" altLang="ko-KR" baseline="-25000" smtClean="0">
                <a:solidFill>
                  <a:srgbClr val="FF9900"/>
                </a:solidFill>
              </a:rPr>
              <a:t>1</a:t>
            </a:r>
            <a:r>
              <a:rPr lang="en-US" altLang="ko-KR" smtClean="0">
                <a:solidFill>
                  <a:srgbClr val="FF9900"/>
                </a:solidFill>
              </a:rPr>
              <a:t>, r.A</a:t>
            </a:r>
            <a:r>
              <a:rPr lang="en-US" altLang="ko-KR" baseline="-25000" smtClean="0">
                <a:solidFill>
                  <a:srgbClr val="FF9900"/>
                </a:solidFill>
              </a:rPr>
              <a:t>2</a:t>
            </a:r>
            <a:r>
              <a:rPr lang="en-US" altLang="ko-KR" smtClean="0"/>
              <a:t> FROM R;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800" smtClean="0"/>
              <a:t>JOIN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mtClean="0"/>
              <a:t>SQL </a:t>
            </a:r>
            <a:r>
              <a:rPr lang="ko-KR" altLang="en-US" smtClean="0"/>
              <a:t>예 </a:t>
            </a:r>
            <a:r>
              <a:rPr lang="en-US" altLang="ko-KR" smtClean="0"/>
              <a:t>: SELECT r.A, r.B FROM R, S </a:t>
            </a:r>
            <a:r>
              <a:rPr lang="en-US" altLang="ko-KR" smtClean="0">
                <a:solidFill>
                  <a:srgbClr val="FF9900"/>
                </a:solidFill>
              </a:rPr>
              <a:t>WHERE r.A = s.B</a:t>
            </a:r>
            <a:r>
              <a:rPr lang="en-US" altLang="ko-KR" smtClean="0">
                <a:solidFill>
                  <a:srgbClr val="0000CC"/>
                </a:solidFill>
              </a:rPr>
              <a:t>;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800" smtClean="0"/>
              <a:t>DIVIDE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슬라이드 번호 개체 틀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405563" y="10163175"/>
            <a:ext cx="1490662" cy="34131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ko-KR">
                <a:latin typeface="HY중고딕" pitchFamily="18" charset="-127"/>
              </a:rPr>
              <a:t>- </a:t>
            </a:r>
            <a:fld id="{2672FEE2-6143-4B76-B80F-1E06337D58F9}" type="slidenum">
              <a:rPr lang="en-US" altLang="ko-KR">
                <a:latin typeface="HY중고딕" pitchFamily="18" charset="-127"/>
              </a:rPr>
              <a:pPr/>
              <a:t>52</a:t>
            </a:fld>
            <a:r>
              <a:rPr lang="en-US" altLang="ko-KR">
                <a:latin typeface="HY중고딕" pitchFamily="18" charset="-127"/>
              </a:rPr>
              <a:t> -</a:t>
            </a:r>
          </a:p>
        </p:txBody>
      </p:sp>
      <p:sp>
        <p:nvSpPr>
          <p:cNvPr id="54275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720725" y="431800"/>
            <a:ext cx="12960350" cy="18002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smtClean="0"/>
              <a:t>제약 조건</a:t>
            </a:r>
            <a:endParaRPr lang="en-US" altLang="ko-KR" smtClean="0"/>
          </a:p>
        </p:txBody>
      </p:sp>
      <p:sp>
        <p:nvSpPr>
          <p:cNvPr id="54276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725" y="1800225"/>
            <a:ext cx="12960350" cy="84391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40000"/>
              </a:spcBef>
            </a:pPr>
            <a:r>
              <a:rPr lang="ko-KR" altLang="en-US" sz="2800" smtClean="0"/>
              <a:t>엔터티 무결성 규칙</a:t>
            </a:r>
          </a:p>
          <a:p>
            <a:pPr lvl="1" eaLnBrk="1" hangingPunct="1">
              <a:spcBef>
                <a:spcPct val="40000"/>
              </a:spcBef>
            </a:pPr>
            <a:r>
              <a:rPr lang="ko-KR" altLang="en-US" smtClean="0"/>
              <a:t>릴레이션에 저장되는 튜플의 유일성을 보장하기 위한 제약조건</a:t>
            </a:r>
          </a:p>
          <a:p>
            <a:pPr lvl="1" eaLnBrk="1" hangingPunct="1">
              <a:spcBef>
                <a:spcPct val="40000"/>
              </a:spcBef>
            </a:pPr>
            <a:r>
              <a:rPr lang="ko-KR" altLang="en-US" smtClean="0"/>
              <a:t>기본 키</a:t>
            </a:r>
            <a:r>
              <a:rPr lang="en-US" altLang="ko-KR" smtClean="0"/>
              <a:t>(primary key)</a:t>
            </a:r>
          </a:p>
          <a:p>
            <a:pPr lvl="2" eaLnBrk="1" hangingPunct="1">
              <a:spcBef>
                <a:spcPct val="40000"/>
              </a:spcBef>
            </a:pPr>
            <a:r>
              <a:rPr lang="ko-KR" altLang="en-US" sz="2800" smtClean="0"/>
              <a:t>릴레이션에 저장되는 튜플의 유일성을 보장하기 위하여 하나 이상의 속성으로 구성되는 식별자</a:t>
            </a:r>
          </a:p>
          <a:p>
            <a:pPr lvl="2" eaLnBrk="1" hangingPunct="1">
              <a:spcBef>
                <a:spcPct val="40000"/>
              </a:spcBef>
            </a:pPr>
            <a:r>
              <a:rPr lang="ko-KR" altLang="en-US" sz="2800" smtClean="0"/>
              <a:t>유일성</a:t>
            </a:r>
            <a:r>
              <a:rPr lang="en-US" altLang="ko-KR" sz="2800" smtClean="0"/>
              <a:t>(uniqueness)</a:t>
            </a:r>
            <a:r>
              <a:rPr lang="ko-KR" altLang="en-US" sz="2800" smtClean="0"/>
              <a:t>과 최소성</a:t>
            </a:r>
            <a:r>
              <a:rPr lang="en-US" altLang="ko-KR" sz="2800" smtClean="0"/>
              <a:t>(minimality)</a:t>
            </a:r>
            <a:r>
              <a:rPr lang="ko-KR" altLang="en-US" sz="2800" smtClean="0"/>
              <a:t>을 만족</a:t>
            </a:r>
          </a:p>
          <a:p>
            <a:pPr lvl="1" eaLnBrk="1" hangingPunct="1">
              <a:spcBef>
                <a:spcPct val="40000"/>
              </a:spcBef>
            </a:pPr>
            <a:r>
              <a:rPr lang="ko-KR" altLang="en-US" smtClean="0"/>
              <a:t>유일성</a:t>
            </a:r>
          </a:p>
          <a:p>
            <a:pPr lvl="2" eaLnBrk="1" hangingPunct="1">
              <a:spcBef>
                <a:spcPct val="40000"/>
              </a:spcBef>
            </a:pPr>
            <a:r>
              <a:rPr lang="ko-KR" altLang="en-US" sz="2800" smtClean="0"/>
              <a:t>기본 키를 구성하는 속성 집합의 값은 릴레이션내에서 유일</a:t>
            </a:r>
          </a:p>
          <a:p>
            <a:pPr lvl="2" eaLnBrk="1" hangingPunct="1">
              <a:spcBef>
                <a:spcPct val="40000"/>
              </a:spcBef>
            </a:pPr>
            <a:r>
              <a:rPr lang="ko-KR" altLang="en-US" sz="2800" smtClean="0"/>
              <a:t>예 </a:t>
            </a:r>
            <a:r>
              <a:rPr lang="en-US" altLang="ko-KR" sz="2800" smtClean="0"/>
              <a:t>: </a:t>
            </a:r>
            <a:r>
              <a:rPr lang="ko-KR" altLang="en-US" sz="2800" smtClean="0"/>
              <a:t>학번</a:t>
            </a:r>
          </a:p>
          <a:p>
            <a:pPr lvl="1" eaLnBrk="1" hangingPunct="1">
              <a:spcBef>
                <a:spcPct val="40000"/>
              </a:spcBef>
            </a:pPr>
            <a:r>
              <a:rPr lang="ko-KR" altLang="en-US" smtClean="0"/>
              <a:t>최소성</a:t>
            </a:r>
          </a:p>
          <a:p>
            <a:pPr lvl="2" eaLnBrk="1" hangingPunct="1">
              <a:spcBef>
                <a:spcPct val="40000"/>
              </a:spcBef>
            </a:pPr>
            <a:r>
              <a:rPr lang="ko-KR" altLang="en-US" sz="2800" smtClean="0"/>
              <a:t>유일성을 해치지 않는 최소의 속성으로 구성</a:t>
            </a:r>
          </a:p>
          <a:p>
            <a:pPr lvl="2" eaLnBrk="1" hangingPunct="1">
              <a:spcBef>
                <a:spcPct val="40000"/>
              </a:spcBef>
            </a:pPr>
            <a:r>
              <a:rPr lang="ko-KR" altLang="en-US" sz="2800" smtClean="0"/>
              <a:t>예 </a:t>
            </a:r>
            <a:r>
              <a:rPr lang="en-US" altLang="ko-KR" sz="2800" smtClean="0"/>
              <a:t>: </a:t>
            </a:r>
            <a:r>
              <a:rPr lang="ko-KR" altLang="en-US" sz="2800" smtClean="0"/>
              <a:t>기본키</a:t>
            </a:r>
            <a:r>
              <a:rPr lang="en-US" altLang="ko-KR" sz="2800" smtClean="0"/>
              <a:t>(</a:t>
            </a:r>
            <a:r>
              <a:rPr lang="ko-KR" altLang="en-US" sz="2800" smtClean="0"/>
              <a:t>학번</a:t>
            </a:r>
            <a:r>
              <a:rPr lang="en-US" altLang="ko-KR" sz="2800" smtClean="0"/>
              <a:t>, </a:t>
            </a:r>
            <a:r>
              <a:rPr lang="ko-KR" altLang="en-US" sz="2800" smtClean="0"/>
              <a:t>이름</a:t>
            </a:r>
            <a:r>
              <a:rPr lang="en-US" altLang="ko-KR" sz="2800" smtClean="0"/>
              <a:t>) =&gt; </a:t>
            </a:r>
            <a:r>
              <a:rPr lang="ko-KR" altLang="en-US" sz="2800" smtClean="0"/>
              <a:t>학번과 이름을 결합하여 유일성을 보장할 수 있지만</a:t>
            </a:r>
            <a:r>
              <a:rPr lang="en-US" altLang="ko-KR" sz="2800" smtClean="0"/>
              <a:t>, </a:t>
            </a:r>
            <a:r>
              <a:rPr lang="ko-KR" altLang="en-US" sz="2800" smtClean="0"/>
              <a:t>학번만으로도 유일성을 보장할 수 있으므로 최소성에 위배</a:t>
            </a:r>
          </a:p>
          <a:p>
            <a:pPr lvl="2" eaLnBrk="1" hangingPunct="1">
              <a:spcBef>
                <a:spcPct val="40000"/>
              </a:spcBef>
            </a:pPr>
            <a:endParaRPr lang="en-US" altLang="ko-KR" sz="2800" smtClean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슬라이드 번호 개체 틀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405563" y="10163175"/>
            <a:ext cx="1490662" cy="34131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ko-KR">
                <a:latin typeface="HY중고딕" pitchFamily="18" charset="-127"/>
              </a:rPr>
              <a:t>- </a:t>
            </a:r>
            <a:fld id="{ED593E31-1362-45A3-8A56-EED7914D8D74}" type="slidenum">
              <a:rPr lang="en-US" altLang="ko-KR">
                <a:latin typeface="HY중고딕" pitchFamily="18" charset="-127"/>
              </a:rPr>
              <a:pPr/>
              <a:t>53</a:t>
            </a:fld>
            <a:r>
              <a:rPr lang="en-US" altLang="ko-KR">
                <a:latin typeface="HY중고딕" pitchFamily="18" charset="-127"/>
              </a:rPr>
              <a:t> -</a:t>
            </a:r>
          </a:p>
        </p:txBody>
      </p:sp>
      <p:sp>
        <p:nvSpPr>
          <p:cNvPr id="5529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720725" y="431800"/>
            <a:ext cx="12960350" cy="18002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smtClean="0"/>
              <a:t>제약 조건</a:t>
            </a:r>
            <a:endParaRPr lang="en-US" altLang="ko-KR" smtClean="0"/>
          </a:p>
        </p:txBody>
      </p:sp>
      <p:sp>
        <p:nvSpPr>
          <p:cNvPr id="55300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725" y="1800225"/>
            <a:ext cx="12960350" cy="84391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40000"/>
              </a:spcBef>
            </a:pPr>
            <a:r>
              <a:rPr lang="ko-KR" altLang="en-US" sz="2800" smtClean="0"/>
              <a:t>참조 무결성 규칙</a:t>
            </a:r>
          </a:p>
          <a:p>
            <a:pPr lvl="1" eaLnBrk="1" hangingPunct="1">
              <a:spcBef>
                <a:spcPct val="40000"/>
              </a:spcBef>
            </a:pPr>
            <a:r>
              <a:rPr lang="ko-KR" altLang="en-US" smtClean="0"/>
              <a:t>릴레이션간의 데이터의 일관성을 보장하기 위한 제약조건</a:t>
            </a:r>
          </a:p>
          <a:p>
            <a:pPr lvl="1" eaLnBrk="1" hangingPunct="1">
              <a:spcBef>
                <a:spcPct val="40000"/>
              </a:spcBef>
            </a:pPr>
            <a:r>
              <a:rPr lang="ko-KR" altLang="en-US" smtClean="0"/>
              <a:t>하나의 릴레이션에 있는 속성 값이 다른 릴레이션에 있는 속성 값을 참조하기 위해서는 참조되는 속성 값이 반드시 해당 릴레이션에 존재</a:t>
            </a:r>
          </a:p>
          <a:p>
            <a:pPr lvl="1" eaLnBrk="1" hangingPunct="1">
              <a:spcBef>
                <a:spcPct val="40000"/>
              </a:spcBef>
            </a:pPr>
            <a:r>
              <a:rPr lang="ko-KR" altLang="en-US" smtClean="0"/>
              <a:t>외래 키</a:t>
            </a:r>
            <a:r>
              <a:rPr lang="en-US" altLang="ko-KR" smtClean="0"/>
              <a:t>(foreign key) : </a:t>
            </a:r>
            <a:r>
              <a:rPr lang="ko-KR" altLang="en-US" smtClean="0"/>
              <a:t>다른 릴레이션의 칼럼 값을 참조하는 칼럼</a:t>
            </a:r>
          </a:p>
          <a:p>
            <a:pPr lvl="1" eaLnBrk="1" hangingPunct="1">
              <a:spcBef>
                <a:spcPct val="40000"/>
              </a:spcBef>
            </a:pPr>
            <a:r>
              <a:rPr lang="ko-KR" altLang="en-US" smtClean="0"/>
              <a:t>참조 키</a:t>
            </a:r>
            <a:r>
              <a:rPr lang="en-US" altLang="ko-KR" smtClean="0"/>
              <a:t>(reference key) : </a:t>
            </a:r>
            <a:r>
              <a:rPr lang="ko-KR" altLang="en-US" smtClean="0"/>
              <a:t>다른 릴레이션에서 참조되는 칼럼</a:t>
            </a:r>
          </a:p>
          <a:p>
            <a:pPr lvl="1" eaLnBrk="1" hangingPunct="1">
              <a:spcBef>
                <a:spcPct val="40000"/>
              </a:spcBef>
            </a:pPr>
            <a:endParaRPr lang="ko-KR" altLang="en-US" smtClean="0"/>
          </a:p>
          <a:p>
            <a:pPr eaLnBrk="1" hangingPunct="1">
              <a:spcBef>
                <a:spcPct val="40000"/>
              </a:spcBef>
            </a:pPr>
            <a:r>
              <a:rPr lang="ko-KR" altLang="en-US" sz="2800" smtClean="0"/>
              <a:t>도메인 무결성 규칙</a:t>
            </a:r>
          </a:p>
          <a:p>
            <a:pPr lvl="1" eaLnBrk="1" hangingPunct="1">
              <a:spcBef>
                <a:spcPct val="40000"/>
              </a:spcBef>
            </a:pPr>
            <a:r>
              <a:rPr lang="ko-KR" altLang="en-US" smtClean="0"/>
              <a:t>속성에서 허용 가능한 값의 범위를 지정하기 위한 제약 조건</a:t>
            </a:r>
          </a:p>
          <a:p>
            <a:pPr lvl="1" eaLnBrk="1" hangingPunct="1">
              <a:spcBef>
                <a:spcPct val="40000"/>
              </a:spcBef>
            </a:pPr>
            <a:r>
              <a:rPr lang="ko-KR" altLang="en-US" smtClean="0"/>
              <a:t>속성의 데이터 타입</a:t>
            </a:r>
            <a:r>
              <a:rPr lang="en-US" altLang="ko-KR" smtClean="0"/>
              <a:t>, </a:t>
            </a:r>
            <a:r>
              <a:rPr lang="ko-KR" altLang="en-US" smtClean="0"/>
              <a:t>길이</a:t>
            </a:r>
            <a:r>
              <a:rPr lang="en-US" altLang="ko-KR" smtClean="0"/>
              <a:t>, </a:t>
            </a:r>
            <a:r>
              <a:rPr lang="ko-KR" altLang="en-US" smtClean="0"/>
              <a:t>기본 키</a:t>
            </a:r>
            <a:r>
              <a:rPr lang="en-US" altLang="ko-KR" smtClean="0"/>
              <a:t>, </a:t>
            </a:r>
            <a:r>
              <a:rPr lang="ko-KR" altLang="en-US" smtClean="0"/>
              <a:t>유일성</a:t>
            </a:r>
            <a:r>
              <a:rPr lang="en-US" altLang="ko-KR" smtClean="0"/>
              <a:t>, NULL </a:t>
            </a:r>
            <a:r>
              <a:rPr lang="ko-KR" altLang="en-US" smtClean="0"/>
              <a:t>허용</a:t>
            </a:r>
            <a:r>
              <a:rPr lang="en-US" altLang="ko-KR" smtClean="0"/>
              <a:t>, </a:t>
            </a:r>
            <a:r>
              <a:rPr lang="ko-KR" altLang="en-US" smtClean="0"/>
              <a:t>허용 값의 범위와 같은 제약 조건 지정 가능</a:t>
            </a:r>
          </a:p>
          <a:p>
            <a:pPr eaLnBrk="1" hangingPunct="1">
              <a:spcBef>
                <a:spcPct val="40000"/>
              </a:spcBef>
            </a:pPr>
            <a:endParaRPr lang="en-US" altLang="ko-KR" sz="2800" smtClean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슬라이드 번호 개체 틀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405563" y="10163175"/>
            <a:ext cx="1490662" cy="34131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ko-KR">
                <a:latin typeface="HY중고딕" pitchFamily="18" charset="-127"/>
              </a:rPr>
              <a:t>- </a:t>
            </a:r>
            <a:fld id="{4CF31C73-E3EA-4C27-9AFA-904011F886DB}" type="slidenum">
              <a:rPr lang="en-US" altLang="ko-KR">
                <a:latin typeface="HY중고딕" pitchFamily="18" charset="-127"/>
              </a:rPr>
              <a:pPr/>
              <a:t>54</a:t>
            </a:fld>
            <a:r>
              <a:rPr lang="en-US" altLang="ko-KR">
                <a:latin typeface="HY중고딕" pitchFamily="18" charset="-127"/>
              </a:rPr>
              <a:t> -</a:t>
            </a:r>
          </a:p>
        </p:txBody>
      </p:sp>
      <p:sp>
        <p:nvSpPr>
          <p:cNvPr id="56323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720725" y="431800"/>
            <a:ext cx="12960350" cy="18002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smtClean="0"/>
              <a:t>관계형 데이터 모델의 성공 요인</a:t>
            </a:r>
          </a:p>
        </p:txBody>
      </p:sp>
      <p:sp>
        <p:nvSpPr>
          <p:cNvPr id="56324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725" y="1800225"/>
            <a:ext cx="12960350" cy="84391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</a:pPr>
            <a:r>
              <a:rPr lang="ko-KR" altLang="en-US" sz="2800" smtClean="0"/>
              <a:t>단순하고 이해하기 쉬운 모델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mtClean="0"/>
              <a:t>테이블의 논리적인 구조가 </a:t>
            </a:r>
            <a:r>
              <a:rPr lang="en-US" altLang="ko-KR" smtClean="0"/>
              <a:t>2</a:t>
            </a:r>
            <a:r>
              <a:rPr lang="ko-KR" altLang="en-US" smtClean="0"/>
              <a:t>차원적인 테이블 형식</a:t>
            </a:r>
          </a:p>
          <a:p>
            <a:pPr lvl="1" eaLnBrk="1" hangingPunct="1">
              <a:lnSpc>
                <a:spcPct val="90000"/>
              </a:lnSpc>
            </a:pPr>
            <a:endParaRPr lang="ko-KR" altLang="en-US" smtClean="0"/>
          </a:p>
          <a:p>
            <a:pPr eaLnBrk="1" hangingPunct="1">
              <a:lnSpc>
                <a:spcPct val="90000"/>
              </a:lnSpc>
            </a:pPr>
            <a:r>
              <a:rPr lang="ko-KR" altLang="en-US" sz="2800" smtClean="0"/>
              <a:t>수학적 이론을 기반으로 한 모델 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mtClean="0"/>
              <a:t>수학의 집합 이론과 관계 대수를 기반으로 구성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mtClean="0"/>
              <a:t>시스템의 기능이나 성능을 예측하거나 검증 가능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mtClean="0"/>
              <a:t>질의 최적화나 성능 개선을 위한 기법들은 수학적 기반위에 지원</a:t>
            </a:r>
          </a:p>
          <a:p>
            <a:pPr lvl="1" eaLnBrk="1" hangingPunct="1">
              <a:lnSpc>
                <a:spcPct val="90000"/>
              </a:lnSpc>
            </a:pPr>
            <a:endParaRPr lang="ko-KR" altLang="en-US" smtClean="0"/>
          </a:p>
          <a:p>
            <a:pPr eaLnBrk="1" hangingPunct="1">
              <a:lnSpc>
                <a:spcPct val="90000"/>
              </a:lnSpc>
            </a:pPr>
            <a:r>
              <a:rPr lang="ko-KR" altLang="en-US" sz="2800" smtClean="0"/>
              <a:t>비절차적인 질의어 지원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mtClean="0"/>
              <a:t>SQL</a:t>
            </a:r>
            <a:r>
              <a:rPr lang="ko-KR" altLang="en-US" smtClean="0"/>
              <a:t>이라는 비절차적인 언어로 데이터베이스에 접근</a:t>
            </a:r>
          </a:p>
          <a:p>
            <a:pPr lvl="1" eaLnBrk="1" hangingPunct="1">
              <a:lnSpc>
                <a:spcPct val="90000"/>
              </a:lnSpc>
            </a:pPr>
            <a:endParaRPr lang="ko-KR" altLang="en-US" smtClean="0"/>
          </a:p>
          <a:p>
            <a:pPr eaLnBrk="1" hangingPunct="1">
              <a:lnSpc>
                <a:spcPct val="90000"/>
              </a:lnSpc>
            </a:pPr>
            <a:r>
              <a:rPr lang="ko-KR" altLang="en-US" sz="2800" smtClean="0"/>
              <a:t>지속적인 투자와 기술 지원 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mtClean="0"/>
              <a:t>상용 데이터베이스 회사에서의 지속적인 대규모 투자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mtClean="0"/>
              <a:t>새로운 요구에 대한 지속적인 연구 개발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5"/>
          <p:cNvSpPr>
            <a:spLocks noChangeArrowheads="1"/>
          </p:cNvSpPr>
          <p:nvPr/>
        </p:nvSpPr>
        <p:spPr bwMode="auto">
          <a:xfrm>
            <a:off x="479425" y="1687513"/>
            <a:ext cx="13058775" cy="8234362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50000"/>
              </a:lnSpc>
              <a:buFont typeface="Wingdings" pitchFamily="2" charset="2"/>
              <a:buBlip>
                <a:blip r:embed="rId2"/>
              </a:buBlip>
            </a:pPr>
            <a:r>
              <a:rPr lang="en-US" altLang="ko-KR" sz="2800" b="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개요</a:t>
            </a:r>
          </a:p>
          <a:p>
            <a:pPr marL="1163638" lvl="2" indent="-173038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결과 중심적 언어  ↔ 절차 중심적 언어</a:t>
            </a:r>
          </a:p>
          <a:p>
            <a:pPr marL="1163638" lvl="2" indent="-173038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관계형 데이터베이스의 장점 중의 하나는 사용자들이 쉽게 사용할 수 있는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 (Structured Query Language)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언어를 제공한다는 것</a:t>
            </a:r>
          </a:p>
          <a:p>
            <a:pPr marL="1163638" lvl="2" indent="-173038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사용자는 간단한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문을 사용하여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DBMS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에게 작업을 요청</a:t>
            </a:r>
          </a:p>
          <a:p>
            <a:pPr marL="1163638" lvl="2" indent="-173038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기본적인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문들은 표준화되어 있기 때문에 거의 대부분의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DBMS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제품에 동일하게 적용</a:t>
            </a:r>
          </a:p>
          <a:p>
            <a:pPr marL="1163638" lvl="2" indent="-173038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현재 거의 모든 관계형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DBMS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에서 채택하고 있는 질의어</a:t>
            </a:r>
          </a:p>
          <a:p>
            <a:pPr marL="1163638" lvl="2" indent="-173038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70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년대 말 오라클이 상용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DBMS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로는 처음으로 채택</a:t>
            </a:r>
          </a:p>
          <a:p>
            <a:pPr marL="1163638" lvl="2" indent="-173038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언어는 비절차적 언어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(non-procedural language) : 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사용자는 자신이 원하는 바만을 명시하며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원하는 바를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DBMS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가 어떻게 처리할지는 명시할 필요가 없음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3"/>
          <p:cNvSpPr>
            <a:spLocks noChangeArrowheads="1"/>
          </p:cNvSpPr>
          <p:nvPr/>
        </p:nvSpPr>
        <p:spPr bwMode="auto">
          <a:xfrm>
            <a:off x="479425" y="1687513"/>
            <a:ext cx="13374688" cy="8234362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50000"/>
              </a:lnSpc>
              <a:buFont typeface="Wingdings" pitchFamily="2" charset="2"/>
              <a:buBlip>
                <a:blip r:embed="rId2"/>
              </a:buBlip>
            </a:pPr>
            <a:r>
              <a:rPr lang="en-US" altLang="ko-KR" sz="2800" b="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개요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계속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)</a:t>
            </a:r>
          </a:p>
          <a:p>
            <a:pPr marL="1163638" lvl="2" indent="-173038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 1974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년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IBM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연구소에서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System R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프로젝트를 통해 개발</a:t>
            </a:r>
          </a:p>
          <a:p>
            <a:pPr marL="1163638" lvl="2" indent="-173038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1986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년 미국표준기구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ANSI (American National Standards Institute)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에서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표준을 제정</a:t>
            </a:r>
          </a:p>
          <a:p>
            <a:pPr marL="1163638" lvl="2" indent="-173038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1989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년 국제표준기구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(International Standards Organization, ISO)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에서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ANSI SQL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표준안에 무결성 향상을 위한 기능을 추가한 판을 발표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 SQL1, SQL-89) :  1992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년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SQL2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또는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SQL-92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라고 부르는 개정판 발표</a:t>
            </a:r>
          </a:p>
          <a:p>
            <a:pPr marL="1163638" lvl="2" indent="-173038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1999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년 객체중심 데이터모델을 지원하기 위해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SQL3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또는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SQL-99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라고 부르는 표준 발표</a:t>
            </a:r>
          </a:p>
          <a:p>
            <a:pPr marL="1163638" lvl="2" indent="-173038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대부분의 관계형 데이터베이스는 최소한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SQL-89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지원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(SQL-92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표준중대부분도구현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3"/>
          <p:cNvSpPr>
            <a:spLocks noChangeArrowheads="1"/>
          </p:cNvSpPr>
          <p:nvPr/>
        </p:nvSpPr>
        <p:spPr bwMode="auto">
          <a:xfrm>
            <a:off x="479425" y="1687513"/>
            <a:ext cx="13374688" cy="8234362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50000"/>
              </a:lnSpc>
              <a:buFont typeface="Wingdings" pitchFamily="2" charset="2"/>
              <a:buBlip>
                <a:blip r:embed="rId2"/>
              </a:buBlip>
            </a:pPr>
            <a:r>
              <a:rPr lang="en-US" altLang="ko-KR" sz="2800" b="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의 두 가지 사용 방식</a:t>
            </a:r>
          </a:p>
          <a:p>
            <a:pPr marL="1163638" lvl="2" indent="-173038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대화식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 : DBMS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회사에서 제공하는 유틸리티프로그램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예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: ORACLE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의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SQL*Plus)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을 이용하여 사용자가 직접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문을 입력하고 실행결과를 확인하는 방식</a:t>
            </a:r>
          </a:p>
          <a:p>
            <a:pPr marL="1163638" lvl="2" indent="-173038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 내장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SQL : SQL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문이 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C, Java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와 같은 프로그램 안에 포함되어져서 사용되는 방식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3"/>
          <p:cNvSpPr>
            <a:spLocks noChangeArrowheads="1"/>
          </p:cNvSpPr>
          <p:nvPr/>
        </p:nvSpPr>
        <p:spPr bwMode="auto">
          <a:xfrm>
            <a:off x="479425" y="1687513"/>
            <a:ext cx="13374688" cy="8234362"/>
          </a:xfrm>
          <a:prstGeom prst="rect">
            <a:avLst/>
          </a:prstGeom>
          <a:noFill/>
          <a:ln w="38100" cmpd="dbl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720725" lvl="1" indent="-263525">
              <a:lnSpc>
                <a:spcPct val="150000"/>
              </a:lnSpc>
              <a:buFont typeface="Wingdings" pitchFamily="2" charset="2"/>
              <a:buBlip>
                <a:blip r:embed="rId2"/>
              </a:buBlip>
            </a:pPr>
            <a:r>
              <a:rPr lang="en-US" altLang="ko-KR" sz="2400">
                <a:solidFill>
                  <a:srgbClr val="333399"/>
                </a:solidFill>
                <a:latin typeface="HY중고딕" pitchFamily="18" charset="-127"/>
                <a:ea typeface="HY중고딕" pitchFamily="18" charset="-127"/>
              </a:rPr>
              <a:t>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SQL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의 두 가지 사용 방식 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(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계속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)</a:t>
            </a:r>
          </a:p>
        </p:txBody>
      </p:sp>
      <p:pic>
        <p:nvPicPr>
          <p:cNvPr id="60419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7638" y="3138488"/>
            <a:ext cx="6483350" cy="57721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직사각형 3"/>
          <p:cNvSpPr>
            <a:spLocks noChangeArrowheads="1"/>
          </p:cNvSpPr>
          <p:nvPr/>
        </p:nvSpPr>
        <p:spPr bwMode="auto">
          <a:xfrm>
            <a:off x="2301875" y="4152900"/>
            <a:ext cx="833913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5400">
                <a:latin typeface="HY중고딕" pitchFamily="18" charset="-127"/>
              </a:rPr>
              <a:t>관계형 데이터모델 개념 끝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번호 개체 틀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321925" y="9840913"/>
            <a:ext cx="3000375" cy="7207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8D2BD655-6737-4B73-AB1B-F2804A595FBC}" type="slidenum">
              <a:rPr lang="en-US" altLang="ko-KR">
                <a:latin typeface="HY중고딕" pitchFamily="18" charset="-127"/>
              </a:rPr>
              <a:pPr/>
              <a:t>6</a:t>
            </a:fld>
            <a:endParaRPr lang="en-US" altLang="ko-KR">
              <a:latin typeface="HY중고딕" pitchFamily="18" charset="-127"/>
            </a:endParaRPr>
          </a:p>
        </p:txBody>
      </p:sp>
      <p:sp>
        <p:nvSpPr>
          <p:cNvPr id="10243" name="Rectangle 4"/>
          <p:cNvSpPr>
            <a:spLocks noChangeArrowheads="1"/>
          </p:cNvSpPr>
          <p:nvPr/>
        </p:nvSpPr>
        <p:spPr bwMode="auto">
          <a:xfrm>
            <a:off x="239713" y="1338263"/>
            <a:ext cx="13801725" cy="86407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960438" y="977900"/>
            <a:ext cx="11880850" cy="8397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4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1.2 </a:t>
            </a:r>
            <a:r>
              <a:rPr lang="ko-KR" altLang="en-US" sz="24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메타데이터</a:t>
            </a:r>
          </a:p>
        </p:txBody>
      </p:sp>
      <p:sp>
        <p:nvSpPr>
          <p:cNvPr id="10245" name="Text Box 2"/>
          <p:cNvSpPr txBox="1">
            <a:spLocks noChangeArrowheads="1"/>
          </p:cNvSpPr>
          <p:nvPr/>
        </p:nvSpPr>
        <p:spPr bwMode="auto">
          <a:xfrm>
            <a:off x="839788" y="2178050"/>
            <a:ext cx="12961937" cy="193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메타데이터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(Metadata) : </a:t>
            </a:r>
          </a:p>
          <a:p>
            <a:pPr marL="914400" lvl="1" indent="-457200">
              <a:spcBef>
                <a:spcPct val="50000"/>
              </a:spcBef>
              <a:buFontTx/>
              <a:buChar char="-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데이터에 대한 데이터를 의미함</a:t>
            </a:r>
          </a:p>
          <a:p>
            <a:pPr marL="914400" lvl="1" indent="-457200">
              <a:spcBef>
                <a:spcPct val="50000"/>
              </a:spcBef>
              <a:buFontTx/>
              <a:buChar char="-"/>
            </a:pP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데이터의 구조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(structure)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나  제약사항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(constraints)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등과 같은 속성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(properties)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이나 특성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(characteristics) 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을 기술하는 것            </a:t>
            </a:r>
          </a:p>
        </p:txBody>
      </p:sp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839788" y="5178425"/>
            <a:ext cx="1412875" cy="700088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이름</a:t>
            </a:r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839788" y="5878513"/>
            <a:ext cx="1412875" cy="70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고객번호</a:t>
            </a:r>
          </a:p>
        </p:txBody>
      </p:sp>
      <p:sp>
        <p:nvSpPr>
          <p:cNvPr id="10248" name="Rectangle 8"/>
          <p:cNvSpPr>
            <a:spLocks noChangeArrowheads="1"/>
          </p:cNvSpPr>
          <p:nvPr/>
        </p:nvSpPr>
        <p:spPr bwMode="auto">
          <a:xfrm>
            <a:off x="839788" y="6578600"/>
            <a:ext cx="1412875" cy="700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이름</a:t>
            </a:r>
          </a:p>
        </p:txBody>
      </p:sp>
      <p:sp>
        <p:nvSpPr>
          <p:cNvPr id="10249" name="Rectangle 9"/>
          <p:cNvSpPr>
            <a:spLocks noChangeArrowheads="1"/>
          </p:cNvSpPr>
          <p:nvPr/>
        </p:nvSpPr>
        <p:spPr bwMode="auto">
          <a:xfrm>
            <a:off x="839788" y="7278688"/>
            <a:ext cx="1412875" cy="70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모델</a:t>
            </a:r>
          </a:p>
        </p:txBody>
      </p:sp>
      <p:sp>
        <p:nvSpPr>
          <p:cNvPr id="10250" name="Rectangle 10"/>
          <p:cNvSpPr>
            <a:spLocks noChangeArrowheads="1"/>
          </p:cNvSpPr>
          <p:nvPr/>
        </p:nvSpPr>
        <p:spPr bwMode="auto">
          <a:xfrm>
            <a:off x="839788" y="7978775"/>
            <a:ext cx="1412875" cy="700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년식</a:t>
            </a:r>
          </a:p>
        </p:txBody>
      </p:sp>
      <p:sp>
        <p:nvSpPr>
          <p:cNvPr id="10251" name="Rectangle 11"/>
          <p:cNvSpPr>
            <a:spLocks noChangeArrowheads="1"/>
          </p:cNvSpPr>
          <p:nvPr/>
        </p:nvSpPr>
        <p:spPr bwMode="auto">
          <a:xfrm>
            <a:off x="839788" y="8678863"/>
            <a:ext cx="1412875" cy="70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주소</a:t>
            </a:r>
          </a:p>
        </p:txBody>
      </p:sp>
      <p:sp>
        <p:nvSpPr>
          <p:cNvPr id="10252" name="Rectangle 12"/>
          <p:cNvSpPr>
            <a:spLocks noChangeArrowheads="1"/>
          </p:cNvSpPr>
          <p:nvPr/>
        </p:nvSpPr>
        <p:spPr bwMode="auto">
          <a:xfrm>
            <a:off x="2252663" y="5178425"/>
            <a:ext cx="1416050" cy="700088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유형</a:t>
            </a:r>
          </a:p>
        </p:txBody>
      </p:sp>
      <p:sp>
        <p:nvSpPr>
          <p:cNvPr id="10253" name="Rectangle 13"/>
          <p:cNvSpPr>
            <a:spLocks noChangeArrowheads="1"/>
          </p:cNvSpPr>
          <p:nvPr/>
        </p:nvSpPr>
        <p:spPr bwMode="auto">
          <a:xfrm>
            <a:off x="2252663" y="5878513"/>
            <a:ext cx="1416050" cy="70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integer</a:t>
            </a:r>
          </a:p>
        </p:txBody>
      </p:sp>
      <p:sp>
        <p:nvSpPr>
          <p:cNvPr id="10254" name="Rectangle 14"/>
          <p:cNvSpPr>
            <a:spLocks noChangeArrowheads="1"/>
          </p:cNvSpPr>
          <p:nvPr/>
        </p:nvSpPr>
        <p:spPr bwMode="auto">
          <a:xfrm>
            <a:off x="2252663" y="6578600"/>
            <a:ext cx="1416050" cy="700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character</a:t>
            </a:r>
          </a:p>
        </p:txBody>
      </p:sp>
      <p:sp>
        <p:nvSpPr>
          <p:cNvPr id="10255" name="Rectangle 15"/>
          <p:cNvSpPr>
            <a:spLocks noChangeArrowheads="1"/>
          </p:cNvSpPr>
          <p:nvPr/>
        </p:nvSpPr>
        <p:spPr bwMode="auto">
          <a:xfrm>
            <a:off x="2252663" y="7278688"/>
            <a:ext cx="1416050" cy="70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varchar</a:t>
            </a:r>
          </a:p>
        </p:txBody>
      </p:sp>
      <p:sp>
        <p:nvSpPr>
          <p:cNvPr id="10256" name="Rectangle 16"/>
          <p:cNvSpPr>
            <a:spLocks noChangeArrowheads="1"/>
          </p:cNvSpPr>
          <p:nvPr/>
        </p:nvSpPr>
        <p:spPr bwMode="auto">
          <a:xfrm>
            <a:off x="2252663" y="7978775"/>
            <a:ext cx="1416050" cy="700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integer</a:t>
            </a:r>
          </a:p>
        </p:txBody>
      </p:sp>
      <p:sp>
        <p:nvSpPr>
          <p:cNvPr id="10257" name="Rectangle 17"/>
          <p:cNvSpPr>
            <a:spLocks noChangeArrowheads="1"/>
          </p:cNvSpPr>
          <p:nvPr/>
        </p:nvSpPr>
        <p:spPr bwMode="auto">
          <a:xfrm>
            <a:off x="2252663" y="8678863"/>
            <a:ext cx="1416050" cy="70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varchar</a:t>
            </a:r>
          </a:p>
        </p:txBody>
      </p:sp>
      <p:sp>
        <p:nvSpPr>
          <p:cNvPr id="10258" name="Rectangle 18"/>
          <p:cNvSpPr>
            <a:spLocks noChangeArrowheads="1"/>
          </p:cNvSpPr>
          <p:nvPr/>
        </p:nvSpPr>
        <p:spPr bwMode="auto">
          <a:xfrm>
            <a:off x="3668713" y="5178425"/>
            <a:ext cx="1284287" cy="700088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길이</a:t>
            </a:r>
          </a:p>
        </p:txBody>
      </p:sp>
      <p:sp>
        <p:nvSpPr>
          <p:cNvPr id="10259" name="Rectangle 19"/>
          <p:cNvSpPr>
            <a:spLocks noChangeArrowheads="1"/>
          </p:cNvSpPr>
          <p:nvPr/>
        </p:nvSpPr>
        <p:spPr bwMode="auto">
          <a:xfrm>
            <a:off x="3668713" y="5878513"/>
            <a:ext cx="1284287" cy="70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9</a:t>
            </a:r>
          </a:p>
        </p:txBody>
      </p:sp>
      <p:sp>
        <p:nvSpPr>
          <p:cNvPr id="10260" name="Rectangle 20"/>
          <p:cNvSpPr>
            <a:spLocks noChangeArrowheads="1"/>
          </p:cNvSpPr>
          <p:nvPr/>
        </p:nvSpPr>
        <p:spPr bwMode="auto">
          <a:xfrm>
            <a:off x="3668713" y="6578600"/>
            <a:ext cx="1284287" cy="700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5</a:t>
            </a:r>
          </a:p>
        </p:txBody>
      </p:sp>
      <p:sp>
        <p:nvSpPr>
          <p:cNvPr id="10261" name="Rectangle 21"/>
          <p:cNvSpPr>
            <a:spLocks noChangeArrowheads="1"/>
          </p:cNvSpPr>
          <p:nvPr/>
        </p:nvSpPr>
        <p:spPr bwMode="auto">
          <a:xfrm>
            <a:off x="3668713" y="7278688"/>
            <a:ext cx="1284287" cy="70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10</a:t>
            </a:r>
          </a:p>
        </p:txBody>
      </p:sp>
      <p:sp>
        <p:nvSpPr>
          <p:cNvPr id="10262" name="Rectangle 22"/>
          <p:cNvSpPr>
            <a:spLocks noChangeArrowheads="1"/>
          </p:cNvSpPr>
          <p:nvPr/>
        </p:nvSpPr>
        <p:spPr bwMode="auto">
          <a:xfrm>
            <a:off x="3668713" y="7978775"/>
            <a:ext cx="1284287" cy="700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4</a:t>
            </a:r>
          </a:p>
        </p:txBody>
      </p:sp>
      <p:sp>
        <p:nvSpPr>
          <p:cNvPr id="10263" name="Rectangle 23"/>
          <p:cNvSpPr>
            <a:spLocks noChangeArrowheads="1"/>
          </p:cNvSpPr>
          <p:nvPr/>
        </p:nvSpPr>
        <p:spPr bwMode="auto">
          <a:xfrm>
            <a:off x="3668713" y="8678863"/>
            <a:ext cx="1284287" cy="70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30</a:t>
            </a:r>
          </a:p>
        </p:txBody>
      </p:sp>
      <p:sp>
        <p:nvSpPr>
          <p:cNvPr id="10264" name="Rectangle 31"/>
          <p:cNvSpPr>
            <a:spLocks noChangeArrowheads="1"/>
          </p:cNvSpPr>
          <p:nvPr/>
        </p:nvSpPr>
        <p:spPr bwMode="auto">
          <a:xfrm>
            <a:off x="4953000" y="5178425"/>
            <a:ext cx="2568575" cy="700088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제약사항</a:t>
            </a:r>
          </a:p>
        </p:txBody>
      </p:sp>
      <p:sp>
        <p:nvSpPr>
          <p:cNvPr id="10265" name="Rectangle 32"/>
          <p:cNvSpPr>
            <a:spLocks noChangeArrowheads="1"/>
          </p:cNvSpPr>
          <p:nvPr/>
        </p:nvSpPr>
        <p:spPr bwMode="auto">
          <a:xfrm>
            <a:off x="4953000" y="5878513"/>
            <a:ext cx="2568575" cy="70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ko-KR" sz="2400">
                <a:latin typeface="HY중고딕" pitchFamily="18" charset="-127"/>
                <a:ea typeface="HY중고딕" pitchFamily="18" charset="-127"/>
              </a:rPr>
              <a:t>1</a:t>
            </a:r>
            <a:r>
              <a:rPr lang="en-US" altLang="ko-KR" sz="2400">
                <a:latin typeface="HY중고딕" pitchFamily="18" charset="-127"/>
                <a:ea typeface="HY중고딕" pitchFamily="18" charset="-127"/>
                <a:sym typeface="TeXplus SY"/>
              </a:rPr>
              <a:t>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  <a:sym typeface="TeXplus SY"/>
              </a:rPr>
              <a:t>고객번호</a:t>
            </a:r>
            <a:endParaRPr lang="ko-KR" altLang="en-US" sz="24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10266" name="Rectangle 33"/>
          <p:cNvSpPr>
            <a:spLocks noChangeArrowheads="1"/>
          </p:cNvSpPr>
          <p:nvPr/>
        </p:nvSpPr>
        <p:spPr bwMode="auto">
          <a:xfrm>
            <a:off x="4953000" y="6578600"/>
            <a:ext cx="2568575" cy="700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24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10267" name="Rectangle 34"/>
          <p:cNvSpPr>
            <a:spLocks noChangeArrowheads="1"/>
          </p:cNvSpPr>
          <p:nvPr/>
        </p:nvSpPr>
        <p:spPr bwMode="auto">
          <a:xfrm>
            <a:off x="4953000" y="7278688"/>
            <a:ext cx="2568575" cy="70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24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10268" name="Rectangle 35"/>
          <p:cNvSpPr>
            <a:spLocks noChangeArrowheads="1"/>
          </p:cNvSpPr>
          <p:nvPr/>
        </p:nvSpPr>
        <p:spPr bwMode="auto">
          <a:xfrm>
            <a:off x="4953000" y="7978775"/>
            <a:ext cx="2568575" cy="700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현재년도</a:t>
            </a:r>
            <a:r>
              <a:rPr lang="ko-KR" altLang="en-US" sz="2400">
                <a:latin typeface="HY중고딕" pitchFamily="18" charset="-127"/>
                <a:ea typeface="HY중고딕" pitchFamily="18" charset="-127"/>
                <a:sym typeface="TeXplus SY"/>
              </a:rPr>
              <a:t>년식</a:t>
            </a:r>
            <a:endParaRPr lang="ko-KR" altLang="en-US" sz="24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10269" name="Rectangle 36"/>
          <p:cNvSpPr>
            <a:spLocks noChangeArrowheads="1"/>
          </p:cNvSpPr>
          <p:nvPr/>
        </p:nvSpPr>
        <p:spPr bwMode="auto">
          <a:xfrm>
            <a:off x="4953000" y="8678863"/>
            <a:ext cx="2568575" cy="70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2400"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10270" name="Rectangle 39"/>
          <p:cNvSpPr>
            <a:spLocks noChangeArrowheads="1"/>
          </p:cNvSpPr>
          <p:nvPr/>
        </p:nvSpPr>
        <p:spPr bwMode="auto">
          <a:xfrm>
            <a:off x="7521575" y="5178425"/>
            <a:ext cx="6040438" cy="700088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의미</a:t>
            </a:r>
          </a:p>
        </p:txBody>
      </p:sp>
      <p:sp>
        <p:nvSpPr>
          <p:cNvPr id="10271" name="Rectangle 40"/>
          <p:cNvSpPr>
            <a:spLocks noChangeArrowheads="1"/>
          </p:cNvSpPr>
          <p:nvPr/>
        </p:nvSpPr>
        <p:spPr bwMode="auto">
          <a:xfrm>
            <a:off x="7521575" y="5878513"/>
            <a:ext cx="6040438" cy="70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고객을 유일하게 식별할 수 있는 속성 값</a:t>
            </a:r>
          </a:p>
        </p:txBody>
      </p:sp>
      <p:sp>
        <p:nvSpPr>
          <p:cNvPr id="10272" name="Rectangle 41"/>
          <p:cNvSpPr>
            <a:spLocks noChangeArrowheads="1"/>
          </p:cNvSpPr>
          <p:nvPr/>
        </p:nvSpPr>
        <p:spPr bwMode="auto">
          <a:xfrm>
            <a:off x="7521575" y="6578600"/>
            <a:ext cx="6040438" cy="700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고객의 이름</a:t>
            </a:r>
          </a:p>
        </p:txBody>
      </p:sp>
      <p:sp>
        <p:nvSpPr>
          <p:cNvPr id="10273" name="Rectangle 42"/>
          <p:cNvSpPr>
            <a:spLocks noChangeArrowheads="1"/>
          </p:cNvSpPr>
          <p:nvPr/>
        </p:nvSpPr>
        <p:spPr bwMode="auto">
          <a:xfrm>
            <a:off x="7521575" y="7278688"/>
            <a:ext cx="6040438" cy="70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고객이 소유하고 있는 자동차 모델</a:t>
            </a:r>
          </a:p>
        </p:txBody>
      </p:sp>
      <p:sp>
        <p:nvSpPr>
          <p:cNvPr id="10274" name="Rectangle 43"/>
          <p:cNvSpPr>
            <a:spLocks noChangeArrowheads="1"/>
          </p:cNvSpPr>
          <p:nvPr/>
        </p:nvSpPr>
        <p:spPr bwMode="auto">
          <a:xfrm>
            <a:off x="7521575" y="7978775"/>
            <a:ext cx="6040438" cy="700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고객이 소유하고 있는 생산년도</a:t>
            </a:r>
          </a:p>
        </p:txBody>
      </p:sp>
      <p:sp>
        <p:nvSpPr>
          <p:cNvPr id="10275" name="Rectangle 44"/>
          <p:cNvSpPr>
            <a:spLocks noChangeArrowheads="1"/>
          </p:cNvSpPr>
          <p:nvPr/>
        </p:nvSpPr>
        <p:spPr bwMode="auto">
          <a:xfrm>
            <a:off x="7521575" y="8678863"/>
            <a:ext cx="6040438" cy="700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ko-KR" altLang="en-US" sz="2400">
                <a:latin typeface="HY중고딕" pitchFamily="18" charset="-127"/>
                <a:ea typeface="HY중고딕" pitchFamily="18" charset="-127"/>
              </a:rPr>
              <a:t>고객의 주소</a:t>
            </a:r>
          </a:p>
        </p:txBody>
      </p:sp>
      <p:sp>
        <p:nvSpPr>
          <p:cNvPr id="41006" name="Rectangle 46"/>
          <p:cNvSpPr>
            <a:spLocks noChangeArrowheads="1"/>
          </p:cNvSpPr>
          <p:nvPr/>
        </p:nvSpPr>
        <p:spPr bwMode="auto">
          <a:xfrm>
            <a:off x="3479800" y="4457700"/>
            <a:ext cx="6729413" cy="7381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ko-KR" altLang="en-US" sz="24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자동차 회사 고객 데이터베이스의 메타 데이터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504" name="Rectangle 16"/>
          <p:cNvSpPr>
            <a:spLocks noChangeArrowheads="1"/>
          </p:cNvSpPr>
          <p:nvPr/>
        </p:nvSpPr>
        <p:spPr bwMode="auto">
          <a:xfrm>
            <a:off x="0" y="479425"/>
            <a:ext cx="14401800" cy="99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>
              <a:defRPr/>
            </a:pPr>
            <a:r>
              <a:rPr lang="ko-KR" altLang="en-US" sz="40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중고딕" pitchFamily="18" charset="-127"/>
                <a:ea typeface="굴림체" pitchFamily="49" charset="-127"/>
              </a:rPr>
              <a:t>쉬어 가는 페이지</a:t>
            </a:r>
          </a:p>
        </p:txBody>
      </p:sp>
      <p:sp>
        <p:nvSpPr>
          <p:cNvPr id="959506" name="Text Box 18"/>
          <p:cNvSpPr txBox="1">
            <a:spLocks noChangeArrowheads="1"/>
          </p:cNvSpPr>
          <p:nvPr/>
        </p:nvSpPr>
        <p:spPr bwMode="auto">
          <a:xfrm>
            <a:off x="0" y="1679575"/>
            <a:ext cx="14401800" cy="845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20000"/>
              </a:lnSpc>
              <a:spcBef>
                <a:spcPct val="50000"/>
              </a:spcBef>
              <a:buFont typeface="Symbol" pitchFamily="18" charset="2"/>
              <a:buNone/>
              <a:defRPr/>
            </a:pPr>
            <a:r>
              <a:rPr lang="ko-KR" altLang="en-US" sz="3000">
                <a:solidFill>
                  <a:srgbClr val="FF7C8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중고딕" pitchFamily="18" charset="-127"/>
                <a:ea typeface="굴림체" pitchFamily="49" charset="-127"/>
                <a:sym typeface="Symbol" pitchFamily="18" charset="2"/>
              </a:rPr>
              <a:t>   피곤하죠</a:t>
            </a:r>
            <a:r>
              <a:rPr lang="en-US" altLang="ko-KR" sz="3000">
                <a:solidFill>
                  <a:srgbClr val="FF7C8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중고딕" pitchFamily="18" charset="-127"/>
                <a:ea typeface="굴림체" pitchFamily="49" charset="-127"/>
                <a:sym typeface="Symbol" pitchFamily="18" charset="2"/>
              </a:rPr>
              <a:t>…</a:t>
            </a:r>
          </a:p>
        </p:txBody>
      </p:sp>
      <p:sp>
        <p:nvSpPr>
          <p:cNvPr id="62468" name="Text Box 19"/>
          <p:cNvSpPr txBox="1">
            <a:spLocks noChangeArrowheads="1"/>
          </p:cNvSpPr>
          <p:nvPr/>
        </p:nvSpPr>
        <p:spPr bwMode="auto">
          <a:xfrm>
            <a:off x="7680325" y="3479800"/>
            <a:ext cx="5761038" cy="115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  <a:buFont typeface="Symbol" pitchFamily="18" charset="2"/>
              <a:buNone/>
            </a:pPr>
            <a:r>
              <a:rPr lang="ko-KR" altLang="en-US" sz="3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  <a:sym typeface="Symbol" pitchFamily="18" charset="2"/>
              </a:rPr>
              <a:t>쉬었다해요</a:t>
            </a:r>
            <a:r>
              <a:rPr lang="en-US" altLang="ko-KR" sz="3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  <a:sym typeface="Symbol" pitchFamily="18" charset="2"/>
              </a:rPr>
              <a:t>.</a:t>
            </a:r>
          </a:p>
          <a:p>
            <a:pPr algn="ctr">
              <a:lnSpc>
                <a:spcPct val="90000"/>
              </a:lnSpc>
              <a:spcBef>
                <a:spcPct val="50000"/>
              </a:spcBef>
              <a:buFont typeface="Symbol" pitchFamily="18" charset="2"/>
              <a:buNone/>
            </a:pPr>
            <a:r>
              <a:rPr lang="ko-KR" altLang="en-US" sz="3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  <a:sym typeface="Symbol" pitchFamily="18" charset="2"/>
              </a:rPr>
              <a:t>많이 배웠다 아이가</a:t>
            </a:r>
            <a:r>
              <a:rPr lang="en-US" altLang="ko-KR" sz="30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  <a:sym typeface="Symbol" pitchFamily="18" charset="2"/>
              </a:rPr>
              <a:t>.</a:t>
            </a:r>
            <a:endParaRPr lang="ko-KR" altLang="en-US" sz="3000">
              <a:solidFill>
                <a:srgbClr val="000066"/>
              </a:solidFill>
              <a:latin typeface="HY중고딕" pitchFamily="18" charset="-127"/>
              <a:ea typeface="굴림체" pitchFamily="49" charset="-127"/>
              <a:sym typeface="Symbol" pitchFamily="18" charset="2"/>
            </a:endParaRPr>
          </a:p>
        </p:txBody>
      </p:sp>
      <p:sp>
        <p:nvSpPr>
          <p:cNvPr id="62469" name="Text Box 20"/>
          <p:cNvSpPr txBox="1">
            <a:spLocks noChangeArrowheads="1"/>
          </p:cNvSpPr>
          <p:nvPr/>
        </p:nvSpPr>
        <p:spPr bwMode="auto">
          <a:xfrm>
            <a:off x="6675438" y="8623300"/>
            <a:ext cx="5868987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spcBef>
                <a:spcPct val="50000"/>
              </a:spcBef>
              <a:buFont typeface="Symbol" pitchFamily="18" charset="2"/>
              <a:buNone/>
            </a:pPr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  <a:sym typeface="Monotype Sorts" pitchFamily="2" charset="2"/>
              </a:rPr>
              <a:t>  </a:t>
            </a:r>
            <a:r>
              <a:rPr lang="ko-KR" altLang="en-US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  <a:sym typeface="Symbol" pitchFamily="18" charset="2"/>
              </a:rPr>
              <a:t>항상 준비하는 자만이 기회를 얻는다</a:t>
            </a:r>
            <a:r>
              <a:rPr lang="en-US" altLang="ko-KR" sz="2400">
                <a:solidFill>
                  <a:srgbClr val="000066"/>
                </a:solidFill>
                <a:latin typeface="HY중고딕" pitchFamily="18" charset="-127"/>
                <a:ea typeface="굴림체" pitchFamily="49" charset="-127"/>
                <a:sym typeface="Symbol" pitchFamily="18" charset="2"/>
              </a:rPr>
              <a:t>.</a:t>
            </a:r>
          </a:p>
        </p:txBody>
      </p:sp>
      <p:pic>
        <p:nvPicPr>
          <p:cNvPr id="62470" name="Picture 11" descr="비전공자 프로그래머취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800" y="4406900"/>
            <a:ext cx="2400300" cy="2474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71" name="Picture 13" descr="프로그래머되는법[C언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9725" y="7004050"/>
            <a:ext cx="24003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72" name="Picture 15" descr="프로그래머 자격증 [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09888" y="2139950"/>
            <a:ext cx="4578350" cy="474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73" name="AutoShape 21"/>
          <p:cNvSpPr>
            <a:spLocks noChangeArrowheads="1"/>
          </p:cNvSpPr>
          <p:nvPr/>
        </p:nvSpPr>
        <p:spPr bwMode="blackWhite">
          <a:xfrm>
            <a:off x="7488238" y="2879725"/>
            <a:ext cx="6353175" cy="3000375"/>
          </a:xfrm>
          <a:prstGeom prst="wedgeEllipseCallout">
            <a:avLst>
              <a:gd name="adj1" fmla="val -57426"/>
              <a:gd name="adj2" fmla="val -33764"/>
            </a:avLst>
          </a:prstGeom>
          <a:noFill/>
          <a:ln w="31750">
            <a:solidFill>
              <a:srgbClr val="8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ko-KR" altLang="ko-KR" sz="2400" b="0"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제목 1"/>
          <p:cNvSpPr>
            <a:spLocks noGrp="1"/>
          </p:cNvSpPr>
          <p:nvPr>
            <p:ph type="title"/>
          </p:nvPr>
        </p:nvSpPr>
        <p:spPr bwMode="auto">
          <a:xfrm>
            <a:off x="720725" y="773113"/>
            <a:ext cx="12960350" cy="12255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mtClean="0"/>
              <a:t>Database </a:t>
            </a:r>
            <a:r>
              <a:rPr lang="ko-KR" altLang="en-US" smtClean="0"/>
              <a:t>및 </a:t>
            </a:r>
            <a:r>
              <a:rPr lang="en-US" altLang="ko-KR" smtClean="0"/>
              <a:t>DBMS</a:t>
            </a:r>
            <a:r>
              <a:rPr lang="ko-KR" altLang="en-US" smtClean="0"/>
              <a:t> 툴 설치</a:t>
            </a:r>
          </a:p>
        </p:txBody>
      </p:sp>
      <p:sp>
        <p:nvSpPr>
          <p:cNvPr id="63491" name="내용 개체 틀 2"/>
          <p:cNvSpPr>
            <a:spLocks noGrp="1"/>
          </p:cNvSpPr>
          <p:nvPr>
            <p:ph idx="1"/>
          </p:nvPr>
        </p:nvSpPr>
        <p:spPr bwMode="auto">
          <a:xfrm>
            <a:off x="720725" y="2520950"/>
            <a:ext cx="12960350" cy="712787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mtClean="0"/>
              <a:t>Oracle 11g Database </a:t>
            </a:r>
            <a:r>
              <a:rPr lang="ko-KR" altLang="en-US" smtClean="0"/>
              <a:t>설치</a:t>
            </a:r>
            <a:endParaRPr lang="en-US" altLang="ko-KR" smtClean="0"/>
          </a:p>
          <a:p>
            <a:r>
              <a:rPr lang="en-US" altLang="ko-KR" smtClean="0"/>
              <a:t>Oracle 11g Client </a:t>
            </a:r>
            <a:r>
              <a:rPr lang="ko-KR" altLang="en-US" smtClean="0"/>
              <a:t>설치</a:t>
            </a:r>
            <a:endParaRPr lang="en-US" altLang="ko-KR" smtClean="0"/>
          </a:p>
          <a:p>
            <a:r>
              <a:rPr lang="en-US" altLang="ko-KR" smtClean="0"/>
              <a:t>Toad </a:t>
            </a:r>
            <a:r>
              <a:rPr lang="ko-KR" altLang="en-US" smtClean="0"/>
              <a:t>설치</a:t>
            </a:r>
            <a:endParaRPr lang="en-US" altLang="ko-KR" smtClean="0"/>
          </a:p>
          <a:p>
            <a:r>
              <a:rPr lang="en-US" altLang="ko-KR" smtClean="0"/>
              <a:t>Erwin</a:t>
            </a:r>
            <a:r>
              <a:rPr lang="ko-KR" altLang="en-US" smtClean="0"/>
              <a:t>설치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직사각형 3"/>
          <p:cNvSpPr>
            <a:spLocks noChangeArrowheads="1"/>
          </p:cNvSpPr>
          <p:nvPr/>
        </p:nvSpPr>
        <p:spPr bwMode="auto">
          <a:xfrm>
            <a:off x="2301875" y="4152900"/>
            <a:ext cx="10031413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5400">
                <a:latin typeface="HY중고딕" pitchFamily="18" charset="-127"/>
              </a:rPr>
              <a:t>Oracle 11g Database </a:t>
            </a:r>
            <a:r>
              <a:rPr lang="ko-KR" altLang="en-US" sz="5400">
                <a:latin typeface="HY중고딕" pitchFamily="18" charset="-127"/>
              </a:rPr>
              <a:t>설치시작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8" name="그룹 13"/>
          <p:cNvGrpSpPr>
            <a:grpSpLocks/>
          </p:cNvGrpSpPr>
          <p:nvPr/>
        </p:nvGrpSpPr>
        <p:grpSpPr bwMode="auto">
          <a:xfrm>
            <a:off x="792163" y="1706563"/>
            <a:ext cx="12952412" cy="6789737"/>
            <a:chOff x="360365" y="525066"/>
            <a:chExt cx="12952410" cy="9301163"/>
          </a:xfrm>
        </p:grpSpPr>
        <p:pic>
          <p:nvPicPr>
            <p:cNvPr id="6553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r="36273" b="63994"/>
            <a:stretch>
              <a:fillRect/>
            </a:stretch>
          </p:blipFill>
          <p:spPr bwMode="auto">
            <a:xfrm>
              <a:off x="360365" y="525066"/>
              <a:ext cx="6911975" cy="5103139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5" name="직사각형 4"/>
            <p:cNvSpPr/>
            <p:nvPr/>
          </p:nvSpPr>
          <p:spPr bwMode="auto">
            <a:xfrm>
              <a:off x="5256214" y="2225676"/>
              <a:ext cx="1081087" cy="567594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3240090" y="3245607"/>
              <a:ext cx="1081087" cy="567596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 bwMode="auto">
            <a:xfrm>
              <a:off x="1223965" y="864318"/>
              <a:ext cx="1873250" cy="341426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pic>
          <p:nvPicPr>
            <p:cNvPr id="6554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921625" y="525066"/>
              <a:ext cx="5391150" cy="9301163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1" name="직사각형 10"/>
            <p:cNvSpPr/>
            <p:nvPr/>
          </p:nvSpPr>
          <p:spPr bwMode="auto">
            <a:xfrm>
              <a:off x="8137526" y="1773340"/>
              <a:ext cx="1727200" cy="565420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 bwMode="auto">
            <a:xfrm>
              <a:off x="8208964" y="9028117"/>
              <a:ext cx="4105274" cy="567594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16" name="오른쪽 화살표 15"/>
            <p:cNvSpPr/>
            <p:nvPr/>
          </p:nvSpPr>
          <p:spPr bwMode="auto">
            <a:xfrm rot="1381187">
              <a:off x="3416302" y="1344925"/>
              <a:ext cx="1665288" cy="795938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17" name="오른쪽 화살표 16"/>
            <p:cNvSpPr/>
            <p:nvPr/>
          </p:nvSpPr>
          <p:spPr bwMode="auto">
            <a:xfrm rot="9667556">
              <a:off x="4378326" y="2651916"/>
              <a:ext cx="871538" cy="793762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18" name="오른쪽 화살표 17"/>
            <p:cNvSpPr/>
            <p:nvPr/>
          </p:nvSpPr>
          <p:spPr bwMode="auto">
            <a:xfrm rot="5400000">
              <a:off x="5691079" y="5545992"/>
              <a:ext cx="6691531" cy="503238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pic>
          <p:nvPicPr>
            <p:cNvPr id="65549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r="1297"/>
            <a:stretch>
              <a:fillRect/>
            </a:stretch>
          </p:blipFill>
          <p:spPr bwMode="auto">
            <a:xfrm>
              <a:off x="360365" y="6080760"/>
              <a:ext cx="6911975" cy="3630454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20" name="직사각형 19"/>
            <p:cNvSpPr/>
            <p:nvPr/>
          </p:nvSpPr>
          <p:spPr bwMode="auto">
            <a:xfrm>
              <a:off x="647702" y="8575781"/>
              <a:ext cx="1657350" cy="567594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62" name="그룹 10"/>
          <p:cNvGrpSpPr>
            <a:grpSpLocks/>
          </p:cNvGrpSpPr>
          <p:nvPr/>
        </p:nvGrpSpPr>
        <p:grpSpPr bwMode="auto">
          <a:xfrm>
            <a:off x="431800" y="1152525"/>
            <a:ext cx="13081000" cy="6994525"/>
            <a:chOff x="431800" y="637582"/>
            <a:chExt cx="13081000" cy="8733590"/>
          </a:xfrm>
        </p:grpSpPr>
        <p:pic>
          <p:nvPicPr>
            <p:cNvPr id="66563" name="Picture 2" descr="http://cfile5.uf.tistory.com/image/144BC145507A3BA12ADB1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1800" y="637582"/>
              <a:ext cx="6305550" cy="453556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66564" name="Picture 4" descr="http://cfile22.uf.tistory.com/image/16530B45507A3BA32020E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985000" y="637582"/>
              <a:ext cx="6527800" cy="44230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66565" name="Picture 6" descr="http://cfile2.uf.tistory.com/image/19509045507A3BA6213DD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8788" y="5400676"/>
              <a:ext cx="6284912" cy="39704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66566" name="Picture 8" descr="http://cfile27.uf.tistory.com/image/16542245507A3BA61F766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21513" y="5415527"/>
              <a:ext cx="6362700" cy="36279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8" name="오른쪽 화살표 7"/>
            <p:cNvSpPr/>
            <p:nvPr/>
          </p:nvSpPr>
          <p:spPr bwMode="auto">
            <a:xfrm>
              <a:off x="6438900" y="3018209"/>
              <a:ext cx="906463" cy="794863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9" name="오른쪽 화살표 8"/>
            <p:cNvSpPr/>
            <p:nvPr/>
          </p:nvSpPr>
          <p:spPr bwMode="auto">
            <a:xfrm rot="8164074">
              <a:off x="6162675" y="4798228"/>
              <a:ext cx="1255713" cy="792882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10" name="오른쪽 화살표 9"/>
            <p:cNvSpPr/>
            <p:nvPr/>
          </p:nvSpPr>
          <p:spPr bwMode="auto">
            <a:xfrm>
              <a:off x="6391275" y="6988563"/>
              <a:ext cx="904875" cy="794864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86" name="그룹 10"/>
          <p:cNvGrpSpPr>
            <a:grpSpLocks/>
          </p:cNvGrpSpPr>
          <p:nvPr/>
        </p:nvGrpSpPr>
        <p:grpSpPr bwMode="auto">
          <a:xfrm>
            <a:off x="431800" y="1033463"/>
            <a:ext cx="12923838" cy="8039100"/>
            <a:chOff x="431800" y="637581"/>
            <a:chExt cx="12923970" cy="9204793"/>
          </a:xfrm>
        </p:grpSpPr>
        <p:pic>
          <p:nvPicPr>
            <p:cNvPr id="67587" name="Picture 2" descr="http://cfile5.uf.tistory.com/image/19610545507A3BA812B128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1800" y="637581"/>
              <a:ext cx="6110288" cy="40830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67588" name="Picture 4" descr="http://cfile22.uf.tistory.com/image/204B1545507A3BA92B74E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129465" y="637581"/>
              <a:ext cx="5832475" cy="41955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67589" name="Picture 6" descr="http://cfile24.uf.tistory.com/image/13484545507A3BA92B5B7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4825" y="5101782"/>
              <a:ext cx="5734050" cy="47405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67590" name="Picture 8" descr="http://cfile9.uf.tistory.com/image/11610B45507A3BA912522D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129465" y="5173149"/>
              <a:ext cx="5724525" cy="409551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8" name="오른쪽 화살표 7"/>
            <p:cNvSpPr/>
            <p:nvPr/>
          </p:nvSpPr>
          <p:spPr bwMode="auto">
            <a:xfrm>
              <a:off x="6264335" y="3018758"/>
              <a:ext cx="906472" cy="794331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9" name="오른쪽 화살표 8"/>
            <p:cNvSpPr/>
            <p:nvPr/>
          </p:nvSpPr>
          <p:spPr bwMode="auto">
            <a:xfrm rot="8164074">
              <a:off x="6035732" y="4798278"/>
              <a:ext cx="1255726" cy="792514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10" name="오른쪽 화살표 9"/>
            <p:cNvSpPr/>
            <p:nvPr/>
          </p:nvSpPr>
          <p:spPr bwMode="auto">
            <a:xfrm>
              <a:off x="6264335" y="6988597"/>
              <a:ext cx="906472" cy="794331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67594" name="TextBox 10"/>
            <p:cNvSpPr txBox="1">
              <a:spLocks noChangeArrowheads="1"/>
            </p:cNvSpPr>
            <p:nvPr/>
          </p:nvSpPr>
          <p:spPr bwMode="auto">
            <a:xfrm>
              <a:off x="8785226" y="8348545"/>
              <a:ext cx="4570544" cy="422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latin typeface="HY중고딕" pitchFamily="18" charset="-127"/>
                </a:rPr>
                <a:t>C:\app\ora11\product\11.2.0\dbhome_1</a:t>
              </a:r>
              <a:endParaRPr lang="ko-KR" altLang="en-US">
                <a:latin typeface="HY중고딕" pitchFamily="18" charset="-127"/>
              </a:endParaRPr>
            </a:p>
          </p:txBody>
        </p:sp>
        <p:sp>
          <p:nvSpPr>
            <p:cNvPr id="67595" name="TextBox 11"/>
            <p:cNvSpPr txBox="1">
              <a:spLocks noChangeArrowheads="1"/>
            </p:cNvSpPr>
            <p:nvPr/>
          </p:nvSpPr>
          <p:spPr bwMode="auto">
            <a:xfrm>
              <a:off x="10225089" y="6760845"/>
              <a:ext cx="1643421" cy="422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>
                  <a:latin typeface="HY중고딕" pitchFamily="18" charset="-127"/>
                </a:rPr>
                <a:t>C:\app\ora11</a:t>
              </a:r>
              <a:endParaRPr lang="ko-KR" altLang="en-US">
                <a:latin typeface="HY중고딕" pitchFamily="18" charset="-127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610" name="그룹 11"/>
          <p:cNvGrpSpPr>
            <a:grpSpLocks/>
          </p:cNvGrpSpPr>
          <p:nvPr/>
        </p:nvGrpSpPr>
        <p:grpSpPr bwMode="auto">
          <a:xfrm>
            <a:off x="663575" y="1008063"/>
            <a:ext cx="13054013" cy="8147050"/>
            <a:chOff x="360363" y="637581"/>
            <a:chExt cx="13054688" cy="9298662"/>
          </a:xfrm>
        </p:grpSpPr>
        <p:pic>
          <p:nvPicPr>
            <p:cNvPr id="68611" name="Picture 2" descr="http://cfile7.uf.tistory.com/image/155C9245507A3BA917651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60363" y="637581"/>
              <a:ext cx="5734050" cy="39304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68612" name="Picture 4" descr="http://cfile26.uf.tistory.com/image/1156ED41507A3BAA23D6A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45365" y="637581"/>
              <a:ext cx="5400675" cy="409801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68613" name="Picture 6" descr="http://cfile10.uf.tistory.com/image/01466741507A3BAC36E45D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0363" y="4833106"/>
              <a:ext cx="5734050" cy="48156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68614" name="Picture 8" descr="http://cfile25.uf.tistory.com/image/19602141507A3BAC19716D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416802" y="4833106"/>
              <a:ext cx="5654675" cy="51031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6" name="오른쪽 화살표 5"/>
            <p:cNvSpPr/>
            <p:nvPr/>
          </p:nvSpPr>
          <p:spPr bwMode="auto">
            <a:xfrm>
              <a:off x="6264581" y="3018415"/>
              <a:ext cx="906509" cy="795423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7" name="오른쪽 화살표 6"/>
            <p:cNvSpPr/>
            <p:nvPr/>
          </p:nvSpPr>
          <p:spPr bwMode="auto">
            <a:xfrm rot="8164074">
              <a:off x="6035969" y="4797699"/>
              <a:ext cx="1255777" cy="793611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8" name="오른쪽 화살표 7"/>
            <p:cNvSpPr/>
            <p:nvPr/>
          </p:nvSpPr>
          <p:spPr bwMode="auto">
            <a:xfrm>
              <a:off x="6264581" y="6988284"/>
              <a:ext cx="906509" cy="795424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68618" name="TextBox 8"/>
            <p:cNvSpPr txBox="1">
              <a:spLocks noChangeArrowheads="1"/>
            </p:cNvSpPr>
            <p:nvPr/>
          </p:nvSpPr>
          <p:spPr bwMode="auto">
            <a:xfrm>
              <a:off x="10440989" y="1997751"/>
              <a:ext cx="726475" cy="5269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400">
                  <a:latin typeface="HY중고딕" pitchFamily="18" charset="-127"/>
                </a:rPr>
                <a:t>orcl</a:t>
              </a:r>
              <a:endParaRPr lang="ko-KR" altLang="en-US" sz="2400">
                <a:latin typeface="HY중고딕" pitchFamily="18" charset="-127"/>
              </a:endParaRPr>
            </a:p>
          </p:txBody>
        </p:sp>
        <p:sp>
          <p:nvSpPr>
            <p:cNvPr id="68619" name="TextBox 9"/>
            <p:cNvSpPr txBox="1">
              <a:spLocks noChangeArrowheads="1"/>
            </p:cNvSpPr>
            <p:nvPr/>
          </p:nvSpPr>
          <p:spPr bwMode="auto">
            <a:xfrm>
              <a:off x="10440989" y="3245407"/>
              <a:ext cx="726475" cy="5269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400">
                  <a:latin typeface="HY중고딕" pitchFamily="18" charset="-127"/>
                </a:rPr>
                <a:t>orcl</a:t>
              </a:r>
              <a:endParaRPr lang="ko-KR" altLang="en-US" sz="2400">
                <a:latin typeface="HY중고딕" pitchFamily="18" charset="-127"/>
              </a:endParaRPr>
            </a:p>
          </p:txBody>
        </p:sp>
        <p:sp>
          <p:nvSpPr>
            <p:cNvPr id="68620" name="TextBox 11"/>
            <p:cNvSpPr txBox="1">
              <a:spLocks noChangeArrowheads="1"/>
            </p:cNvSpPr>
            <p:nvPr/>
          </p:nvSpPr>
          <p:spPr bwMode="auto">
            <a:xfrm>
              <a:off x="10585452" y="7555945"/>
              <a:ext cx="2829599" cy="4566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000">
                  <a:latin typeface="HY중고딕" pitchFamily="18" charset="-127"/>
                </a:rPr>
                <a:t>C:\app\ora11\oradata</a:t>
              </a:r>
              <a:endParaRPr lang="ko-KR" altLang="en-US" sz="2000">
                <a:latin typeface="HY중고딕" pitchFamily="18" charset="-127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34" name="그룹 11"/>
          <p:cNvGrpSpPr>
            <a:grpSpLocks/>
          </p:cNvGrpSpPr>
          <p:nvPr/>
        </p:nvGrpSpPr>
        <p:grpSpPr bwMode="auto">
          <a:xfrm>
            <a:off x="576263" y="1079500"/>
            <a:ext cx="13077825" cy="8496300"/>
            <a:chOff x="576263" y="865109"/>
            <a:chExt cx="13077825" cy="9268659"/>
          </a:xfrm>
        </p:grpSpPr>
        <p:pic>
          <p:nvPicPr>
            <p:cNvPr id="69635" name="Picture 2" descr="http://cfile22.uf.tistory.com/image/15623641507A3BAE161F67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6263" y="865109"/>
              <a:ext cx="5734050" cy="43505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69636" name="Picture 4" descr="http://cfile10.uf.tistory.com/image/1159BB41507A3BB01F0C5B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985000" y="865109"/>
              <a:ext cx="6669088" cy="43080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69637" name="Picture 6" descr="http://cfile10.uf.tistory.com/image/13504141507A3BB12B3C7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5950" y="5513190"/>
              <a:ext cx="5734050" cy="462057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5" name="오른쪽 화살표 4"/>
            <p:cNvSpPr/>
            <p:nvPr/>
          </p:nvSpPr>
          <p:spPr bwMode="auto">
            <a:xfrm>
              <a:off x="6192838" y="3017752"/>
              <a:ext cx="904875" cy="794901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6" name="오른쪽 화살표 5"/>
            <p:cNvSpPr/>
            <p:nvPr/>
          </p:nvSpPr>
          <p:spPr bwMode="auto">
            <a:xfrm rot="8164074">
              <a:off x="6035675" y="4798055"/>
              <a:ext cx="1255713" cy="793170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69640" name="TextBox 7"/>
            <p:cNvSpPr txBox="1">
              <a:spLocks noChangeArrowheads="1"/>
            </p:cNvSpPr>
            <p:nvPr/>
          </p:nvSpPr>
          <p:spPr bwMode="auto">
            <a:xfrm>
              <a:off x="9648826" y="4380547"/>
              <a:ext cx="1332416" cy="4364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000">
                  <a:latin typeface="HY중고딕" pitchFamily="18" charset="-127"/>
                </a:rPr>
                <a:t>Java8202</a:t>
              </a:r>
              <a:endParaRPr lang="ko-KR" altLang="en-US" sz="2000">
                <a:latin typeface="HY중고딕" pitchFamily="18" charset="-127"/>
              </a:endParaRPr>
            </a:p>
          </p:txBody>
        </p:sp>
        <p:sp>
          <p:nvSpPr>
            <p:cNvPr id="69641" name="TextBox 8"/>
            <p:cNvSpPr txBox="1">
              <a:spLocks noChangeArrowheads="1"/>
            </p:cNvSpPr>
            <p:nvPr/>
          </p:nvSpPr>
          <p:spPr bwMode="auto">
            <a:xfrm>
              <a:off x="12025313" y="4380547"/>
              <a:ext cx="1332416" cy="4364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000">
                  <a:latin typeface="HY중고딕" pitchFamily="18" charset="-127"/>
                </a:rPr>
                <a:t>Java8202</a:t>
              </a:r>
              <a:endParaRPr lang="ko-KR" altLang="en-US" sz="2000">
                <a:latin typeface="HY중고딕" pitchFamily="18" charset="-127"/>
              </a:endParaRPr>
            </a:p>
          </p:txBody>
        </p:sp>
        <p:pic>
          <p:nvPicPr>
            <p:cNvPr id="69642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 r="11278" b="47672"/>
            <a:stretch>
              <a:fillRect/>
            </a:stretch>
          </p:blipFill>
          <p:spPr bwMode="auto">
            <a:xfrm>
              <a:off x="6985000" y="5628204"/>
              <a:ext cx="3455988" cy="4308038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1" name="직사각형 10"/>
            <p:cNvSpPr/>
            <p:nvPr/>
          </p:nvSpPr>
          <p:spPr bwMode="auto">
            <a:xfrm>
              <a:off x="7416800" y="9075631"/>
              <a:ext cx="1584325" cy="341166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58" name="그룹 9"/>
          <p:cNvGrpSpPr>
            <a:grpSpLocks/>
          </p:cNvGrpSpPr>
          <p:nvPr/>
        </p:nvGrpSpPr>
        <p:grpSpPr bwMode="auto">
          <a:xfrm>
            <a:off x="447675" y="1141413"/>
            <a:ext cx="13704888" cy="7212012"/>
            <a:chOff x="447675" y="637580"/>
            <a:chExt cx="13704888" cy="7980998"/>
          </a:xfrm>
        </p:grpSpPr>
        <p:pic>
          <p:nvPicPr>
            <p:cNvPr id="70659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7675" y="637580"/>
              <a:ext cx="6446838" cy="5190649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70660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705725" y="637580"/>
              <a:ext cx="6446838" cy="7980998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70661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66725" y="6875860"/>
              <a:ext cx="6446838" cy="1740218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5" name="오른쪽 화살표 4"/>
            <p:cNvSpPr/>
            <p:nvPr/>
          </p:nvSpPr>
          <p:spPr bwMode="auto">
            <a:xfrm>
              <a:off x="6853238" y="2677187"/>
              <a:ext cx="904875" cy="795817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6" name="오른쪽 화살표 5"/>
            <p:cNvSpPr/>
            <p:nvPr/>
          </p:nvSpPr>
          <p:spPr bwMode="auto">
            <a:xfrm rot="8164074">
              <a:off x="6696075" y="5976398"/>
              <a:ext cx="1255713" cy="792303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 bwMode="auto">
            <a:xfrm>
              <a:off x="1584325" y="3585437"/>
              <a:ext cx="1368425" cy="567436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 bwMode="auto">
            <a:xfrm>
              <a:off x="8064500" y="1205016"/>
              <a:ext cx="4752975" cy="567437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 bwMode="auto">
            <a:xfrm>
              <a:off x="863600" y="6851269"/>
              <a:ext cx="4837102" cy="792319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682" name="그룹 7"/>
          <p:cNvGrpSpPr>
            <a:grpSpLocks/>
          </p:cNvGrpSpPr>
          <p:nvPr/>
        </p:nvGrpSpPr>
        <p:grpSpPr bwMode="auto">
          <a:xfrm>
            <a:off x="431800" y="1196975"/>
            <a:ext cx="13789025" cy="8091488"/>
            <a:chOff x="431800" y="977624"/>
            <a:chExt cx="13790065" cy="8843252"/>
          </a:xfrm>
        </p:grpSpPr>
        <p:pic>
          <p:nvPicPr>
            <p:cNvPr id="71683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1800" y="977624"/>
              <a:ext cx="5868988" cy="340292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pic>
          <p:nvPicPr>
            <p:cNvPr id="71684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624640" y="977624"/>
              <a:ext cx="7331075" cy="340292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pic>
          <p:nvPicPr>
            <p:cNvPr id="71685" name="Picture 4" descr="http://cfile7.uf.tistory.com/image/1303F343507A3CDE2CD17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31800" y="4945266"/>
              <a:ext cx="9321800" cy="4875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686" name="TextBox 4"/>
            <p:cNvSpPr txBox="1">
              <a:spLocks noChangeArrowheads="1"/>
            </p:cNvSpPr>
            <p:nvPr/>
          </p:nvSpPr>
          <p:spPr bwMode="auto">
            <a:xfrm>
              <a:off x="5472113" y="8463559"/>
              <a:ext cx="8749752" cy="4372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000">
                  <a:solidFill>
                    <a:srgbClr val="FF0000"/>
                  </a:solidFill>
                  <a:latin typeface="HY중고딕" pitchFamily="18" charset="-127"/>
                </a:rPr>
                <a:t>C:\app\ora11\product\11.2.0\dbhome_1\network\admin\tnsnames.ora</a:t>
              </a:r>
              <a:endParaRPr lang="ko-KR" altLang="en-US" sz="2000">
                <a:solidFill>
                  <a:srgbClr val="FF0000"/>
                </a:solidFill>
                <a:latin typeface="HY중고딕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1079549" y="1090399"/>
              <a:ext cx="5042280" cy="1474743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 bwMode="auto">
            <a:xfrm>
              <a:off x="7706274" y="1090399"/>
              <a:ext cx="5832915" cy="907400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9"/>
          <p:cNvSpPr>
            <a:spLocks noChangeArrowheads="1"/>
          </p:cNvSpPr>
          <p:nvPr/>
        </p:nvSpPr>
        <p:spPr bwMode="auto">
          <a:xfrm>
            <a:off x="239713" y="1338263"/>
            <a:ext cx="13801725" cy="8640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45076" name="Rectangle 20"/>
          <p:cNvSpPr>
            <a:spLocks noChangeArrowheads="1"/>
          </p:cNvSpPr>
          <p:nvPr/>
        </p:nvSpPr>
        <p:spPr bwMode="auto">
          <a:xfrm>
            <a:off x="960438" y="977900"/>
            <a:ext cx="11880850" cy="8397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2000">
                <a:solidFill>
                  <a:srgbClr val="A50021"/>
                </a:solidFill>
                <a:latin typeface="굴림" pitchFamily="50" charset="-127"/>
              </a:rPr>
              <a:t>1.3 </a:t>
            </a:r>
            <a:r>
              <a:rPr lang="ko-KR" altLang="en-US" sz="2000">
                <a:solidFill>
                  <a:srgbClr val="A50021"/>
                </a:solidFill>
                <a:latin typeface="굴림" pitchFamily="50" charset="-127"/>
              </a:rPr>
              <a:t>데이터와 지식</a:t>
            </a:r>
            <a:endParaRPr lang="ko-KR" altLang="en-US">
              <a:solidFill>
                <a:srgbClr val="A50021"/>
              </a:solidFill>
              <a:latin typeface="굴림" pitchFamily="50" charset="-127"/>
            </a:endParaRPr>
          </a:p>
        </p:txBody>
      </p:sp>
      <p:sp>
        <p:nvSpPr>
          <p:cNvPr id="11268" name="Text Box 2"/>
          <p:cNvSpPr txBox="1">
            <a:spLocks noChangeArrowheads="1"/>
          </p:cNvSpPr>
          <p:nvPr/>
        </p:nvSpPr>
        <p:spPr bwMode="auto">
          <a:xfrm>
            <a:off x="839788" y="3138488"/>
            <a:ext cx="129619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데이터 </a:t>
            </a:r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vs 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지식 </a:t>
            </a:r>
          </a:p>
        </p:txBody>
      </p:sp>
      <p:sp>
        <p:nvSpPr>
          <p:cNvPr id="11269" name="Rectangle 4"/>
          <p:cNvSpPr>
            <a:spLocks noChangeArrowheads="1"/>
          </p:cNvSpPr>
          <p:nvPr/>
        </p:nvSpPr>
        <p:spPr bwMode="auto">
          <a:xfrm>
            <a:off x="2039938" y="4217988"/>
            <a:ext cx="3840162" cy="72072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기준</a:t>
            </a:r>
          </a:p>
        </p:txBody>
      </p:sp>
      <p:sp>
        <p:nvSpPr>
          <p:cNvPr id="11270" name="Rectangle 5"/>
          <p:cNvSpPr>
            <a:spLocks noChangeArrowheads="1"/>
          </p:cNvSpPr>
          <p:nvPr/>
        </p:nvSpPr>
        <p:spPr bwMode="auto">
          <a:xfrm>
            <a:off x="5880100" y="4217988"/>
            <a:ext cx="3481388" cy="72072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데이터</a:t>
            </a:r>
          </a:p>
        </p:txBody>
      </p:sp>
      <p:sp>
        <p:nvSpPr>
          <p:cNvPr id="11271" name="Rectangle 6"/>
          <p:cNvSpPr>
            <a:spLocks noChangeArrowheads="1"/>
          </p:cNvSpPr>
          <p:nvPr/>
        </p:nvSpPr>
        <p:spPr bwMode="auto">
          <a:xfrm>
            <a:off x="2039938" y="4938713"/>
            <a:ext cx="3840162" cy="719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갱신 빈도</a:t>
            </a:r>
          </a:p>
        </p:txBody>
      </p:sp>
      <p:sp>
        <p:nvSpPr>
          <p:cNvPr id="11272" name="Rectangle 7"/>
          <p:cNvSpPr>
            <a:spLocks noChangeArrowheads="1"/>
          </p:cNvSpPr>
          <p:nvPr/>
        </p:nvSpPr>
        <p:spPr bwMode="auto">
          <a:xfrm>
            <a:off x="5880100" y="4938713"/>
            <a:ext cx="3481388" cy="719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동적</a:t>
            </a:r>
          </a:p>
        </p:txBody>
      </p:sp>
      <p:sp>
        <p:nvSpPr>
          <p:cNvPr id="11273" name="Rectangle 8"/>
          <p:cNvSpPr>
            <a:spLocks noChangeArrowheads="1"/>
          </p:cNvSpPr>
          <p:nvPr/>
        </p:nvSpPr>
        <p:spPr bwMode="auto">
          <a:xfrm>
            <a:off x="2039938" y="5657850"/>
            <a:ext cx="3840162" cy="720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저장되는 양</a:t>
            </a:r>
          </a:p>
        </p:txBody>
      </p:sp>
      <p:sp>
        <p:nvSpPr>
          <p:cNvPr id="11274" name="Rectangle 9"/>
          <p:cNvSpPr>
            <a:spLocks noChangeArrowheads="1"/>
          </p:cNvSpPr>
          <p:nvPr/>
        </p:nvSpPr>
        <p:spPr bwMode="auto">
          <a:xfrm>
            <a:off x="5880100" y="5657850"/>
            <a:ext cx="3481388" cy="720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대량</a:t>
            </a:r>
          </a:p>
        </p:txBody>
      </p:sp>
      <p:sp>
        <p:nvSpPr>
          <p:cNvPr id="11275" name="Rectangle 10"/>
          <p:cNvSpPr>
            <a:spLocks noChangeArrowheads="1"/>
          </p:cNvSpPr>
          <p:nvPr/>
        </p:nvSpPr>
        <p:spPr bwMode="auto">
          <a:xfrm>
            <a:off x="2039938" y="6378575"/>
            <a:ext cx="3840162" cy="719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구조적인 복잡성</a:t>
            </a:r>
          </a:p>
        </p:txBody>
      </p:sp>
      <p:sp>
        <p:nvSpPr>
          <p:cNvPr id="11276" name="Rectangle 11"/>
          <p:cNvSpPr>
            <a:spLocks noChangeArrowheads="1"/>
          </p:cNvSpPr>
          <p:nvPr/>
        </p:nvSpPr>
        <p:spPr bwMode="auto">
          <a:xfrm>
            <a:off x="5880100" y="6378575"/>
            <a:ext cx="3481388" cy="719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단순한 구조</a:t>
            </a:r>
          </a:p>
        </p:txBody>
      </p:sp>
      <p:sp>
        <p:nvSpPr>
          <p:cNvPr id="11277" name="Rectangle 12"/>
          <p:cNvSpPr>
            <a:spLocks noChangeArrowheads="1"/>
          </p:cNvSpPr>
          <p:nvPr/>
        </p:nvSpPr>
        <p:spPr bwMode="auto">
          <a:xfrm>
            <a:off x="9361488" y="4217988"/>
            <a:ext cx="3479800" cy="72072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지식</a:t>
            </a:r>
          </a:p>
        </p:txBody>
      </p:sp>
      <p:sp>
        <p:nvSpPr>
          <p:cNvPr id="11278" name="Rectangle 13"/>
          <p:cNvSpPr>
            <a:spLocks noChangeArrowheads="1"/>
          </p:cNvSpPr>
          <p:nvPr/>
        </p:nvSpPr>
        <p:spPr bwMode="auto">
          <a:xfrm>
            <a:off x="9361488" y="4938713"/>
            <a:ext cx="3479800" cy="719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정적</a:t>
            </a:r>
          </a:p>
        </p:txBody>
      </p:sp>
      <p:sp>
        <p:nvSpPr>
          <p:cNvPr id="11279" name="Rectangle 14"/>
          <p:cNvSpPr>
            <a:spLocks noChangeArrowheads="1"/>
          </p:cNvSpPr>
          <p:nvPr/>
        </p:nvSpPr>
        <p:spPr bwMode="auto">
          <a:xfrm>
            <a:off x="9361488" y="5657850"/>
            <a:ext cx="3479800" cy="720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소량</a:t>
            </a:r>
          </a:p>
        </p:txBody>
      </p:sp>
      <p:sp>
        <p:nvSpPr>
          <p:cNvPr id="11280" name="Rectangle 15"/>
          <p:cNvSpPr>
            <a:spLocks noChangeArrowheads="1"/>
          </p:cNvSpPr>
          <p:nvPr/>
        </p:nvSpPr>
        <p:spPr bwMode="auto">
          <a:xfrm>
            <a:off x="9361488" y="6378575"/>
            <a:ext cx="3479800" cy="719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복잡한 구조</a:t>
            </a:r>
          </a:p>
        </p:txBody>
      </p:sp>
      <p:sp>
        <p:nvSpPr>
          <p:cNvPr id="11281" name="Rectangle 16"/>
          <p:cNvSpPr>
            <a:spLocks noChangeArrowheads="1"/>
          </p:cNvSpPr>
          <p:nvPr/>
        </p:nvSpPr>
        <p:spPr bwMode="auto">
          <a:xfrm>
            <a:off x="2039938" y="7097713"/>
            <a:ext cx="3840162" cy="720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일반화 수준</a:t>
            </a:r>
          </a:p>
        </p:txBody>
      </p:sp>
      <p:sp>
        <p:nvSpPr>
          <p:cNvPr id="11282" name="Rectangle 17"/>
          <p:cNvSpPr>
            <a:spLocks noChangeArrowheads="1"/>
          </p:cNvSpPr>
          <p:nvPr/>
        </p:nvSpPr>
        <p:spPr bwMode="auto">
          <a:xfrm>
            <a:off x="5880100" y="7097713"/>
            <a:ext cx="3481388" cy="720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상세화</a:t>
            </a:r>
          </a:p>
        </p:txBody>
      </p:sp>
      <p:sp>
        <p:nvSpPr>
          <p:cNvPr id="11283" name="Rectangle 18"/>
          <p:cNvSpPr>
            <a:spLocks noChangeArrowheads="1"/>
          </p:cNvSpPr>
          <p:nvPr/>
        </p:nvSpPr>
        <p:spPr bwMode="auto">
          <a:xfrm>
            <a:off x="9361488" y="7097713"/>
            <a:ext cx="3479800" cy="720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일반화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직사각형 3"/>
          <p:cNvSpPr>
            <a:spLocks noChangeArrowheads="1"/>
          </p:cNvSpPr>
          <p:nvPr/>
        </p:nvSpPr>
        <p:spPr bwMode="auto">
          <a:xfrm>
            <a:off x="2301875" y="4152900"/>
            <a:ext cx="954405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5400">
                <a:latin typeface="HY중고딕" pitchFamily="18" charset="-127"/>
              </a:rPr>
              <a:t>Oracle 11g Database </a:t>
            </a:r>
            <a:r>
              <a:rPr lang="ko-KR" altLang="en-US" sz="5400">
                <a:latin typeface="HY중고딕" pitchFamily="18" charset="-127"/>
              </a:rPr>
              <a:t>설치 끝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직사각형 3"/>
          <p:cNvSpPr>
            <a:spLocks noChangeArrowheads="1"/>
          </p:cNvSpPr>
          <p:nvPr/>
        </p:nvSpPr>
        <p:spPr bwMode="auto">
          <a:xfrm>
            <a:off x="2592388" y="4152900"/>
            <a:ext cx="900747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5400">
                <a:latin typeface="HY중고딕" pitchFamily="18" charset="-127"/>
              </a:rPr>
              <a:t>Oracle 11g Client </a:t>
            </a:r>
            <a:r>
              <a:rPr lang="ko-KR" altLang="en-US" sz="5400">
                <a:latin typeface="HY중고딕" pitchFamily="18" charset="-127"/>
              </a:rPr>
              <a:t>설치 시작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754" name="그룹 10"/>
          <p:cNvGrpSpPr>
            <a:grpSpLocks/>
          </p:cNvGrpSpPr>
          <p:nvPr/>
        </p:nvGrpSpPr>
        <p:grpSpPr bwMode="auto">
          <a:xfrm>
            <a:off x="360363" y="1114425"/>
            <a:ext cx="13368337" cy="8247063"/>
            <a:chOff x="360365" y="682588"/>
            <a:chExt cx="13368335" cy="9256157"/>
          </a:xfrm>
        </p:grpSpPr>
        <p:pic>
          <p:nvPicPr>
            <p:cNvPr id="74755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r="36273" b="63994"/>
            <a:stretch>
              <a:fillRect/>
            </a:stretch>
          </p:blipFill>
          <p:spPr bwMode="auto">
            <a:xfrm>
              <a:off x="360365" y="750094"/>
              <a:ext cx="6911975" cy="5103139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3" name="직사각형 2"/>
            <p:cNvSpPr/>
            <p:nvPr/>
          </p:nvSpPr>
          <p:spPr bwMode="auto">
            <a:xfrm>
              <a:off x="5256214" y="2453641"/>
              <a:ext cx="1081087" cy="564813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 bwMode="auto">
            <a:xfrm>
              <a:off x="3240090" y="3472798"/>
              <a:ext cx="1081087" cy="568377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 bwMode="auto">
            <a:xfrm>
              <a:off x="1223965" y="1090608"/>
              <a:ext cx="1873250" cy="340312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6" name="오른쪽 화살표 5"/>
            <p:cNvSpPr/>
            <p:nvPr/>
          </p:nvSpPr>
          <p:spPr bwMode="auto">
            <a:xfrm rot="1381187">
              <a:off x="3416302" y="1573460"/>
              <a:ext cx="1665288" cy="791094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7" name="오른쪽 화살표 6"/>
            <p:cNvSpPr/>
            <p:nvPr/>
          </p:nvSpPr>
          <p:spPr bwMode="auto">
            <a:xfrm rot="9667556">
              <a:off x="4378326" y="2879478"/>
              <a:ext cx="871538" cy="792875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pic>
          <p:nvPicPr>
            <p:cNvPr id="7476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280400" y="682588"/>
              <a:ext cx="5448300" cy="9256157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9" name="직사각형 8"/>
            <p:cNvSpPr/>
            <p:nvPr/>
          </p:nvSpPr>
          <p:spPr bwMode="auto">
            <a:xfrm>
              <a:off x="8569326" y="1885265"/>
              <a:ext cx="1655763" cy="568376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12169775" y="9256337"/>
              <a:ext cx="647700" cy="454345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78" name="그룹 5"/>
          <p:cNvGrpSpPr>
            <a:grpSpLocks/>
          </p:cNvGrpSpPr>
          <p:nvPr/>
        </p:nvGrpSpPr>
        <p:grpSpPr bwMode="auto">
          <a:xfrm>
            <a:off x="792163" y="1481138"/>
            <a:ext cx="12882562" cy="6511925"/>
            <a:chOff x="792163" y="977624"/>
            <a:chExt cx="12882564" cy="7485936"/>
          </a:xfrm>
        </p:grpSpPr>
        <p:pic>
          <p:nvPicPr>
            <p:cNvPr id="7577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92163" y="977624"/>
              <a:ext cx="6107112" cy="748593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3" name="직사각형 2"/>
            <p:cNvSpPr/>
            <p:nvPr/>
          </p:nvSpPr>
          <p:spPr bwMode="auto">
            <a:xfrm>
              <a:off x="1079500" y="3361006"/>
              <a:ext cx="2160588" cy="452587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 bwMode="auto">
            <a:xfrm>
              <a:off x="1296988" y="7441589"/>
              <a:ext cx="2159000" cy="682530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pic>
          <p:nvPicPr>
            <p:cNvPr id="75782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 l="11385" r="17754" b="36986"/>
            <a:stretch>
              <a:fillRect/>
            </a:stretch>
          </p:blipFill>
          <p:spPr bwMode="auto">
            <a:xfrm>
              <a:off x="7200902" y="977624"/>
              <a:ext cx="6473825" cy="680585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02" name="그룹 3"/>
          <p:cNvGrpSpPr>
            <a:grpSpLocks/>
          </p:cNvGrpSpPr>
          <p:nvPr/>
        </p:nvGrpSpPr>
        <p:grpSpPr bwMode="auto">
          <a:xfrm>
            <a:off x="431800" y="1481138"/>
            <a:ext cx="13449300" cy="6656387"/>
            <a:chOff x="431800" y="977623"/>
            <a:chExt cx="13449300" cy="7825979"/>
          </a:xfrm>
        </p:grpSpPr>
        <p:pic>
          <p:nvPicPr>
            <p:cNvPr id="76803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1800" y="977623"/>
              <a:ext cx="6618288" cy="7825979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7680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264400" y="977623"/>
              <a:ext cx="6616700" cy="7825979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26" name="그룹 5"/>
          <p:cNvGrpSpPr>
            <a:grpSpLocks/>
          </p:cNvGrpSpPr>
          <p:nvPr/>
        </p:nvGrpSpPr>
        <p:grpSpPr bwMode="auto">
          <a:xfrm>
            <a:off x="374650" y="1481138"/>
            <a:ext cx="13800138" cy="6223000"/>
            <a:chOff x="374650" y="977623"/>
            <a:chExt cx="13800281" cy="8051006"/>
          </a:xfrm>
        </p:grpSpPr>
        <p:pic>
          <p:nvPicPr>
            <p:cNvPr id="77827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74650" y="977623"/>
              <a:ext cx="6807200" cy="805100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7782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269165" y="977623"/>
              <a:ext cx="6746875" cy="793849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77829" name="TextBox 3"/>
            <p:cNvSpPr txBox="1">
              <a:spLocks noChangeArrowheads="1"/>
            </p:cNvSpPr>
            <p:nvPr/>
          </p:nvSpPr>
          <p:spPr bwMode="auto">
            <a:xfrm>
              <a:off x="9432926" y="4833105"/>
              <a:ext cx="4742005" cy="517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000">
                  <a:latin typeface="HY중고딕" pitchFamily="18" charset="-127"/>
                </a:rPr>
                <a:t>C:\app\ora11\product\11.2.0\client_1</a:t>
              </a:r>
              <a:endParaRPr lang="ko-KR" altLang="en-US" sz="2000">
                <a:latin typeface="HY중고딕" pitchFamily="18" charset="-127"/>
              </a:endParaRPr>
            </a:p>
          </p:txBody>
        </p:sp>
        <p:sp>
          <p:nvSpPr>
            <p:cNvPr id="77830" name="TextBox 4"/>
            <p:cNvSpPr txBox="1">
              <a:spLocks noChangeArrowheads="1"/>
            </p:cNvSpPr>
            <p:nvPr/>
          </p:nvSpPr>
          <p:spPr bwMode="auto">
            <a:xfrm>
              <a:off x="10801352" y="2905363"/>
              <a:ext cx="1811714" cy="517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000">
                  <a:latin typeface="HY중고딕" pitchFamily="18" charset="-127"/>
                </a:rPr>
                <a:t>C:\app\ora11</a:t>
              </a:r>
              <a:endParaRPr lang="ko-KR" altLang="en-US" sz="2000">
                <a:latin typeface="HY중고딕" pitchFamily="18" charset="-127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850" name="그룹 11"/>
          <p:cNvGrpSpPr>
            <a:grpSpLocks/>
          </p:cNvGrpSpPr>
          <p:nvPr/>
        </p:nvGrpSpPr>
        <p:grpSpPr bwMode="auto">
          <a:xfrm>
            <a:off x="576263" y="1214438"/>
            <a:ext cx="13382625" cy="7354887"/>
            <a:chOff x="576265" y="637581"/>
            <a:chExt cx="13382623" cy="8973621"/>
          </a:xfrm>
        </p:grpSpPr>
        <p:pic>
          <p:nvPicPr>
            <p:cNvPr id="78851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6265" y="637581"/>
              <a:ext cx="4537075" cy="897362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4" name="직사각형 3"/>
            <p:cNvSpPr/>
            <p:nvPr/>
          </p:nvSpPr>
          <p:spPr bwMode="auto">
            <a:xfrm>
              <a:off x="4176714" y="7441883"/>
              <a:ext cx="936625" cy="453233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pic>
          <p:nvPicPr>
            <p:cNvPr id="78853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545138" y="865109"/>
              <a:ext cx="8413750" cy="805100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6" name="직사각형 5"/>
            <p:cNvSpPr/>
            <p:nvPr/>
          </p:nvSpPr>
          <p:spPr bwMode="auto">
            <a:xfrm>
              <a:off x="5832476" y="3926424"/>
              <a:ext cx="1152525" cy="453233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 bwMode="auto">
            <a:xfrm>
              <a:off x="8208964" y="3699807"/>
              <a:ext cx="4105274" cy="340893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 bwMode="auto">
            <a:xfrm>
              <a:off x="10440989" y="4720550"/>
              <a:ext cx="1008062" cy="567509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 bwMode="auto">
            <a:xfrm>
              <a:off x="10440989" y="7100990"/>
              <a:ext cx="1655762" cy="567510"/>
            </a:xfrm>
            <a:prstGeom prst="rect">
              <a:avLst/>
            </a:prstGeom>
            <a:noFill/>
            <a:ln w="38100">
              <a:solidFill>
                <a:srgbClr val="FF0066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10" name="오른쪽 화살표 9"/>
            <p:cNvSpPr/>
            <p:nvPr/>
          </p:nvSpPr>
          <p:spPr bwMode="auto">
            <a:xfrm rot="17759824">
              <a:off x="3727046" y="5642687"/>
              <a:ext cx="3269474" cy="503237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  <p:sp>
          <p:nvSpPr>
            <p:cNvPr id="11" name="오른쪽 화살표 10"/>
            <p:cNvSpPr/>
            <p:nvPr/>
          </p:nvSpPr>
          <p:spPr bwMode="auto">
            <a:xfrm rot="1605733">
              <a:off x="6824664" y="5444947"/>
              <a:ext cx="3762374" cy="794126"/>
            </a:xfrm>
            <a:prstGeom prst="rightArrow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  <a:latin typeface="HY중고딕" pitchFamily="18" charset="-127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874" name="그룹 3"/>
          <p:cNvGrpSpPr>
            <a:grpSpLocks/>
          </p:cNvGrpSpPr>
          <p:nvPr/>
        </p:nvGrpSpPr>
        <p:grpSpPr bwMode="auto">
          <a:xfrm>
            <a:off x="792163" y="1090613"/>
            <a:ext cx="7229475" cy="5451475"/>
            <a:chOff x="792163" y="1090137"/>
            <a:chExt cx="7230718" cy="5452358"/>
          </a:xfrm>
        </p:grpSpPr>
        <p:pic>
          <p:nvPicPr>
            <p:cNvPr id="79875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92163" y="1090137"/>
              <a:ext cx="6559550" cy="294238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9876" name="TextBox 2"/>
            <p:cNvSpPr txBox="1">
              <a:spLocks noChangeArrowheads="1"/>
            </p:cNvSpPr>
            <p:nvPr/>
          </p:nvSpPr>
          <p:spPr bwMode="auto">
            <a:xfrm>
              <a:off x="1079501" y="6080761"/>
              <a:ext cx="6943380" cy="4617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400">
                  <a:latin typeface="HY중고딕" pitchFamily="18" charset="-127"/>
                </a:rPr>
                <a:t>C:\app\ora11\product\11.2.0\dbhome_1\BIN\;</a:t>
              </a:r>
              <a:endParaRPr lang="ko-KR" altLang="en-US" sz="2400">
                <a:latin typeface="HY중고딕" pitchFamily="18" charset="-127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직사각형 3"/>
          <p:cNvSpPr>
            <a:spLocks noChangeArrowheads="1"/>
          </p:cNvSpPr>
          <p:nvPr/>
        </p:nvSpPr>
        <p:spPr bwMode="auto">
          <a:xfrm>
            <a:off x="2592388" y="4152900"/>
            <a:ext cx="832802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5400">
                <a:latin typeface="HY중고딕" pitchFamily="18" charset="-127"/>
              </a:rPr>
              <a:t>Oracle 11g Client </a:t>
            </a:r>
            <a:r>
              <a:rPr lang="ko-KR" altLang="en-US" sz="5400">
                <a:latin typeface="HY중고딕" pitchFamily="18" charset="-127"/>
              </a:rPr>
              <a:t>설치 끝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직사각형 3"/>
          <p:cNvSpPr>
            <a:spLocks noChangeArrowheads="1"/>
          </p:cNvSpPr>
          <p:nvPr/>
        </p:nvSpPr>
        <p:spPr bwMode="auto">
          <a:xfrm>
            <a:off x="4608513" y="4152900"/>
            <a:ext cx="498157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5400">
                <a:latin typeface="HY중고딕" pitchFamily="18" charset="-127"/>
              </a:rPr>
              <a:t>Erwin </a:t>
            </a:r>
            <a:r>
              <a:rPr lang="ko-KR" altLang="en-US" sz="5400">
                <a:latin typeface="HY중고딕" pitchFamily="18" charset="-127"/>
              </a:rPr>
              <a:t>설치시작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839788" y="3138488"/>
            <a:ext cx="12553950" cy="289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데이터베이스란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?   (DB: DataBase) </a:t>
            </a:r>
          </a:p>
          <a:p>
            <a:pPr marL="914400" lvl="1" indent="-457200">
              <a:lnSpc>
                <a:spcPct val="150000"/>
              </a:lnSpc>
              <a:spcBef>
                <a:spcPct val="50000"/>
              </a:spcBef>
              <a:buFontTx/>
              <a:buChar char="-"/>
            </a:pP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특정 조직 내에서 다수의 사용자들이 공유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(share)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할 </a:t>
            </a:r>
            <a:br>
              <a:rPr lang="ko-KR" altLang="en-US" sz="2800" b="0">
                <a:latin typeface="HY중고딕" pitchFamily="18" charset="-127"/>
                <a:ea typeface="HY중고딕" pitchFamily="18" charset="-127"/>
              </a:rPr>
            </a:b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수 있도록 통합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(integrate)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시키고 컴퓨터 저장 장치에 저장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(store)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시킨 운영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(operation) </a:t>
            </a:r>
            <a:r>
              <a:rPr lang="ko-KR" altLang="en-US" sz="2800" b="0">
                <a:latin typeface="HY중고딕" pitchFamily="18" charset="-127"/>
                <a:ea typeface="HY중고딕" pitchFamily="18" charset="-127"/>
              </a:rPr>
              <a:t>데이터의 집합이다</a:t>
            </a:r>
            <a:r>
              <a:rPr lang="en-US" altLang="ko-KR" sz="2800" b="0">
                <a:latin typeface="HY중고딕" pitchFamily="18" charset="-127"/>
                <a:ea typeface="HY중고딕" pitchFamily="18" charset="-127"/>
              </a:rPr>
              <a:t>.</a:t>
            </a:r>
          </a:p>
        </p:txBody>
      </p:sp>
      <p:sp>
        <p:nvSpPr>
          <p:cNvPr id="12291" name="Rectangle 4"/>
          <p:cNvSpPr>
            <a:spLocks noChangeArrowheads="1"/>
          </p:cNvSpPr>
          <p:nvPr/>
        </p:nvSpPr>
        <p:spPr bwMode="auto">
          <a:xfrm>
            <a:off x="239713" y="1338263"/>
            <a:ext cx="13801725" cy="8640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960438" y="977900"/>
            <a:ext cx="11880850" cy="8397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32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2. </a:t>
            </a:r>
            <a:r>
              <a:rPr lang="ko-KR" altLang="en-US" sz="32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데이터베이스의 정의와 특성  </a:t>
            </a:r>
            <a:r>
              <a:rPr lang="en-US" altLang="ko-KR" sz="32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- 2.1 </a:t>
            </a:r>
            <a:r>
              <a:rPr lang="ko-KR" altLang="en-US" sz="32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데이터베이스의 정의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46" name="그룹 3"/>
          <p:cNvGrpSpPr>
            <a:grpSpLocks/>
          </p:cNvGrpSpPr>
          <p:nvPr/>
        </p:nvGrpSpPr>
        <p:grpSpPr bwMode="auto">
          <a:xfrm>
            <a:off x="431800" y="1512888"/>
            <a:ext cx="13125450" cy="5975350"/>
            <a:chOff x="431800" y="1139245"/>
            <a:chExt cx="13125452" cy="7439328"/>
          </a:xfrm>
        </p:grpSpPr>
        <p:pic>
          <p:nvPicPr>
            <p:cNvPr id="82947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129465" y="2337793"/>
              <a:ext cx="6427787" cy="624078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pic>
          <p:nvPicPr>
            <p:cNvPr id="82948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1800" y="1139245"/>
              <a:ext cx="7523163" cy="724590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8063" y="2225675"/>
            <a:ext cx="12611100" cy="47625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800" y="977900"/>
            <a:ext cx="6662738" cy="88884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37300" y="3244850"/>
            <a:ext cx="7331075" cy="433863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725" y="865188"/>
            <a:ext cx="6961188" cy="9070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86019" name="TextBox 2"/>
          <p:cNvSpPr txBox="1">
            <a:spLocks noChangeArrowheads="1"/>
          </p:cNvSpPr>
          <p:nvPr/>
        </p:nvSpPr>
        <p:spPr bwMode="auto">
          <a:xfrm>
            <a:off x="7772404" y="1971651"/>
            <a:ext cx="643096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>
                <a:latin typeface="HY중고딕" pitchFamily="18" charset="-127"/>
              </a:rPr>
              <a:t>RPQEU-NL3L7-PWQTU-4KBMW-C232A</a:t>
            </a:r>
            <a:endParaRPr lang="ko-KR" altLang="en-US" sz="2400">
              <a:latin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직사각형 3"/>
          <p:cNvSpPr>
            <a:spLocks noChangeArrowheads="1"/>
          </p:cNvSpPr>
          <p:nvPr/>
        </p:nvSpPr>
        <p:spPr bwMode="auto">
          <a:xfrm>
            <a:off x="4608513" y="4152900"/>
            <a:ext cx="449421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5400">
                <a:latin typeface="HY중고딕" pitchFamily="18" charset="-127"/>
              </a:rPr>
              <a:t>Erwin </a:t>
            </a:r>
            <a:r>
              <a:rPr lang="ko-KR" altLang="en-US" sz="5400">
                <a:latin typeface="HY중고딕" pitchFamily="18" charset="-127"/>
              </a:rPr>
              <a:t>설치 끝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직사각형 3"/>
          <p:cNvSpPr>
            <a:spLocks noChangeArrowheads="1"/>
          </p:cNvSpPr>
          <p:nvPr/>
        </p:nvSpPr>
        <p:spPr bwMode="auto">
          <a:xfrm>
            <a:off x="2160588" y="4152900"/>
            <a:ext cx="992505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5400">
                <a:latin typeface="HY중고딕" pitchFamily="18" charset="-127"/>
                <a:ea typeface="HY중고딕" pitchFamily="18" charset="-127"/>
              </a:rPr>
              <a:t>데이터베이스 설계 및 구현 시작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extBox 2"/>
          <p:cNvSpPr txBox="1">
            <a:spLocks noChangeArrowheads="1"/>
          </p:cNvSpPr>
          <p:nvPr/>
        </p:nvSpPr>
        <p:spPr bwMode="auto">
          <a:xfrm>
            <a:off x="3240088" y="2305050"/>
            <a:ext cx="6570662" cy="618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요구사항 분석</a:t>
            </a:r>
            <a:endParaRPr lang="en-US" altLang="ko-KR" sz="3600">
              <a:latin typeface="HY중고딕" pitchFamily="18" charset="-127"/>
              <a:ea typeface="HY중고딕" pitchFamily="18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sz="3600">
              <a:latin typeface="HY중고딕" pitchFamily="18" charset="-127"/>
              <a:ea typeface="HY중고딕" pitchFamily="18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데이터 모델링</a:t>
            </a:r>
            <a:endParaRPr lang="en-US" altLang="ko-KR" sz="3600">
              <a:latin typeface="HY중고딕" pitchFamily="18" charset="-127"/>
              <a:ea typeface="HY중고딕" pitchFamily="18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sz="3600">
              <a:latin typeface="HY중고딕" pitchFamily="18" charset="-127"/>
              <a:ea typeface="HY중고딕" pitchFamily="18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테이블 설계</a:t>
            </a:r>
            <a:endParaRPr lang="en-US" altLang="ko-KR" sz="3600">
              <a:latin typeface="HY중고딕" pitchFamily="18" charset="-127"/>
              <a:ea typeface="HY중고딕" pitchFamily="18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sz="3600">
              <a:latin typeface="HY중고딕" pitchFamily="18" charset="-127"/>
              <a:ea typeface="HY중고딕" pitchFamily="18" charset="-127"/>
            </a:endParaRPr>
          </a:p>
          <a:p>
            <a:pPr marL="342900" indent="-342900">
              <a:buFontTx/>
              <a:buAutoNum type="arabicPeriod"/>
            </a:pPr>
            <a:r>
              <a:rPr lang="en-US" altLang="ko-KR" sz="3600">
                <a:latin typeface="HY중고딕" pitchFamily="18" charset="-127"/>
                <a:ea typeface="HY중고딕" pitchFamily="18" charset="-127"/>
              </a:rPr>
              <a:t>ER-win</a:t>
            </a:r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을 이용한 모델링</a:t>
            </a:r>
            <a:endParaRPr lang="en-US" altLang="ko-KR" sz="3600">
              <a:latin typeface="HY중고딕" pitchFamily="18" charset="-127"/>
              <a:ea typeface="HY중고딕" pitchFamily="18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sz="3600">
              <a:latin typeface="HY중고딕" pitchFamily="18" charset="-127"/>
              <a:ea typeface="HY중고딕" pitchFamily="18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한국건설의 물리적 </a:t>
            </a:r>
            <a:r>
              <a:rPr lang="en-US" altLang="ko-KR" sz="3600">
                <a:latin typeface="HY중고딕" pitchFamily="18" charset="-127"/>
                <a:ea typeface="HY중고딕" pitchFamily="18" charset="-127"/>
              </a:rPr>
              <a:t>DB</a:t>
            </a:r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모델링</a:t>
            </a:r>
            <a:endParaRPr lang="en-US" altLang="ko-KR" sz="3600">
              <a:latin typeface="HY중고딕" pitchFamily="18" charset="-127"/>
              <a:ea typeface="HY중고딕" pitchFamily="18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sz="3600">
              <a:latin typeface="HY중고딕" pitchFamily="18" charset="-127"/>
              <a:ea typeface="HY중고딕" pitchFamily="18" charset="-127"/>
            </a:endParaRPr>
          </a:p>
          <a:p>
            <a:pPr marL="342900" indent="-342900">
              <a:buFontTx/>
              <a:buAutoNum type="arabicPeriod"/>
            </a:pPr>
            <a:r>
              <a:rPr lang="en-US" altLang="ko-KR" sz="3600">
                <a:latin typeface="HY중고딕" pitchFamily="18" charset="-127"/>
                <a:ea typeface="HY중고딕" pitchFamily="18" charset="-127"/>
              </a:rPr>
              <a:t>DB </a:t>
            </a:r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스키마 생성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1. </a:t>
            </a:r>
            <a:r>
              <a:rPr lang="ko-KR" altLang="en-US" smtClean="0"/>
              <a:t>요구사항 분석</a:t>
            </a:r>
          </a:p>
        </p:txBody>
      </p:sp>
      <p:sp>
        <p:nvSpPr>
          <p:cNvPr id="90115" name="TextBox 3"/>
          <p:cNvSpPr txBox="1">
            <a:spLocks noChangeArrowheads="1"/>
          </p:cNvSpPr>
          <p:nvPr/>
        </p:nvSpPr>
        <p:spPr bwMode="auto">
          <a:xfrm>
            <a:off x="1008063" y="1800225"/>
            <a:ext cx="12096750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 사용자로부터 정보 요구사항에 대한 자료를 수집하</a:t>
            </a:r>
          </a:p>
          <a:p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고 각각의 요구사항에 대한 타당한 근거를 바탕으로</a:t>
            </a:r>
          </a:p>
          <a:p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기술적</a:t>
            </a:r>
            <a:r>
              <a:rPr lang="en-US" altLang="ko-KR" sz="3600"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3600">
                <a:latin typeface="HY중고딕" pitchFamily="18" charset="-127"/>
                <a:ea typeface="HY중고딕" pitchFamily="18" charset="-127"/>
              </a:rPr>
              <a:t>비기술적 내용에 대한 자료를 정리한 것</a:t>
            </a:r>
          </a:p>
        </p:txBody>
      </p:sp>
      <p:graphicFrame>
        <p:nvGraphicFramePr>
          <p:cNvPr id="5" name="다이어그램 4"/>
          <p:cNvGraphicFramePr/>
          <p:nvPr/>
        </p:nvGraphicFramePr>
        <p:xfrm>
          <a:off x="1368252" y="4176539"/>
          <a:ext cx="11065296" cy="40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1. </a:t>
            </a:r>
            <a:r>
              <a:rPr lang="ko-KR" altLang="en-US" smtClean="0"/>
              <a:t>요구사항 분석</a:t>
            </a:r>
          </a:p>
        </p:txBody>
      </p:sp>
      <p:sp>
        <p:nvSpPr>
          <p:cNvPr id="91139" name="TextBox 3"/>
          <p:cNvSpPr txBox="1">
            <a:spLocks noChangeArrowheads="1"/>
          </p:cNvSpPr>
          <p:nvPr/>
        </p:nvSpPr>
        <p:spPr bwMode="auto">
          <a:xfrm>
            <a:off x="1079500" y="2016125"/>
            <a:ext cx="61483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800">
                <a:latin typeface="HY중고딕" pitchFamily="18" charset="-127"/>
                <a:ea typeface="HY중고딕" pitchFamily="18" charset="-127"/>
              </a:rPr>
              <a:t>* </a:t>
            </a:r>
            <a:r>
              <a:rPr lang="ko-KR" altLang="en-US" sz="2800">
                <a:latin typeface="HY중고딕" pitchFamily="18" charset="-127"/>
                <a:ea typeface="HY중고딕" pitchFamily="18" charset="-127"/>
              </a:rPr>
              <a:t>한국건설의 데이터베이스 구축 목표</a:t>
            </a:r>
          </a:p>
        </p:txBody>
      </p:sp>
      <p:sp>
        <p:nvSpPr>
          <p:cNvPr id="91140" name="TextBox 4"/>
          <p:cNvSpPr txBox="1">
            <a:spLocks noChangeArrowheads="1"/>
          </p:cNvSpPr>
          <p:nvPr/>
        </p:nvSpPr>
        <p:spPr bwMode="auto">
          <a:xfrm>
            <a:off x="1079500" y="3240088"/>
            <a:ext cx="12155488" cy="526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3200">
                <a:latin typeface="HY중고딕" pitchFamily="18" charset="-127"/>
                <a:ea typeface="HY중고딕" pitchFamily="18" charset="-127"/>
              </a:rPr>
              <a:t> 한국건설은 전국을 대상으로 수십 개의 사업장을 가지고 있으며</a:t>
            </a:r>
            <a:r>
              <a:rPr lang="en-US" altLang="ko-KR" sz="3200">
                <a:latin typeface="HY중고딕" pitchFamily="18" charset="-127"/>
                <a:ea typeface="HY중고딕" pitchFamily="18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3200">
                <a:latin typeface="HY중고딕" pitchFamily="18" charset="-127"/>
                <a:ea typeface="HY중고딕" pitchFamily="18" charset="-127"/>
              </a:rPr>
              <a:t>  전체 </a:t>
            </a:r>
            <a:r>
              <a:rPr lang="en-US" altLang="ko-KR" sz="3200">
                <a:latin typeface="HY중고딕" pitchFamily="18" charset="-127"/>
                <a:ea typeface="HY중고딕" pitchFamily="18" charset="-127"/>
              </a:rPr>
              <a:t>3000</a:t>
            </a:r>
            <a:r>
              <a:rPr lang="ko-KR" altLang="en-US" sz="3200">
                <a:latin typeface="HY중고딕" pitchFamily="18" charset="-127"/>
                <a:ea typeface="HY중고딕" pitchFamily="18" charset="-127"/>
              </a:rPr>
              <a:t>여명의 직원이 현장에서 근무하고 있다</a:t>
            </a:r>
            <a:r>
              <a:rPr lang="en-US" altLang="ko-KR" sz="3200">
                <a:latin typeface="HY중고딕" pitchFamily="18" charset="-127"/>
                <a:ea typeface="HY중고딕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3200">
                <a:latin typeface="HY중고딕" pitchFamily="18" charset="-127"/>
                <a:ea typeface="HY중고딕" pitchFamily="18" charset="-127"/>
              </a:rPr>
              <a:t>• </a:t>
            </a:r>
            <a:r>
              <a:rPr lang="ko-KR" altLang="en-US" sz="3200">
                <a:latin typeface="HY중고딕" pitchFamily="18" charset="-127"/>
                <a:ea typeface="HY중고딕" pitchFamily="18" charset="-127"/>
              </a:rPr>
              <a:t>현재 사업장관리와 사업장자재관리가 수작업으로 처리되어 많은 </a:t>
            </a:r>
          </a:p>
          <a:p>
            <a:pPr>
              <a:lnSpc>
                <a:spcPct val="150000"/>
              </a:lnSpc>
            </a:pPr>
            <a:r>
              <a:rPr lang="ko-KR" altLang="en-US" sz="3200">
                <a:latin typeface="HY중고딕" pitchFamily="18" charset="-127"/>
                <a:ea typeface="HY중고딕" pitchFamily="18" charset="-127"/>
              </a:rPr>
              <a:t>  비용과 시간이 소요되고 있기 때문에 이들에 대한  전산화를 </a:t>
            </a:r>
          </a:p>
          <a:p>
            <a:pPr>
              <a:lnSpc>
                <a:spcPct val="150000"/>
              </a:lnSpc>
            </a:pPr>
            <a:r>
              <a:rPr lang="ko-KR" altLang="en-US" sz="3200">
                <a:latin typeface="HY중고딕" pitchFamily="18" charset="-127"/>
                <a:ea typeface="HY중고딕" pitchFamily="18" charset="-127"/>
              </a:rPr>
              <a:t>  계획하고 있다</a:t>
            </a:r>
            <a:r>
              <a:rPr lang="en-US" altLang="ko-KR" sz="3200">
                <a:latin typeface="HY중고딕" pitchFamily="18" charset="-127"/>
                <a:ea typeface="HY중고딕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3200">
                <a:latin typeface="HY중고딕" pitchFamily="18" charset="-127"/>
                <a:ea typeface="HY중고딕" pitchFamily="18" charset="-127"/>
              </a:rPr>
              <a:t>• </a:t>
            </a:r>
            <a:r>
              <a:rPr lang="ko-KR" altLang="en-US" sz="3200">
                <a:latin typeface="HY중고딕" pitchFamily="18" charset="-127"/>
                <a:ea typeface="HY중고딕" pitchFamily="18" charset="-127"/>
              </a:rPr>
              <a:t>이번 전산화 사업이 완료되면 보다 빠르고 편리하게 사업장과 </a:t>
            </a:r>
          </a:p>
          <a:p>
            <a:pPr>
              <a:lnSpc>
                <a:spcPct val="150000"/>
              </a:lnSpc>
            </a:pPr>
            <a:r>
              <a:rPr lang="ko-KR" altLang="en-US" sz="3200">
                <a:latin typeface="HY중고딕" pitchFamily="18" charset="-127"/>
                <a:ea typeface="HY중고딕" pitchFamily="18" charset="-127"/>
              </a:rPr>
              <a:t>  사업장자재를 관리할 수 있을 것으로 기대하고 있다</a:t>
            </a:r>
            <a:r>
              <a:rPr lang="en-US" altLang="ko-KR" sz="3200">
                <a:latin typeface="HY중고딕" pitchFamily="18" charset="-127"/>
                <a:ea typeface="HY중고딕" pitchFamily="18" charset="-127"/>
              </a:rPr>
              <a:t>.</a:t>
            </a:r>
            <a:endParaRPr lang="ko-KR" altLang="en-US" sz="3200">
              <a:latin typeface="HY중고딕" pitchFamily="18" charset="-127"/>
              <a:ea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1. </a:t>
            </a:r>
            <a:r>
              <a:rPr lang="ko-KR" altLang="en-US" smtClean="0"/>
              <a:t>요구사항 분석</a:t>
            </a:r>
          </a:p>
        </p:txBody>
      </p:sp>
      <p:sp>
        <p:nvSpPr>
          <p:cNvPr id="4" name="직사각형 3"/>
          <p:cNvSpPr/>
          <p:nvPr/>
        </p:nvSpPr>
        <p:spPr bwMode="auto">
          <a:xfrm>
            <a:off x="936625" y="1655763"/>
            <a:ext cx="12385675" cy="38893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1)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한국건설의 구조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•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한국건설은 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10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대 건설회사 중 하나로 수십 개의 사업장에 직원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  들이 근로하며 한국건설은 수백 개의 하청업체를 가지고 있다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.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  직원으로 충당할 수 없는 인원은 하청업체를 두어서 관리한다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.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•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하지만 이러한 상관관계는 생략하고 사업장 관리 부분만 개체로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  표현하기로 한다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HY중고딕" pitchFamily="18" charset="-127"/>
              <a:ea typeface="HY중고딕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936625" y="5761038"/>
            <a:ext cx="12385675" cy="388778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2)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서비스와 </a:t>
            </a:r>
            <a:r>
              <a:rPr lang="ko-KR" altLang="en-US" sz="2800" err="1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제한점</a:t>
            </a:r>
            <a:endParaRPr lang="ko-KR" altLang="en-US" sz="2800">
              <a:solidFill>
                <a:schemeClr val="tx1"/>
              </a:solidFill>
              <a:latin typeface="HY중고딕" pitchFamily="18" charset="-127"/>
              <a:ea typeface="HY중고딕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•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사원이 근무하는 사업장을 확인할 수 있으며 한 명의 사원은 어느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  기간 동안에는 하나의 사업장에만 근무할 수 있으며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그 기간이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  지나면 다른 사업장에서 근무할 수 있다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•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구입한 사업장자재는 한 사업장에서만 사용할 수 있으며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  한 사업장에서 관리하는 사업장 자재는 많다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.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960438" y="3378200"/>
            <a:ext cx="12961937" cy="333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3200">
                <a:latin typeface="HY중고딕" pitchFamily="18" charset="-127"/>
                <a:ea typeface="HY중고딕" pitchFamily="18" charset="-127"/>
              </a:rPr>
              <a:t>실시간 접근  </a:t>
            </a:r>
            <a:r>
              <a:rPr lang="en-US" altLang="ko-KR" sz="3200">
                <a:latin typeface="HY중고딕" pitchFamily="18" charset="-127"/>
                <a:ea typeface="HY중고딕" pitchFamily="18" charset="-127"/>
              </a:rPr>
              <a:t>(real-time accessibility)</a:t>
            </a: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3200">
                <a:latin typeface="HY중고딕" pitchFamily="18" charset="-127"/>
                <a:ea typeface="HY중고딕" pitchFamily="18" charset="-127"/>
              </a:rPr>
              <a:t>계속적인 변화 </a:t>
            </a:r>
            <a:r>
              <a:rPr lang="en-US" altLang="ko-KR" sz="3200">
                <a:latin typeface="HY중고딕" pitchFamily="18" charset="-127"/>
                <a:ea typeface="HY중고딕" pitchFamily="18" charset="-127"/>
              </a:rPr>
              <a:t>(continuous evolution)</a:t>
            </a:r>
          </a:p>
          <a:p>
            <a:pPr marL="457200" indent="-457200">
              <a:lnSpc>
                <a:spcPct val="13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3200">
                <a:latin typeface="HY중고딕" pitchFamily="18" charset="-127"/>
                <a:ea typeface="HY중고딕" pitchFamily="18" charset="-127"/>
              </a:rPr>
              <a:t>동시 공유  </a:t>
            </a:r>
            <a:r>
              <a:rPr lang="en-US" altLang="ko-KR" sz="3200">
                <a:latin typeface="HY중고딕" pitchFamily="18" charset="-127"/>
                <a:ea typeface="HY중고딕" pitchFamily="18" charset="-127"/>
              </a:rPr>
              <a:t>(concurrent sharing)</a:t>
            </a:r>
          </a:p>
          <a:p>
            <a:pPr marL="457200" indent="-457200">
              <a:lnSpc>
                <a:spcPct val="140000"/>
              </a:lnSpc>
              <a:spcBef>
                <a:spcPct val="50000"/>
              </a:spcBef>
              <a:buClr>
                <a:srgbClr val="FF3300"/>
              </a:buClr>
              <a:buFont typeface="Wingdings" pitchFamily="2" charset="2"/>
              <a:buChar char="v"/>
            </a:pPr>
            <a:r>
              <a:rPr lang="ko-KR" altLang="en-US" sz="3200">
                <a:latin typeface="HY중고딕" pitchFamily="18" charset="-127"/>
                <a:ea typeface="HY중고딕" pitchFamily="18" charset="-127"/>
              </a:rPr>
              <a:t>내용에 의한 참조 </a:t>
            </a:r>
            <a:r>
              <a:rPr lang="en-US" altLang="ko-KR" sz="3200">
                <a:latin typeface="HY중고딕" pitchFamily="18" charset="-127"/>
                <a:ea typeface="HY중고딕" pitchFamily="18" charset="-127"/>
              </a:rPr>
              <a:t>(content reference)</a:t>
            </a:r>
          </a:p>
        </p:txBody>
      </p:sp>
      <p:sp>
        <p:nvSpPr>
          <p:cNvPr id="13315" name="Rectangle 4"/>
          <p:cNvSpPr>
            <a:spLocks noChangeArrowheads="1"/>
          </p:cNvSpPr>
          <p:nvPr/>
        </p:nvSpPr>
        <p:spPr bwMode="auto">
          <a:xfrm>
            <a:off x="239713" y="1338263"/>
            <a:ext cx="13801725" cy="8640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latin typeface="HY중고딕" pitchFamily="18" charset="-127"/>
            </a:endParaRPr>
          </a:p>
        </p:txBody>
      </p:sp>
      <p:sp>
        <p:nvSpPr>
          <p:cNvPr id="47109" name="Rectangle 5"/>
          <p:cNvSpPr>
            <a:spLocks noChangeArrowheads="1"/>
          </p:cNvSpPr>
          <p:nvPr/>
        </p:nvSpPr>
        <p:spPr bwMode="auto">
          <a:xfrm>
            <a:off x="960438" y="977900"/>
            <a:ext cx="11880850" cy="8397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sz="32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2.2  </a:t>
            </a:r>
            <a:r>
              <a:rPr lang="ko-KR" altLang="en-US" sz="3200">
                <a:solidFill>
                  <a:srgbClr val="A50021"/>
                </a:solidFill>
                <a:latin typeface="HY중고딕" pitchFamily="18" charset="-127"/>
                <a:ea typeface="HY중고딕" pitchFamily="18" charset="-127"/>
              </a:rPr>
              <a:t>데이터베이스 특성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1. </a:t>
            </a:r>
            <a:r>
              <a:rPr lang="ko-KR" altLang="en-US" smtClean="0"/>
              <a:t>요구사항 분석</a:t>
            </a:r>
          </a:p>
        </p:txBody>
      </p:sp>
      <p:sp>
        <p:nvSpPr>
          <p:cNvPr id="5" name="직사각형 4"/>
          <p:cNvSpPr/>
          <p:nvPr/>
        </p:nvSpPr>
        <p:spPr bwMode="auto">
          <a:xfrm>
            <a:off x="863600" y="1944688"/>
            <a:ext cx="12458700" cy="727233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3)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사용자 요구 사항을 분석한 결과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•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사원은 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(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사원번호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사원명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주소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전화번호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직급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부서명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)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의 속성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  을 갖는다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•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사업장은 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(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사업장번호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 err="1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사업장명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주소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전화번호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공사금액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투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  </a:t>
            </a:r>
            <a:r>
              <a:rPr lang="ko-KR" altLang="en-US" sz="2800" err="1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입인원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시공일자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예상완공일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완공일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비고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)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의 속성을 갖는다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•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사업장의 비고는 공사중과 공사완료로 구분한다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•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사업장자재는 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(</a:t>
            </a:r>
            <a:r>
              <a:rPr lang="ko-KR" altLang="en-US" sz="2800" err="1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자재명코드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 err="1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자재명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수량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구입가격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,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구입일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)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의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  속성을 갖는다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•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한 사원은 일정 기간 동안 하나의 사업장에서 근무하며 그 기간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  이 지나면 다른 사업장에서 근무한다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• </a:t>
            </a:r>
            <a:r>
              <a:rPr lang="ko-KR" altLang="en-US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구입한 사업장자재는 하나의 사업장에서만 관리할 수 있다</a:t>
            </a:r>
            <a:r>
              <a:rPr lang="en-US" altLang="ko-KR" sz="2800">
                <a:solidFill>
                  <a:schemeClr val="tx1"/>
                </a:solidFill>
                <a:latin typeface="HY중고딕" pitchFamily="18" charset="-127"/>
                <a:ea typeface="HY중고딕" pitchFamily="18" charset="-127"/>
              </a:rPr>
              <a:t>.</a:t>
            </a:r>
            <a:endParaRPr lang="ko-KR" altLang="en-US" sz="2800">
              <a:solidFill>
                <a:schemeClr val="tx1"/>
              </a:solidFill>
              <a:latin typeface="HY중고딕" pitchFamily="18" charset="-127"/>
              <a:ea typeface="HY중고딕" pitchFamily="18" charset="-127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2. </a:t>
            </a:r>
            <a:r>
              <a:rPr lang="ko-KR" altLang="en-US" smtClean="0"/>
              <a:t>데이터 모델링</a:t>
            </a:r>
          </a:p>
        </p:txBody>
      </p:sp>
      <p:graphicFrame>
        <p:nvGraphicFramePr>
          <p:cNvPr id="4" name="다이어그램 3"/>
          <p:cNvGraphicFramePr/>
          <p:nvPr/>
        </p:nvGraphicFramePr>
        <p:xfrm>
          <a:off x="1656284" y="2376339"/>
          <a:ext cx="10921280" cy="640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ko-KR" altLang="en-US" smtClean="0"/>
              <a:t>데이터 모델링 단</a:t>
            </a:r>
            <a:r>
              <a:rPr lang="ko-KR" altLang="en-US"/>
              <a:t>계</a:t>
            </a:r>
            <a:endParaRPr lang="ko-KR" altLang="en-US" smtClean="0"/>
          </a:p>
        </p:txBody>
      </p: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xmlns="" val="536199499"/>
              </p:ext>
            </p:extLst>
          </p:nvPr>
        </p:nvGraphicFramePr>
        <p:xfrm>
          <a:off x="1656284" y="2376339"/>
          <a:ext cx="10921280" cy="640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3766481073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2. </a:t>
            </a:r>
            <a:r>
              <a:rPr lang="ko-KR" altLang="en-US" smtClean="0"/>
              <a:t>데이터 모델링</a:t>
            </a:r>
          </a:p>
        </p:txBody>
      </p:sp>
      <p:pic>
        <p:nvPicPr>
          <p:cNvPr id="9523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2963" y="1512888"/>
            <a:ext cx="12360275" cy="7559675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3. </a:t>
            </a:r>
            <a:r>
              <a:rPr lang="ko-KR" altLang="en-US" smtClean="0"/>
              <a:t>테이블 설계</a:t>
            </a:r>
          </a:p>
        </p:txBody>
      </p:sp>
      <p:pic>
        <p:nvPicPr>
          <p:cNvPr id="9625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3600" y="1346200"/>
            <a:ext cx="12750800" cy="8158163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3. </a:t>
            </a:r>
            <a:r>
              <a:rPr lang="ko-KR" altLang="en-US" smtClean="0"/>
              <a:t>테이블 설계</a:t>
            </a:r>
          </a:p>
        </p:txBody>
      </p:sp>
      <p:pic>
        <p:nvPicPr>
          <p:cNvPr id="9728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6625" y="1584325"/>
            <a:ext cx="12315825" cy="7920038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3. </a:t>
            </a:r>
            <a:r>
              <a:rPr lang="ko-KR" altLang="en-US" smtClean="0"/>
              <a:t>테이블 설계</a:t>
            </a:r>
          </a:p>
        </p:txBody>
      </p:sp>
      <p:pic>
        <p:nvPicPr>
          <p:cNvPr id="9830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700" y="1368425"/>
            <a:ext cx="12760325" cy="8135938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3. </a:t>
            </a:r>
            <a:r>
              <a:rPr lang="ko-KR" altLang="en-US" smtClean="0"/>
              <a:t>테이블 설계</a:t>
            </a:r>
          </a:p>
        </p:txBody>
      </p:sp>
      <p:pic>
        <p:nvPicPr>
          <p:cNvPr id="9933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700" y="1439863"/>
            <a:ext cx="12714288" cy="8208962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4. </a:t>
            </a:r>
            <a:r>
              <a:rPr lang="ko-KR" altLang="en-US" smtClean="0"/>
              <a:t>테이블 명세서</a:t>
            </a:r>
          </a:p>
        </p:txBody>
      </p:sp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6263" y="1512888"/>
            <a:ext cx="12626975" cy="7056437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제목 1"/>
          <p:cNvSpPr>
            <a:spLocks noGrp="1"/>
          </p:cNvSpPr>
          <p:nvPr>
            <p:ph type="title"/>
          </p:nvPr>
        </p:nvSpPr>
        <p:spPr bwMode="auto">
          <a:xfrm>
            <a:off x="720725" y="431800"/>
            <a:ext cx="12960350" cy="7921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mtClean="0"/>
              <a:t>4. </a:t>
            </a:r>
            <a:r>
              <a:rPr lang="ko-KR" altLang="en-US" smtClean="0"/>
              <a:t>테이블 명세서</a:t>
            </a:r>
          </a:p>
        </p:txBody>
      </p:sp>
      <p:pic>
        <p:nvPicPr>
          <p:cNvPr id="10137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163" y="1655763"/>
            <a:ext cx="12522200" cy="5545137"/>
          </a:xfrm>
          <a:prstGeom prst="rect">
            <a:avLst/>
          </a:prstGeom>
          <a:noFill/>
          <a:ln w="9525" algn="ctr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Arial"/>
        <a:ea typeface="휴먼둥근고딕"/>
        <a:cs typeface=""/>
      </a:majorFont>
      <a:minorFont>
        <a:latin typeface="Arial"/>
        <a:ea typeface="휴먼둥근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2ECF4"/>
        </a:solidFill>
        <a:ln w="9525" cap="flat" cmpd="sng" algn="ctr">
          <a:solidFill>
            <a:srgbClr val="FF99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휴먼둥근고딕" pitchFamily="2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2ECF4"/>
        </a:solidFill>
        <a:ln w="9525" cap="flat" cmpd="sng" algn="ctr">
          <a:solidFill>
            <a:srgbClr val="FF99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휴먼둥근고딕" pitchFamily="2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53432</TotalTime>
  <Words>35743</Words>
  <Application>Microsoft Office PowerPoint</Application>
  <PresentationFormat>사용자 지정</PresentationFormat>
  <Paragraphs>7917</Paragraphs>
  <Slides>478</Slides>
  <Notes>14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478</vt:i4>
      </vt:variant>
    </vt:vector>
  </HeadingPairs>
  <TitlesOfParts>
    <vt:vector size="480" baseType="lpstr">
      <vt:lpstr>기본 디자인</vt:lpstr>
      <vt:lpstr>클립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관계형 데이터 모델</vt:lpstr>
      <vt:lpstr>릴레이션</vt:lpstr>
      <vt:lpstr>릴레이션의 성질</vt:lpstr>
      <vt:lpstr>관계 연산</vt:lpstr>
      <vt:lpstr>관계 연산과 SQL</vt:lpstr>
      <vt:lpstr>제약 조건</vt:lpstr>
      <vt:lpstr>제약 조건</vt:lpstr>
      <vt:lpstr>관계형 데이터 모델의 성공 요인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Database 및 DBMS 툴 설치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1. 요구사항 분석</vt:lpstr>
      <vt:lpstr>1. 요구사항 분석</vt:lpstr>
      <vt:lpstr>1. 요구사항 분석</vt:lpstr>
      <vt:lpstr>1. 요구사항 분석</vt:lpstr>
      <vt:lpstr>2. 데이터 모델링</vt:lpstr>
      <vt:lpstr>데이터 모델링 단계</vt:lpstr>
      <vt:lpstr>2. 데이터 모델링</vt:lpstr>
      <vt:lpstr>3. 테이블 설계</vt:lpstr>
      <vt:lpstr>3. 테이블 설계</vt:lpstr>
      <vt:lpstr>3. 테이블 설계</vt:lpstr>
      <vt:lpstr>3. 테이블 설계</vt:lpstr>
      <vt:lpstr>4. 테이블 명세서</vt:lpstr>
      <vt:lpstr>4. 테이블 명세서</vt:lpstr>
      <vt:lpstr>4. 테이블 명세서</vt:lpstr>
      <vt:lpstr>5. ERwin을 이용한 모델링</vt:lpstr>
      <vt:lpstr>5. ERwin을 이용한 모델링</vt:lpstr>
      <vt:lpstr>5. ERwin을 이용한 모델링</vt:lpstr>
      <vt:lpstr>5. ERwin을 이용한 모델링</vt:lpstr>
      <vt:lpstr>5. ERwin을 이용한 모델링</vt:lpstr>
      <vt:lpstr>5. ERwin을 이용한 모델링</vt:lpstr>
      <vt:lpstr>5. ERwin을 이용한 모델링</vt:lpstr>
      <vt:lpstr>5. ERwin을 이용한 모델링</vt:lpstr>
      <vt:lpstr>5. ERwin을 이용한 모델링</vt:lpstr>
      <vt:lpstr>5. ERwin을 이용한 모델링</vt:lpstr>
      <vt:lpstr>5. ERwin을 이용한 모델링</vt:lpstr>
      <vt:lpstr>5. ERwin을 이용한 모델링</vt:lpstr>
      <vt:lpstr>참고사항)</vt:lpstr>
      <vt:lpstr>과제)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  <vt:lpstr>슬라이드 298</vt:lpstr>
      <vt:lpstr>슬라이드 299</vt:lpstr>
      <vt:lpstr>슬라이드 300</vt:lpstr>
      <vt:lpstr>슬라이드 301</vt:lpstr>
      <vt:lpstr>슬라이드 302</vt:lpstr>
      <vt:lpstr>슬라이드 303</vt:lpstr>
      <vt:lpstr>슬라이드 304</vt:lpstr>
      <vt:lpstr>슬라이드 305</vt:lpstr>
      <vt:lpstr>슬라이드 306</vt:lpstr>
      <vt:lpstr>슬라이드 307</vt:lpstr>
      <vt:lpstr>슬라이드 308</vt:lpstr>
      <vt:lpstr>슬라이드 309</vt:lpstr>
      <vt:lpstr>슬라이드 310</vt:lpstr>
      <vt:lpstr>슬라이드 311</vt:lpstr>
      <vt:lpstr>슬라이드 312</vt:lpstr>
      <vt:lpstr>슬라이드 313</vt:lpstr>
      <vt:lpstr>슬라이드 314</vt:lpstr>
      <vt:lpstr>슬라이드 315</vt:lpstr>
      <vt:lpstr>슬라이드 316</vt:lpstr>
      <vt:lpstr>슬라이드 317</vt:lpstr>
      <vt:lpstr>슬라이드 318</vt:lpstr>
      <vt:lpstr>슬라이드 319</vt:lpstr>
      <vt:lpstr>슬라이드 320</vt:lpstr>
      <vt:lpstr>슬라이드 321</vt:lpstr>
      <vt:lpstr>슬라이드 322</vt:lpstr>
      <vt:lpstr>슬라이드 323</vt:lpstr>
      <vt:lpstr>슬라이드 324</vt:lpstr>
      <vt:lpstr>슬라이드 325</vt:lpstr>
      <vt:lpstr>슬라이드 326</vt:lpstr>
      <vt:lpstr>슬라이드 327</vt:lpstr>
      <vt:lpstr>슬라이드 328</vt:lpstr>
      <vt:lpstr>슬라이드 329</vt:lpstr>
      <vt:lpstr>슬라이드 330</vt:lpstr>
      <vt:lpstr>슬라이드 331</vt:lpstr>
      <vt:lpstr>슬라이드 332</vt:lpstr>
      <vt:lpstr>슬라이드 333</vt:lpstr>
      <vt:lpstr>슬라이드 334</vt:lpstr>
      <vt:lpstr>슬라이드 335</vt:lpstr>
      <vt:lpstr>슬라이드 336</vt:lpstr>
      <vt:lpstr>슬라이드 337</vt:lpstr>
      <vt:lpstr>슬라이드 338</vt:lpstr>
      <vt:lpstr>슬라이드 339</vt:lpstr>
      <vt:lpstr>슬라이드 340</vt:lpstr>
      <vt:lpstr>슬라이드 341</vt:lpstr>
      <vt:lpstr>슬라이드 342</vt:lpstr>
      <vt:lpstr>슬라이드 343</vt:lpstr>
      <vt:lpstr>슬라이드 344</vt:lpstr>
      <vt:lpstr>슬라이드 345</vt:lpstr>
      <vt:lpstr>슬라이드 346</vt:lpstr>
      <vt:lpstr>슬라이드 347</vt:lpstr>
      <vt:lpstr>슬라이드 348</vt:lpstr>
      <vt:lpstr>슬라이드 349</vt:lpstr>
      <vt:lpstr>슬라이드 350</vt:lpstr>
      <vt:lpstr>슬라이드 351</vt:lpstr>
      <vt:lpstr>슬라이드 352</vt:lpstr>
      <vt:lpstr>슬라이드 353</vt:lpstr>
      <vt:lpstr>슬라이드 354</vt:lpstr>
      <vt:lpstr>슬라이드 355</vt:lpstr>
      <vt:lpstr>슬라이드 356</vt:lpstr>
      <vt:lpstr>슬라이드 357</vt:lpstr>
      <vt:lpstr>슬라이드 358</vt:lpstr>
      <vt:lpstr>슬라이드 359</vt:lpstr>
      <vt:lpstr>슬라이드 360</vt:lpstr>
      <vt:lpstr>슬라이드 361</vt:lpstr>
      <vt:lpstr>슬라이드 362</vt:lpstr>
      <vt:lpstr>슬라이드 363</vt:lpstr>
      <vt:lpstr>슬라이드 364</vt:lpstr>
      <vt:lpstr>슬라이드 365</vt:lpstr>
      <vt:lpstr>슬라이드 366</vt:lpstr>
      <vt:lpstr>슬라이드 367</vt:lpstr>
      <vt:lpstr>슬라이드 368</vt:lpstr>
      <vt:lpstr>슬라이드 369</vt:lpstr>
      <vt:lpstr>슬라이드 370</vt:lpstr>
      <vt:lpstr>슬라이드 371</vt:lpstr>
      <vt:lpstr>슬라이드 372</vt:lpstr>
      <vt:lpstr>슬라이드 373</vt:lpstr>
      <vt:lpstr>슬라이드 374</vt:lpstr>
      <vt:lpstr>슬라이드 375</vt:lpstr>
      <vt:lpstr>슬라이드 376</vt:lpstr>
      <vt:lpstr>슬라이드 377</vt:lpstr>
      <vt:lpstr>슬라이드 378</vt:lpstr>
      <vt:lpstr>슬라이드 379</vt:lpstr>
      <vt:lpstr>슬라이드 380</vt:lpstr>
      <vt:lpstr>슬라이드 381</vt:lpstr>
      <vt:lpstr>슬라이드 382</vt:lpstr>
      <vt:lpstr>슬라이드 383</vt:lpstr>
      <vt:lpstr>슬라이드 384</vt:lpstr>
      <vt:lpstr>슬라이드 385</vt:lpstr>
      <vt:lpstr>슬라이드 386</vt:lpstr>
      <vt:lpstr>슬라이드 387</vt:lpstr>
      <vt:lpstr>슬라이드 388</vt:lpstr>
      <vt:lpstr>슬라이드 389</vt:lpstr>
      <vt:lpstr>슬라이드 390</vt:lpstr>
      <vt:lpstr>슬라이드 391</vt:lpstr>
      <vt:lpstr>슬라이드 392</vt:lpstr>
      <vt:lpstr>슬라이드 393</vt:lpstr>
      <vt:lpstr>슬라이드 394</vt:lpstr>
      <vt:lpstr>슬라이드 395</vt:lpstr>
      <vt:lpstr>슬라이드 396</vt:lpstr>
      <vt:lpstr>슬라이드 397</vt:lpstr>
      <vt:lpstr>슬라이드 398</vt:lpstr>
      <vt:lpstr>슬라이드 399</vt:lpstr>
      <vt:lpstr>슬라이드 400</vt:lpstr>
      <vt:lpstr>슬라이드 401</vt:lpstr>
      <vt:lpstr>슬라이드 402</vt:lpstr>
      <vt:lpstr>슬라이드 403</vt:lpstr>
      <vt:lpstr>슬라이드 404</vt:lpstr>
      <vt:lpstr>슬라이드 405</vt:lpstr>
      <vt:lpstr>슬라이드 406</vt:lpstr>
      <vt:lpstr>슬라이드 407</vt:lpstr>
      <vt:lpstr>슬라이드 408</vt:lpstr>
      <vt:lpstr>슬라이드 409</vt:lpstr>
      <vt:lpstr>슬라이드 410</vt:lpstr>
      <vt:lpstr>슬라이드 411</vt:lpstr>
      <vt:lpstr>슬라이드 412</vt:lpstr>
      <vt:lpstr>슬라이드 413</vt:lpstr>
      <vt:lpstr>슬라이드 414</vt:lpstr>
      <vt:lpstr>슬라이드 415</vt:lpstr>
      <vt:lpstr>슬라이드 416</vt:lpstr>
      <vt:lpstr>슬라이드 417</vt:lpstr>
      <vt:lpstr>슬라이드 418</vt:lpstr>
      <vt:lpstr>슬라이드 419</vt:lpstr>
      <vt:lpstr>슬라이드 420</vt:lpstr>
      <vt:lpstr>슬라이드 421</vt:lpstr>
      <vt:lpstr>슬라이드 422</vt:lpstr>
      <vt:lpstr>슬라이드 423</vt:lpstr>
      <vt:lpstr>슬라이드 424</vt:lpstr>
      <vt:lpstr>슬라이드 425</vt:lpstr>
      <vt:lpstr>슬라이드 426</vt:lpstr>
      <vt:lpstr>슬라이드 427</vt:lpstr>
      <vt:lpstr>슬라이드 428</vt:lpstr>
      <vt:lpstr>슬라이드 429</vt:lpstr>
      <vt:lpstr>슬라이드 430</vt:lpstr>
      <vt:lpstr>슬라이드 431</vt:lpstr>
      <vt:lpstr>슬라이드 432</vt:lpstr>
      <vt:lpstr>슬라이드 433</vt:lpstr>
      <vt:lpstr>슬라이드 434</vt:lpstr>
      <vt:lpstr>슬라이드 435</vt:lpstr>
      <vt:lpstr>슬라이드 436</vt:lpstr>
      <vt:lpstr>슬라이드 437</vt:lpstr>
      <vt:lpstr>슬라이드 438</vt:lpstr>
      <vt:lpstr>슬라이드 439</vt:lpstr>
      <vt:lpstr>슬라이드 440</vt:lpstr>
      <vt:lpstr>03. 트리거</vt:lpstr>
      <vt:lpstr>&lt;트리거&gt;</vt:lpstr>
      <vt:lpstr>&lt;트리거&gt;</vt:lpstr>
      <vt:lpstr>&lt;트리거&gt;</vt:lpstr>
      <vt:lpstr>&lt;트리거&gt;</vt:lpstr>
      <vt:lpstr>&lt;실습하기&gt; 단순 메시지 출력하는 트리거 작성하기</vt:lpstr>
      <vt:lpstr>&lt;실습하기&gt; 단순 메시지 출력하는 트리거 작성하기</vt:lpstr>
      <vt:lpstr>&lt;실습하기&gt; 급여 정보를 자동 추가하는 트리거 작성하기</vt:lpstr>
      <vt:lpstr>&lt;실습하기&gt; 급여 정보를 자동 추가하는 트리거 작성하기</vt:lpstr>
      <vt:lpstr>&lt;실습하기&gt; 급여 정보를 자동 추가하는 트리거 작성하기</vt:lpstr>
      <vt:lpstr>&lt;실습하기&gt; 급여 정보를 자동 추가하는 트리거 작성하기</vt:lpstr>
      <vt:lpstr>&lt;실습하기&gt; 급여 정보를 자동 삭제하는 트리거 작성하기</vt:lpstr>
      <vt:lpstr>&lt;실습하기&gt; 급여 정보를 자동 삭제하는 트리거 작성하기</vt:lpstr>
      <vt:lpstr>&lt;실습하기&gt; 급여 정보를 자동 삭제하는 트리거 작성하기</vt:lpstr>
      <vt:lpstr>3.1 트리거 삭제</vt:lpstr>
      <vt:lpstr>&lt;예제를 통한 트리거의 적용&gt;</vt:lpstr>
      <vt:lpstr>&lt;실습하기&gt; 입고 트리거 작성하기</vt:lpstr>
      <vt:lpstr>&lt;실습하기&gt; 입고 트리거 작성하기</vt:lpstr>
      <vt:lpstr>&lt;실습하기&gt; 입고 트리거 작성하기</vt:lpstr>
      <vt:lpstr>&lt;실습하기&gt; 입고 트리거 작성하기</vt:lpstr>
      <vt:lpstr>&lt;실습하기&gt; 입고 트리거 작성하기</vt:lpstr>
      <vt:lpstr>&lt;실습하기&gt; 갱신 트리거 작성하기</vt:lpstr>
      <vt:lpstr>&lt;실습하기&gt; 갱신 트리거 작성하기</vt:lpstr>
      <vt:lpstr>&lt;실습하기&gt; 삭제 트리거 작성하기</vt:lpstr>
      <vt:lpstr>&lt;실습하기&gt; 삭제 트리거 작성하기</vt:lpstr>
      <vt:lpstr>슬라이드 466</vt:lpstr>
      <vt:lpstr>슬라이드 467</vt:lpstr>
      <vt:lpstr>슬라이드 468</vt:lpstr>
      <vt:lpstr>슬라이드 469</vt:lpstr>
      <vt:lpstr>슬라이드 470</vt:lpstr>
      <vt:lpstr>슬라이드 471</vt:lpstr>
      <vt:lpstr>슬라이드 472</vt:lpstr>
      <vt:lpstr>슬라이드 473</vt:lpstr>
      <vt:lpstr>슬라이드 474</vt:lpstr>
      <vt:lpstr>슬라이드 475</vt:lpstr>
      <vt:lpstr>슬라이드 476</vt:lpstr>
      <vt:lpstr>슬라이드 477</vt:lpstr>
      <vt:lpstr>슬라이드 478</vt:lpstr>
    </vt:vector>
  </TitlesOfParts>
  <Company>인포윈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제목 없음</dc:title>
  <dc:creator>개발실장</dc:creator>
  <cp:lastModifiedBy>ddsjhnote</cp:lastModifiedBy>
  <cp:revision>1514</cp:revision>
  <cp:lastPrinted>2001-01-13T07:31:06Z</cp:lastPrinted>
  <dcterms:created xsi:type="dcterms:W3CDTF">2000-11-18T03:42:48Z</dcterms:created>
  <dcterms:modified xsi:type="dcterms:W3CDTF">2016-08-04T02:49:08Z</dcterms:modified>
</cp:coreProperties>
</file>